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Lst>
  <p:sldSz cy="6594475" cx="11712575"/>
  <p:notesSz cx="6594475" cy="11712575"/>
  <p:embeddedFontLst>
    <p:embeddedFont>
      <p:font typeface="Source Sans Pro Light"/>
      <p:regular r:id="rId81"/>
      <p:bold r:id="rId82"/>
      <p:italic r:id="rId83"/>
      <p:boldItalic r:id="rId84"/>
    </p:embeddedFont>
    <p:embeddedFont>
      <p:font typeface="Source Sans Pro"/>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494">
          <p15:clr>
            <a:srgbClr val="9AA0A6"/>
          </p15:clr>
        </p15:guide>
        <p15:guide id="2" orient="horz" pos="454">
          <p15:clr>
            <a:srgbClr val="9AA0A6"/>
          </p15:clr>
        </p15:guide>
      </p15:sldGuideLst>
    </p:ext>
    <p:ext uri="http://customooxmlschemas.google.com/">
      <go:slidesCustomData xmlns:go="http://customooxmlschemas.google.com/" r:id="rId89" roundtripDataSignature="AMtx7mgPd767pISjBxa4oYUiXCaPa7zEX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94"/>
        <p:guide pos="454"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SourceSansProLight-boldItalic.fntdata"/><Relationship Id="rId83" Type="http://schemas.openxmlformats.org/officeDocument/2006/relationships/font" Target="fonts/SourceSansProLight-italic.fntdata"/><Relationship Id="rId42" Type="http://schemas.openxmlformats.org/officeDocument/2006/relationships/slide" Target="slides/slide37.xml"/><Relationship Id="rId86" Type="http://schemas.openxmlformats.org/officeDocument/2006/relationships/font" Target="fonts/SourceSansPro-bold.fntdata"/><Relationship Id="rId41" Type="http://schemas.openxmlformats.org/officeDocument/2006/relationships/slide" Target="slides/slide36.xml"/><Relationship Id="rId85" Type="http://schemas.openxmlformats.org/officeDocument/2006/relationships/font" Target="fonts/SourceSansPro-regular.fntdata"/><Relationship Id="rId44" Type="http://schemas.openxmlformats.org/officeDocument/2006/relationships/slide" Target="slides/slide39.xml"/><Relationship Id="rId88" Type="http://schemas.openxmlformats.org/officeDocument/2006/relationships/font" Target="fonts/SourceSansPro-boldItalic.fntdata"/><Relationship Id="rId43" Type="http://schemas.openxmlformats.org/officeDocument/2006/relationships/slide" Target="slides/slide38.xml"/><Relationship Id="rId87" Type="http://schemas.openxmlformats.org/officeDocument/2006/relationships/font" Target="fonts/SourceSansPro-italic.fntdata"/><Relationship Id="rId46" Type="http://schemas.openxmlformats.org/officeDocument/2006/relationships/slide" Target="slides/slide41.xml"/><Relationship Id="rId45" Type="http://schemas.openxmlformats.org/officeDocument/2006/relationships/slide" Target="slides/slide40.xml"/><Relationship Id="rId89" Type="http://customschemas.google.com/relationships/presentationmetadata" Target="metadata"/><Relationship Id="rId80" Type="http://schemas.openxmlformats.org/officeDocument/2006/relationships/slide" Target="slides/slide75.xml"/><Relationship Id="rId82" Type="http://schemas.openxmlformats.org/officeDocument/2006/relationships/font" Target="fonts/SourceSansProLight-bold.fntdata"/><Relationship Id="rId81" Type="http://schemas.openxmlformats.org/officeDocument/2006/relationships/font" Target="fonts/SourceSansProLigh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756000" y="5078520"/>
            <a:ext cx="6047640" cy="481103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 name="Google Shape;5;n"/>
          <p:cNvSpPr txBox="1"/>
          <p:nvPr>
            <p:ph idx="3" type="hdr"/>
          </p:nvPr>
        </p:nvSpPr>
        <p:spPr>
          <a:xfrm>
            <a:off x="0" y="0"/>
            <a:ext cx="3280680" cy="53424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 name="Google Shape;6;n"/>
          <p:cNvSpPr txBox="1"/>
          <p:nvPr>
            <p:ph idx="10" type="dt"/>
          </p:nvPr>
        </p:nvSpPr>
        <p:spPr>
          <a:xfrm>
            <a:off x="4278960" y="0"/>
            <a:ext cx="3280680" cy="53424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n"/>
          <p:cNvSpPr txBox="1"/>
          <p:nvPr>
            <p:ph idx="11" type="ftr"/>
          </p:nvPr>
        </p:nvSpPr>
        <p:spPr>
          <a:xfrm>
            <a:off x="0" y="10157400"/>
            <a:ext cx="3280680" cy="53424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4278960" y="10157400"/>
            <a:ext cx="3280680" cy="53424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cs"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1: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 name="Google Shape;65;p1: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Přeji Vám krásný den a vítám Vás na dnešní přednášce ze série Nové začátky. </a:t>
            </a:r>
            <a:endParaRPr b="0" sz="2000" strike="noStrike">
              <a:latin typeface="Arial"/>
              <a:ea typeface="Arial"/>
              <a:cs typeface="Arial"/>
              <a:sym typeface="Arial"/>
            </a:endParaRPr>
          </a:p>
        </p:txBody>
      </p:sp>
      <p:sp>
        <p:nvSpPr>
          <p:cNvPr id="66" name="Google Shape;66;p1: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0: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3" name="Google Shape;123;p10: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lang="cs" sz="2000" strike="noStrike">
                <a:latin typeface="Arial"/>
                <a:ea typeface="Arial"/>
                <a:cs typeface="Arial"/>
                <a:sym typeface="Arial"/>
              </a:rPr>
              <a:t>„K tomu, co vám přikazuji, nic nepřidáte a nic z toho neuberete, ale budete dbát na příkazy Hospodina, svého Boha, které vám udílím.“</a:t>
            </a:r>
            <a:r>
              <a:rPr b="0" lang="cs" sz="2000" strike="noStrike">
                <a:latin typeface="Arial"/>
                <a:ea typeface="Arial"/>
                <a:cs typeface="Arial"/>
                <a:sym typeface="Arial"/>
              </a:rPr>
              <a:t>(Deuteronomium 4,2)</a:t>
            </a:r>
            <a:r>
              <a:rPr lang="cs"/>
              <a:t> </a:t>
            </a:r>
            <a:r>
              <a:rPr b="0" lang="cs" sz="2000" strike="noStrike">
                <a:latin typeface="Arial"/>
                <a:ea typeface="Arial"/>
                <a:cs typeface="Arial"/>
                <a:sym typeface="Arial"/>
              </a:rPr>
              <a:t>Ježíš projevoval stejné odhodlání vyvýšit zákon, který byl dán na Sínaji.</a:t>
            </a:r>
            <a:r>
              <a:rPr lang="cs" sz="2000"/>
              <a:t> </a:t>
            </a:r>
            <a:r>
              <a:rPr b="0" lang="cs" sz="2000" strike="noStrike">
                <a:latin typeface="Arial"/>
                <a:ea typeface="Arial"/>
                <a:cs typeface="Arial"/>
                <a:sym typeface="Arial"/>
              </a:rPr>
              <a:t>Řekl lidem v kázání, odehrávající se na hoře, že nepřišel Boží zákon zrušit, ale naplnit jej!</a:t>
            </a:r>
            <a:endParaRPr b="0" sz="2000" strike="noStrike">
              <a:latin typeface="Arial"/>
              <a:ea typeface="Arial"/>
              <a:cs typeface="Arial"/>
              <a:sym typeface="Arial"/>
            </a:endParaRPr>
          </a:p>
        </p:txBody>
      </p:sp>
      <p:sp>
        <p:nvSpPr>
          <p:cNvPr id="124" name="Google Shape;124;p10: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11: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1" name="Google Shape;131;p11: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b="0" lang="cs" sz="2000" strike="noStrike">
                <a:latin typeface="Arial"/>
                <a:ea typeface="Arial"/>
                <a:cs typeface="Arial"/>
                <a:sym typeface="Arial"/>
              </a:rPr>
              <a:t>Všimněte si jeho slov:</a:t>
            </a:r>
            <a:r>
              <a:rPr lang="cs" sz="2000"/>
              <a:t> </a:t>
            </a:r>
            <a:r>
              <a:rPr b="1" lang="cs" sz="2000" strike="noStrike">
                <a:latin typeface="Arial"/>
                <a:ea typeface="Arial"/>
                <a:cs typeface="Arial"/>
                <a:sym typeface="Arial"/>
              </a:rPr>
              <a:t>„Nedomnívejte se, že jsem přišel zrušit Zákon nebo Proroky; nepřišel jsem zrušit, nýbrž naplnit.“</a:t>
            </a:r>
            <a:r>
              <a:rPr b="0" lang="cs" sz="2000" strike="noStrike">
                <a:latin typeface="Arial"/>
                <a:ea typeface="Arial"/>
                <a:cs typeface="Arial"/>
                <a:sym typeface="Arial"/>
              </a:rPr>
              <a:t> (Matouš 5,17)</a:t>
            </a:r>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132" name="Google Shape;132;p11: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2: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9" name="Google Shape;139;p12: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lang="cs" sz="2000" strike="noStrike">
                <a:latin typeface="Arial"/>
                <a:ea typeface="Arial"/>
                <a:cs typeface="Arial"/>
                <a:sym typeface="Arial"/>
              </a:rPr>
              <a:t>„Amen, pravím vám: Dokud nepomine nebe a země, nepomine ani jediné písmenko ani jediná čárka ze Zákona, dokud se všechno nestane.“</a:t>
            </a:r>
            <a:r>
              <a:rPr b="0" lang="cs" sz="2000" strike="noStrike">
                <a:latin typeface="Arial"/>
                <a:ea typeface="Arial"/>
                <a:cs typeface="Arial"/>
                <a:sym typeface="Arial"/>
              </a:rPr>
              <a:t>(Matouš 5,18)</a:t>
            </a:r>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140" name="Google Shape;140;p12: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3: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7" name="Google Shape;147;p13: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lang="cs" sz="2000" strike="noStrike">
                <a:latin typeface="Arial"/>
                <a:ea typeface="Arial"/>
                <a:cs typeface="Arial"/>
                <a:sym typeface="Arial"/>
              </a:rPr>
              <a:t>„Kdo by tedy zrušil jediné z těchto nejmenších přikázání a tak učil lidi, bude v království nebeském vyhlášen za nejmenšího;“ </a:t>
            </a:r>
            <a:r>
              <a:rPr b="0" lang="cs" sz="2000" strike="noStrike">
                <a:latin typeface="Arial"/>
                <a:ea typeface="Arial"/>
                <a:cs typeface="Arial"/>
                <a:sym typeface="Arial"/>
              </a:rPr>
              <a:t>(Matouš 5,19)</a:t>
            </a:r>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148" name="Google Shape;148;p13: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4: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5" name="Google Shape;155;p14: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b="0" lang="cs" sz="2000" strike="noStrike">
                <a:latin typeface="Arial"/>
                <a:ea typeface="Arial"/>
                <a:cs typeface="Arial"/>
                <a:sym typeface="Arial"/>
              </a:rPr>
              <a:t>Ježíš svým příkladem ukázal, že ctí den, který sám s Otcem oddělili jako svatý v prvním týdnu světových dějin.</a:t>
            </a:r>
            <a:r>
              <a:rPr lang="cs" sz="2000"/>
              <a:t> </a:t>
            </a:r>
            <a:r>
              <a:rPr b="1" lang="cs" sz="2000" strike="noStrike">
                <a:latin typeface="Arial"/>
                <a:ea typeface="Arial"/>
                <a:cs typeface="Arial"/>
                <a:sym typeface="Arial"/>
              </a:rPr>
              <a:t>„Přišel do Nazareta, kde vyrostl. Podle svého obyčeje vešel v sobotní den do synagógy a povstal, aby četl z Písma.“ </a:t>
            </a:r>
            <a:r>
              <a:rPr b="0" lang="cs" sz="2000" strike="noStrike">
                <a:latin typeface="Arial"/>
                <a:ea typeface="Arial"/>
                <a:cs typeface="Arial"/>
                <a:sym typeface="Arial"/>
              </a:rPr>
              <a:t>(Lukáš 4,16)</a:t>
            </a:r>
            <a:r>
              <a:rPr lang="cs"/>
              <a:t> </a:t>
            </a:r>
            <a:r>
              <a:rPr b="0" lang="cs" sz="2000" strike="noStrike">
                <a:latin typeface="Arial"/>
                <a:ea typeface="Arial"/>
                <a:cs typeface="Arial"/>
                <a:sym typeface="Arial"/>
              </a:rPr>
              <a:t>Když náboženští vůdcové obviňovali Ježíšovy učedníky z toho, že porušují sobotu, řekl, že je pánem tohoto dne.</a:t>
            </a:r>
            <a:endParaRPr b="0" sz="2000" strike="noStrike">
              <a:latin typeface="Arial"/>
              <a:ea typeface="Arial"/>
              <a:cs typeface="Arial"/>
              <a:sym typeface="Arial"/>
            </a:endParaRPr>
          </a:p>
        </p:txBody>
      </p:sp>
      <p:sp>
        <p:nvSpPr>
          <p:cNvPr id="156" name="Google Shape;156;p14: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5: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3" name="Google Shape;163;p15: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lang="cs" sz="2000" strike="noStrike">
                <a:latin typeface="Arial"/>
                <a:ea typeface="Arial"/>
                <a:cs typeface="Arial"/>
                <a:sym typeface="Arial"/>
              </a:rPr>
              <a:t>„Sobota byla učiněna pro člověka, a ne člověk pro sobotu. Takže Syn člověka je také pánem soboty.“</a:t>
            </a:r>
            <a:r>
              <a:rPr b="0" lang="cs" sz="2000" strike="noStrike">
                <a:latin typeface="Arial"/>
                <a:ea typeface="Arial"/>
                <a:cs typeface="Arial"/>
                <a:sym typeface="Arial"/>
              </a:rPr>
              <a:t>(Marek 2,27-28 CSP)</a:t>
            </a:r>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164" name="Google Shape;164;p15: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6: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1" name="Google Shape;171;p16: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U jednoho z Ježíšových učedníků, který v napsal jednu část Bible – Matouše – nacházíme prosbu: </a:t>
            </a:r>
            <a:r>
              <a:rPr b="1" lang="cs" sz="2000" strike="noStrike">
                <a:latin typeface="Arial"/>
                <a:ea typeface="Arial"/>
                <a:cs typeface="Arial"/>
                <a:sym typeface="Arial"/>
              </a:rPr>
              <a:t>„Modlete se, abyste se nemuseli dát na útěk v zimě nebo v sobotu.“ </a:t>
            </a:r>
            <a:r>
              <a:rPr b="0" lang="cs" sz="2000" strike="noStrike">
                <a:latin typeface="Arial"/>
                <a:ea typeface="Arial"/>
                <a:cs typeface="Arial"/>
                <a:sym typeface="Arial"/>
              </a:rPr>
              <a:t>(Matouš 24:20) Tuto prosbu řekl Ježíš a týkala se útěku Jeho následovníků z Jeruzaléma krátce před jeho zničením v r. 70 n.l. Římany.</a:t>
            </a:r>
            <a:r>
              <a:rPr lang="cs" sz="2000"/>
              <a:t> </a:t>
            </a:r>
            <a:r>
              <a:rPr b="0" lang="cs" sz="2000" strike="noStrike">
                <a:latin typeface="Arial"/>
                <a:ea typeface="Arial"/>
                <a:cs typeface="Arial"/>
                <a:sym typeface="Arial"/>
              </a:rPr>
              <a:t>I kdyby byla Bible naším jediným pramenem, stále bychom byli schopni určit, který den týdne je sedmý – tedy šabat.</a:t>
            </a:r>
            <a:r>
              <a:rPr lang="cs" sz="2000"/>
              <a:t> </a:t>
            </a:r>
            <a:r>
              <a:rPr b="0" lang="cs" sz="2000" strike="noStrike">
                <a:latin typeface="Arial"/>
                <a:ea typeface="Arial"/>
                <a:cs typeface="Arial"/>
                <a:sym typeface="Arial"/>
              </a:rPr>
              <a:t>Když se vrátíme k příběhu o ukřižování, Lukášovo evangelium shrnuje události onoho víkendu.</a:t>
            </a:r>
            <a:r>
              <a:rPr lang="cs" sz="2000"/>
              <a:t> </a:t>
            </a:r>
            <a:r>
              <a:rPr b="0" lang="cs" sz="2000" strike="noStrike">
                <a:latin typeface="Arial"/>
                <a:ea typeface="Arial"/>
                <a:cs typeface="Arial"/>
                <a:sym typeface="Arial"/>
              </a:rPr>
              <a:t>Poté, co Kristus zemřel na kříži v pátek, Bible to komentuje takto:</a:t>
            </a:r>
            <a:endParaRPr b="0" sz="2000" strike="noStrike">
              <a:latin typeface="Arial"/>
              <a:ea typeface="Arial"/>
              <a:cs typeface="Arial"/>
              <a:sym typeface="Arial"/>
            </a:endParaRPr>
          </a:p>
        </p:txBody>
      </p:sp>
      <p:sp>
        <p:nvSpPr>
          <p:cNvPr id="172" name="Google Shape;172;p16: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7: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9" name="Google Shape;179;p17: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lang="cs" sz="2000" strike="noStrike">
                <a:latin typeface="Arial"/>
                <a:ea typeface="Arial"/>
                <a:cs typeface="Arial"/>
                <a:sym typeface="Arial"/>
              </a:rPr>
              <a:t>„Byl den příprav a blížil se začátek soboty.“</a:t>
            </a:r>
            <a:r>
              <a:rPr b="0" lang="cs" sz="2000" strike="noStrike">
                <a:latin typeface="Arial"/>
                <a:ea typeface="Arial"/>
                <a:cs typeface="Arial"/>
                <a:sym typeface="Arial"/>
              </a:rPr>
              <a:t>(Lukáš 23,54 B21)</a:t>
            </a:r>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180" name="Google Shape;180;p17: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8: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7" name="Google Shape;187;p18: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lang="cs" sz="2000" strike="noStrike">
                <a:latin typeface="Arial"/>
                <a:ea typeface="Arial"/>
                <a:cs typeface="Arial"/>
                <a:sym typeface="Arial"/>
              </a:rPr>
              <a:t>„Ženy, které přišly s Ježíšem z Galileje, šly za ním; viděly hrob i to, jak bylo tělo pochováno.“</a:t>
            </a:r>
            <a:r>
              <a:rPr b="0" lang="cs" sz="2000" strike="noStrike">
                <a:latin typeface="Arial"/>
                <a:ea typeface="Arial"/>
                <a:cs typeface="Arial"/>
                <a:sym typeface="Arial"/>
              </a:rPr>
              <a:t>(Lukáš 23,55)</a:t>
            </a:r>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188" name="Google Shape;188;p18: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9: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5" name="Google Shape;195;p19: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lang="cs" sz="2000" strike="noStrike">
                <a:latin typeface="Arial"/>
                <a:ea typeface="Arial"/>
                <a:cs typeface="Arial"/>
                <a:sym typeface="Arial"/>
              </a:rPr>
              <a:t>„Vrátily se domů, připravily vonné oleje a masti, pak ale podle přikázání zachovaly sobotní odpočinek.“</a:t>
            </a:r>
            <a:r>
              <a:rPr b="0" lang="cs" sz="2000" strike="noStrike">
                <a:latin typeface="Arial"/>
                <a:ea typeface="Arial"/>
                <a:cs typeface="Arial"/>
                <a:sym typeface="Arial"/>
              </a:rPr>
              <a:t>(Lukáš 23,56 B21)</a:t>
            </a:r>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196" name="Google Shape;196;p19: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2:notes"/>
          <p:cNvSpPr txBox="1"/>
          <p:nvPr>
            <p:ph idx="1" type="body"/>
          </p:nvPr>
        </p:nvSpPr>
        <p:spPr>
          <a:xfrm>
            <a:off x="756000" y="5078520"/>
            <a:ext cx="6047640" cy="4811039"/>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cs"/>
              <a:t>Dnešní přednáška nese název: Síla tradice – Budeme mluvit o historických událostech, při kterých došlo ke změně dne odpočinku.</a:t>
            </a:r>
            <a:endParaRPr/>
          </a:p>
        </p:txBody>
      </p:sp>
      <p:sp>
        <p:nvSpPr>
          <p:cNvPr id="73" name="Google Shape;73;p2:notes"/>
          <p:cNvSpPr/>
          <p:nvPr>
            <p:ph idx="2" type="sldImg"/>
          </p:nvPr>
        </p:nvSpPr>
        <p:spPr>
          <a:xfrm>
            <a:off x="220663" y="812800"/>
            <a:ext cx="7118350" cy="4008438"/>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20: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3" name="Google Shape;203;p20: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lang="cs" sz="2000" strike="noStrike">
                <a:latin typeface="Arial"/>
                <a:ea typeface="Arial"/>
                <a:cs typeface="Arial"/>
                <a:sym typeface="Arial"/>
              </a:rPr>
              <a:t>„Brzy ráno prvního dne v týdnu vzaly připravené vonné masti a vydaly se s dalšími ženami ke hrobu.“</a:t>
            </a:r>
            <a:r>
              <a:rPr b="0" lang="cs" sz="2000" strike="noStrike">
                <a:latin typeface="Arial"/>
                <a:ea typeface="Arial"/>
                <a:cs typeface="Arial"/>
                <a:sym typeface="Arial"/>
              </a:rPr>
              <a:t>(Lukáš 24,1 B21)</a:t>
            </a:r>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204" name="Google Shape;204;p20: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21: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1" name="Google Shape;211;p21: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marR="0" rtl="0" algn="l">
              <a:lnSpc>
                <a:spcPct val="100000"/>
              </a:lnSpc>
              <a:spcBef>
                <a:spcPts val="0"/>
              </a:spcBef>
              <a:spcAft>
                <a:spcPts val="0"/>
              </a:spcAft>
              <a:buClr>
                <a:srgbClr val="000000"/>
              </a:buClr>
              <a:buSzPts val="1400"/>
              <a:buFont typeface="Arial"/>
              <a:buNone/>
            </a:pPr>
            <a:r>
              <a:rPr b="1" i="0" lang="cs" sz="2000" u="none" cap="none" strike="noStrike">
                <a:solidFill>
                  <a:schemeClr val="dk1"/>
                </a:solidFill>
                <a:latin typeface="Source Sans Pro"/>
                <a:ea typeface="Source Sans Pro"/>
                <a:cs typeface="Source Sans Pro"/>
                <a:sym typeface="Source Sans Pro"/>
              </a:rPr>
              <a:t>„Brzy ráno prvního dne v týdnu vzaly připravené vonné masti a vydaly se s dalšími ženami ke hrobu.“</a:t>
            </a:r>
            <a:r>
              <a:rPr b="0" i="0" lang="cs" sz="2000" u="none" cap="none" strike="noStrike">
                <a:solidFill>
                  <a:srgbClr val="FFFFFF"/>
                </a:solidFill>
                <a:latin typeface="Arial"/>
                <a:ea typeface="Arial"/>
                <a:cs typeface="Arial"/>
                <a:sym typeface="Arial"/>
              </a:rPr>
              <a:t> </a:t>
            </a:r>
            <a:r>
              <a:rPr b="0" lang="cs" sz="2000" strike="noStrike">
                <a:latin typeface="Arial"/>
                <a:ea typeface="Arial"/>
                <a:cs typeface="Arial"/>
                <a:sym typeface="Arial"/>
              </a:rPr>
              <a:t>(Lukáš 24,1)</a:t>
            </a:r>
            <a:r>
              <a:rPr lang="cs" sz="2000"/>
              <a:t> </a:t>
            </a:r>
            <a:r>
              <a:rPr b="0" lang="cs" sz="2000" strike="noStrike">
                <a:latin typeface="Arial"/>
                <a:ea typeface="Arial"/>
                <a:cs typeface="Arial"/>
                <a:sym typeface="Arial"/>
              </a:rPr>
              <a:t>Jako připomínku Kristovy smrti slaví každoročně většina křesťanů jeden pátek – Velký pátek.</a:t>
            </a:r>
            <a:r>
              <a:rPr lang="cs" sz="2000"/>
              <a:t> </a:t>
            </a:r>
            <a:r>
              <a:rPr b="0" lang="cs" sz="2000" strike="noStrike">
                <a:latin typeface="Arial"/>
                <a:ea typeface="Arial"/>
                <a:cs typeface="Arial"/>
                <a:sym typeface="Arial"/>
              </a:rPr>
              <a:t>Slaví také Velikonoční neděli na připomínku Kristova vzkříšení.</a:t>
            </a:r>
            <a:r>
              <a:rPr lang="cs" sz="2000"/>
              <a:t> </a:t>
            </a:r>
            <a:r>
              <a:rPr b="0" lang="cs" sz="2000" strike="noStrike">
                <a:latin typeface="Arial"/>
                <a:ea typeface="Arial"/>
                <a:cs typeface="Arial"/>
                <a:sym typeface="Arial"/>
              </a:rPr>
              <a:t>A Bible nám říká, že mezi tím je sobota „podle přikázání“.</a:t>
            </a:r>
            <a:endParaRPr b="0" sz="2000" strike="noStrike">
              <a:latin typeface="Arial"/>
              <a:ea typeface="Arial"/>
              <a:cs typeface="Arial"/>
              <a:sym typeface="Arial"/>
            </a:endParaRPr>
          </a:p>
        </p:txBody>
      </p:sp>
      <p:sp>
        <p:nvSpPr>
          <p:cNvPr id="212" name="Google Shape;212;p21: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22: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9" name="Google Shape;219;p22: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I když Lukáš psal tato slova dávno po událostech na kříži, stále odkazuje na neděli jako na „první den týdne“.</a:t>
            </a:r>
            <a:r>
              <a:rPr lang="cs" sz="2000"/>
              <a:t> </a:t>
            </a:r>
            <a:r>
              <a:rPr b="0" lang="cs" sz="2000" strike="noStrike">
                <a:latin typeface="Arial"/>
                <a:ea typeface="Arial"/>
                <a:cs typeface="Arial"/>
                <a:sym typeface="Arial"/>
              </a:rPr>
              <a:t>A stále nazývá sedmý den „sobotou“.</a:t>
            </a:r>
            <a:r>
              <a:rPr lang="cs" sz="2000"/>
              <a:t> </a:t>
            </a:r>
            <a:r>
              <a:rPr b="0" lang="cs" sz="2000" strike="noStrike">
                <a:latin typeface="Arial"/>
                <a:ea typeface="Arial"/>
                <a:cs typeface="Arial"/>
                <a:sym typeface="Arial"/>
              </a:rPr>
              <a:t>Biblický záznam jasně rozlišuje mezi těmito dvěma dny.</a:t>
            </a:r>
            <a:r>
              <a:rPr lang="cs" sz="2000"/>
              <a:t> </a:t>
            </a:r>
            <a:r>
              <a:rPr b="0" lang="cs" sz="2000" strike="noStrike">
                <a:latin typeface="Arial"/>
                <a:ea typeface="Arial"/>
                <a:cs typeface="Arial"/>
                <a:sym typeface="Arial"/>
              </a:rPr>
              <a:t>A je skutečností, že apoštolové pokračovali v bohoslužbách a kázání sedmého dne týdne – v sobotu – i mnoho let po Ježíšově ukřižování.</a:t>
            </a:r>
            <a:endParaRPr b="0" sz="2000" strike="noStrike">
              <a:latin typeface="Arial"/>
              <a:ea typeface="Arial"/>
              <a:cs typeface="Arial"/>
              <a:sym typeface="Arial"/>
            </a:endParaRPr>
          </a:p>
        </p:txBody>
      </p:sp>
      <p:sp>
        <p:nvSpPr>
          <p:cNvPr id="220" name="Google Shape;220;p22: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23: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5" name="Google Shape;225;p23: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lang="cs" sz="2000" strike="noStrike">
                <a:latin typeface="Arial"/>
                <a:ea typeface="Arial"/>
                <a:cs typeface="Arial"/>
                <a:sym typeface="Arial"/>
              </a:rPr>
              <a:t>Bible říká, že Pavel a jeho společníci při návštěvě Antiochie… „Když nastala sobota, vešli do synagógy a posadili se.“</a:t>
            </a:r>
            <a:r>
              <a:rPr b="0" lang="cs" sz="2000" strike="noStrike">
                <a:latin typeface="Arial"/>
                <a:ea typeface="Arial"/>
                <a:cs typeface="Arial"/>
                <a:sym typeface="Arial"/>
              </a:rPr>
              <a:t>(Skutky 13,14)</a:t>
            </a:r>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226" name="Google Shape;226;p23: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24: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3" name="Google Shape;233;p24: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lang="cs" sz="2000" strike="noStrike">
                <a:latin typeface="Arial"/>
                <a:ea typeface="Arial"/>
                <a:cs typeface="Arial"/>
                <a:sym typeface="Arial"/>
              </a:rPr>
              <a:t>Později… </a:t>
            </a:r>
            <a:r>
              <a:rPr b="1" lang="cs" sz="2000" strike="noStrike">
                <a:latin typeface="Arial"/>
                <a:ea typeface="Arial"/>
                <a:cs typeface="Arial"/>
                <a:sym typeface="Arial"/>
              </a:rPr>
              <a:t>„Když Pavel a Barnabáš vycházeli ze synagógy, všichni je prosili, aby k nim o tom všem znovu promluvili příští sobotu.“ </a:t>
            </a:r>
            <a:r>
              <a:rPr b="0" lang="cs" sz="2000" strike="noStrike">
                <a:latin typeface="Arial"/>
                <a:ea typeface="Arial"/>
                <a:cs typeface="Arial"/>
                <a:sym typeface="Arial"/>
              </a:rPr>
              <a:t>(Skutky 13,42)</a:t>
            </a:r>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234" name="Google Shape;234;p24: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5: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1" name="Google Shape;241;p25: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lang="cs" sz="2000" strike="noStrike">
                <a:latin typeface="Arial"/>
                <a:ea typeface="Arial"/>
                <a:cs typeface="Arial"/>
                <a:sym typeface="Arial"/>
              </a:rPr>
              <a:t>„Příští sobotu přišlo skoro celé město slyšet Boží slovo.“ </a:t>
            </a:r>
            <a:r>
              <a:rPr b="0" lang="cs" sz="2000" strike="noStrike">
                <a:latin typeface="Arial"/>
                <a:ea typeface="Arial"/>
                <a:cs typeface="Arial"/>
                <a:sym typeface="Arial"/>
              </a:rPr>
              <a:t>(Skutky 13,44)</a:t>
            </a:r>
            <a:r>
              <a:rPr lang="cs"/>
              <a:t> </a:t>
            </a:r>
            <a:r>
              <a:rPr b="0" lang="cs" sz="2000" strike="noStrike">
                <a:latin typeface="Arial"/>
                <a:ea typeface="Arial"/>
                <a:cs typeface="Arial"/>
                <a:sym typeface="Arial"/>
              </a:rPr>
              <a:t>Bylo Pavlovým zvykem chodit na bohoslužbu do synagogy v sobotu.</a:t>
            </a:r>
            <a:endParaRPr b="0" sz="2000" strike="noStrike">
              <a:latin typeface="Arial"/>
              <a:ea typeface="Arial"/>
              <a:cs typeface="Arial"/>
              <a:sym typeface="Arial"/>
            </a:endParaRPr>
          </a:p>
        </p:txBody>
      </p:sp>
      <p:sp>
        <p:nvSpPr>
          <p:cNvPr id="242" name="Google Shape;242;p25: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26: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9" name="Google Shape;249;p26: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lang="cs" sz="2000" strike="noStrike">
                <a:latin typeface="Arial"/>
                <a:ea typeface="Arial"/>
                <a:cs typeface="Arial"/>
                <a:sym typeface="Arial"/>
              </a:rPr>
              <a:t>„Každou sobotu mluvil v synagóze a snažil se získat židy i pohany.“</a:t>
            </a:r>
            <a:r>
              <a:rPr b="0" lang="cs" sz="2000" strike="noStrike">
                <a:latin typeface="Arial"/>
                <a:ea typeface="Arial"/>
                <a:cs typeface="Arial"/>
                <a:sym typeface="Arial"/>
              </a:rPr>
              <a:t>(Skutky 18,4)</a:t>
            </a:r>
            <a:r>
              <a:rPr lang="cs"/>
              <a:t> </a:t>
            </a:r>
            <a:r>
              <a:rPr b="0" lang="cs" sz="2000" strike="noStrike">
                <a:latin typeface="Arial"/>
                <a:ea typeface="Arial"/>
                <a:cs typeface="Arial"/>
                <a:sym typeface="Arial"/>
              </a:rPr>
              <a:t>Z těchto biblických faktů můžeme snadno poznat, že neexistuje žádný důkaz o tom, že by Ježíš nebo jeho učedníci změnili den bohoslužby.</a:t>
            </a:r>
            <a:r>
              <a:rPr lang="cs" sz="2000"/>
              <a:t> </a:t>
            </a:r>
            <a:r>
              <a:rPr b="0" lang="cs" sz="2000" strike="noStrike">
                <a:latin typeface="Arial"/>
                <a:ea typeface="Arial"/>
                <a:cs typeface="Arial"/>
                <a:sym typeface="Arial"/>
              </a:rPr>
              <a:t>Není jediný záznam v Bibli, který by nařizoval změnu.</a:t>
            </a:r>
            <a:r>
              <a:rPr lang="cs" sz="2000"/>
              <a:t> </a:t>
            </a:r>
            <a:r>
              <a:rPr b="0" lang="cs" sz="2000" strike="noStrike">
                <a:latin typeface="Arial"/>
                <a:ea typeface="Arial"/>
                <a:cs typeface="Arial"/>
                <a:sym typeface="Arial"/>
              </a:rPr>
              <a:t>Žádný z pisatelů Nového zákona nenapsal nic o změně sobotního dne.</a:t>
            </a:r>
            <a:r>
              <a:rPr lang="cs"/>
              <a:t> </a:t>
            </a:r>
            <a:r>
              <a:rPr b="0" lang="cs" sz="2000" strike="noStrike">
                <a:latin typeface="Arial"/>
                <a:ea typeface="Arial"/>
                <a:cs typeface="Arial"/>
                <a:sym typeface="Arial"/>
              </a:rPr>
              <a:t>Byl by to hlavní článek každé novozákonní knihy, kde by se takováto závažná změna objevila.</a:t>
            </a:r>
            <a:endParaRPr b="0" sz="2000" strike="noStrike">
              <a:latin typeface="Arial"/>
              <a:ea typeface="Arial"/>
              <a:cs typeface="Arial"/>
              <a:sym typeface="Arial"/>
            </a:endParaRPr>
          </a:p>
        </p:txBody>
      </p:sp>
      <p:sp>
        <p:nvSpPr>
          <p:cNvPr id="250" name="Google Shape;250;p26: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7: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8" name="Google Shape;258;p27: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lang="cs" sz="2000" strike="noStrike">
                <a:latin typeface="Arial"/>
                <a:ea typeface="Arial"/>
                <a:cs typeface="Arial"/>
                <a:sym typeface="Arial"/>
              </a:rPr>
              <a:t>„…neznesvětím svoji smlouvu, nezměním, co splynulo mi ze rtů.“ </a:t>
            </a:r>
            <a:r>
              <a:rPr b="0" lang="cs" sz="2000" strike="noStrike">
                <a:latin typeface="Arial"/>
                <a:ea typeface="Arial"/>
                <a:cs typeface="Arial"/>
                <a:sym typeface="Arial"/>
              </a:rPr>
              <a:t>(Žalmy 89,35)</a:t>
            </a:r>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259" name="Google Shape;259;p27: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28: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6" name="Google Shape;266;p28: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Katolík kardinál James Gibbons jednou napsal:</a:t>
            </a:r>
            <a:r>
              <a:rPr lang="cs" sz="2000"/>
              <a:t> </a:t>
            </a:r>
            <a:r>
              <a:rPr b="0" lang="cs" sz="2000" strike="noStrike">
                <a:latin typeface="Arial"/>
                <a:ea typeface="Arial"/>
                <a:cs typeface="Arial"/>
                <a:sym typeface="Arial"/>
              </a:rPr>
              <a:t>„Můžete číst Bibli od Genesis po Zjevení a nenajdete jedinou řádku, která by opravňovala svěcení neděle. Písmo vybízí k zachovávání soboty.“ – The Faith of Our Fathers, s. 111-112</a:t>
            </a:r>
            <a:endParaRPr b="0" sz="2000" strike="noStrike">
              <a:latin typeface="Arial"/>
              <a:ea typeface="Arial"/>
              <a:cs typeface="Arial"/>
              <a:sym typeface="Arial"/>
            </a:endParaRPr>
          </a:p>
        </p:txBody>
      </p:sp>
      <p:sp>
        <p:nvSpPr>
          <p:cNvPr id="267" name="Google Shape;267;p28: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9: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4" name="Google Shape;274;p29: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Clovis G. Chappel, metodista, poukazuje na stejnou věc, když říká:</a:t>
            </a:r>
            <a:r>
              <a:rPr lang="cs" sz="2000"/>
              <a:t> </a:t>
            </a:r>
            <a:r>
              <a:rPr b="0" lang="cs" sz="2000" strike="noStrike">
                <a:latin typeface="Arial"/>
                <a:ea typeface="Arial"/>
                <a:cs typeface="Arial"/>
                <a:sym typeface="Arial"/>
              </a:rPr>
              <a:t>„Důvod, proč zachováváme první den místo sedmého není založen na souhlasném příkazu. Člověk bude marně zkoumat Písmo, aby našel autoritu, která změnila sedmý den na první.“ – Ten Rules for Living. s. 61</a:t>
            </a:r>
            <a:endParaRPr b="0" sz="2000" strike="noStrike">
              <a:latin typeface="Arial"/>
              <a:ea typeface="Arial"/>
              <a:cs typeface="Arial"/>
              <a:sym typeface="Arial"/>
            </a:endParaRPr>
          </a:p>
        </p:txBody>
      </p:sp>
      <p:sp>
        <p:nvSpPr>
          <p:cNvPr id="275" name="Google Shape;275;p29: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3: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 name="Google Shape;79;p3: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Lži, klamy,mýty a tak podobně, provázejí náš svět odjakživa například kolem r. 350 př. n. l. velký řecký filosof Aristoteles určil, že pavouk má šest nohou. Téměř 20 století to bylo přijímáno jako fakt. Nikdo se nesnažil končetiny spočítat a zjistit, jak to ve skutečnosti je – tedy že pavouk má nohou osm. </a:t>
            </a:r>
            <a:endParaRPr b="0" sz="2000" strike="noStrike">
              <a:latin typeface="Arial"/>
              <a:ea typeface="Arial"/>
              <a:cs typeface="Arial"/>
              <a:sym typeface="Arial"/>
            </a:endParaRPr>
          </a:p>
        </p:txBody>
      </p:sp>
      <p:sp>
        <p:nvSpPr>
          <p:cNvPr id="80" name="Google Shape;80;p3: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30: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2" name="Google Shape;282;p30: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Neexistuje žádný biblický záznam, že by Kristus nebo jeho učedníci zachovávali jiný den nebo tomu jiné tak učili!</a:t>
            </a:r>
            <a:r>
              <a:rPr lang="cs" sz="2000"/>
              <a:t> </a:t>
            </a:r>
            <a:r>
              <a:rPr b="0" lang="cs" sz="2000" strike="noStrike">
                <a:latin typeface="Arial"/>
                <a:ea typeface="Arial"/>
                <a:cs typeface="Arial"/>
                <a:sym typeface="Arial"/>
              </a:rPr>
              <a:t>Možná se tedy ptáte: Jak začalo zachovávání neděle? </a:t>
            </a:r>
            <a:endParaRPr/>
          </a:p>
        </p:txBody>
      </p:sp>
      <p:sp>
        <p:nvSpPr>
          <p:cNvPr id="283" name="Google Shape;283;p30: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31: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8" name="Google Shape;288;p31: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b="0" lang="cs" sz="2000" strike="noStrike">
                <a:latin typeface="Arial"/>
                <a:ea typeface="Arial"/>
                <a:cs typeface="Arial"/>
                <a:sym typeface="Arial"/>
              </a:rPr>
              <a:t>U historika Socrata Scholastica z pátého století čteme:</a:t>
            </a:r>
            <a:r>
              <a:rPr lang="cs" sz="2000"/>
              <a:t> </a:t>
            </a:r>
            <a:r>
              <a:rPr b="0" lang="cs" sz="2000" strike="noStrike">
                <a:latin typeface="Arial"/>
                <a:ea typeface="Arial"/>
                <a:cs typeface="Arial"/>
                <a:sym typeface="Arial"/>
              </a:rPr>
              <a:t>„Ačkoli všude ve světě církve… slaví tajemství (Večeři Páně) v sobotu, Alexandrijští a Římané podle staré tradice odmítají tak činit.”</a:t>
            </a:r>
            <a:endParaRPr b="0" sz="2000" strike="noStrike">
              <a:latin typeface="Arial"/>
              <a:ea typeface="Arial"/>
              <a:cs typeface="Arial"/>
              <a:sym typeface="Arial"/>
            </a:endParaRPr>
          </a:p>
        </p:txBody>
      </p:sp>
      <p:sp>
        <p:nvSpPr>
          <p:cNvPr id="289" name="Google Shape;289;p31: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32: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6" name="Google Shape;296;p32: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b="0" lang="cs" sz="2000" strike="noStrike">
                <a:latin typeface="Arial"/>
                <a:ea typeface="Arial"/>
                <a:cs typeface="Arial"/>
                <a:sym typeface="Arial"/>
              </a:rPr>
              <a:t>Další historici zaznamenávají, že mnohé církevní skupiny zachovávaly sedmý den (sobotu) i během středověku a tato praxe je dobře zdokumentována v moderní době křesťany po celém světě.</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297" name="Google Shape;297;p32: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33: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3" name="Google Shape;303;p33: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b="0" lang="cs" sz="2000" strike="noStrike">
                <a:latin typeface="Arial"/>
                <a:ea typeface="Arial"/>
                <a:cs typeface="Arial"/>
                <a:sym typeface="Arial"/>
              </a:rPr>
              <a:t>Mnoho církevních historiků umisťuje postupnou změnu dne bohoslužby mezi r. 70  a 135 n. l., kdy byla Římany rozdrcena dvě židovská povstání.</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304" name="Google Shape;304;p33: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34: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1" name="Google Shape;311;p34: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Rostoucí nepřátelství Římanů proti Židům se propojilo s konfliktem mezi Židy a křesťany a nastal rozkvět protižidovské literatury, což vyvolalo silné protižidovské nálady napříč Římskou říší.</a:t>
            </a:r>
            <a:r>
              <a:rPr lang="cs" sz="2000"/>
              <a:t> </a:t>
            </a:r>
            <a:r>
              <a:rPr b="0" lang="cs" sz="2000" strike="noStrike">
                <a:latin typeface="Arial"/>
                <a:ea typeface="Arial"/>
                <a:cs typeface="Arial"/>
                <a:sym typeface="Arial"/>
              </a:rPr>
              <a:t>Křesťané byli stále citlivější na ztotožňování s Židy a zachovávání soboty by je ještě více k Židům přiblížilo, proto hodně křesťanů začalo od zachovávání soboty ustupovat. </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312" name="Google Shape;312;p34: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35: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7" name="Google Shape;317;p35: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Jeden z autorů se k této problematice vyjadřuje takto: Působivé náznaky (navrhují), že zachovávání neděle bylo zavedeno v této době ve spojitosti s Velikonoční nedělí, jako pokus osvětlit římské vládě odlišnost křesťanů od judaismu.</a:t>
            </a:r>
            <a:r>
              <a:rPr lang="cs" sz="2000"/>
              <a:t>“</a:t>
            </a:r>
            <a:r>
              <a:rPr b="0" lang="cs" sz="2000" strike="noStrike">
                <a:latin typeface="Arial"/>
                <a:ea typeface="Arial"/>
                <a:cs typeface="Arial"/>
                <a:sym typeface="Arial"/>
              </a:rPr>
              <a:t> Tamtéž s. 237</a:t>
            </a:r>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318" name="Google Shape;318;p35: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36: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5" name="Google Shape;325;p36: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S tímto vědomím je snadné si domyslet, jak křesťané žijící v hlavním městě Římské říše byli těmi, kdo vedli k odlišení se od ostatních, zachovávajících sobotu.</a:t>
            </a:r>
            <a:r>
              <a:rPr lang="cs" sz="2000"/>
              <a:t> </a:t>
            </a:r>
            <a:r>
              <a:rPr b="0" lang="cs" sz="2000" strike="noStrike">
                <a:latin typeface="Arial"/>
                <a:ea typeface="Arial"/>
                <a:cs typeface="Arial"/>
                <a:sym typeface="Arial"/>
              </a:rPr>
              <a:t>Byli umístěni v centru, kde bylo nepřátelství nejsilnější!</a:t>
            </a:r>
            <a:r>
              <a:rPr lang="cs" sz="2000"/>
              <a:t> </a:t>
            </a:r>
            <a:r>
              <a:rPr b="0" lang="cs" sz="2000" strike="noStrike">
                <a:latin typeface="Arial"/>
                <a:ea typeface="Arial"/>
                <a:cs typeface="Arial"/>
                <a:sym typeface="Arial"/>
              </a:rPr>
              <a:t>Je pochopitelné, že se styděli za zachovávání soboty, které bylo Římany považováno za něco opovrženíhodného a navíc s přihlédnutím k tomu, že sbor v Římě byl převážně tvořen konvertity z pohanství.</a:t>
            </a:r>
            <a:endParaRPr b="0" sz="2000" strike="noStrike">
              <a:latin typeface="Arial"/>
              <a:ea typeface="Arial"/>
              <a:cs typeface="Arial"/>
              <a:sym typeface="Arial"/>
            </a:endParaRPr>
          </a:p>
        </p:txBody>
      </p:sp>
      <p:sp>
        <p:nvSpPr>
          <p:cNvPr id="326" name="Google Shape;326;p36: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37: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1" name="Google Shape;331;p37: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lang="cs" sz="2000" strike="noStrike">
                <a:latin typeface="Arial"/>
                <a:ea typeface="Arial"/>
                <a:cs typeface="Arial"/>
                <a:sym typeface="Arial"/>
              </a:rPr>
              <a:t>Zajímavou poznámku v té době měl apoštol Pavel a adresoval ji právě sboru v Římě: </a:t>
            </a:r>
            <a:r>
              <a:rPr b="1" lang="cs" sz="2000" strike="noStrike">
                <a:latin typeface="Arial"/>
                <a:ea typeface="Arial"/>
                <a:cs typeface="Arial"/>
                <a:sym typeface="Arial"/>
              </a:rPr>
              <a:t>„… já, apoštol pohanů…“</a:t>
            </a:r>
            <a:r>
              <a:rPr b="0" lang="cs" sz="2000" strike="noStrike">
                <a:latin typeface="Arial"/>
                <a:ea typeface="Arial"/>
                <a:cs typeface="Arial"/>
                <a:sym typeface="Arial"/>
              </a:rPr>
              <a:t> (Římanům 11,13)</a:t>
            </a:r>
            <a:r>
              <a:rPr lang="cs"/>
              <a:t> </a:t>
            </a:r>
            <a:r>
              <a:rPr b="0" lang="cs" sz="2000" strike="noStrike">
                <a:latin typeface="Arial"/>
                <a:ea typeface="Arial"/>
                <a:cs typeface="Arial"/>
                <a:sym typeface="Arial"/>
              </a:rPr>
              <a:t>Tito křesťané nedávno obrácení od pohanství (tedy původně nevěřící) nebyli tak silně navyklí zachovávat sobotu, jako tomu bylo u křesťanů ze Židů, kteří vždycky sobotu zachovávali.</a:t>
            </a:r>
            <a:endParaRPr b="0" sz="2000" strike="noStrike">
              <a:latin typeface="Arial"/>
              <a:ea typeface="Arial"/>
              <a:cs typeface="Arial"/>
              <a:sym typeface="Arial"/>
            </a:endParaRPr>
          </a:p>
        </p:txBody>
      </p:sp>
      <p:sp>
        <p:nvSpPr>
          <p:cNvPr id="332" name="Google Shape;332;p37: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38: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9" name="Google Shape;339;p38: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Ale proč byla vybrána právě neděle a ne jiný den týdne?</a:t>
            </a:r>
            <a:r>
              <a:rPr lang="cs" sz="2000"/>
              <a:t> </a:t>
            </a:r>
            <a:r>
              <a:rPr b="0" lang="cs" sz="2000" strike="noStrike">
                <a:latin typeface="Arial"/>
                <a:ea typeface="Arial"/>
                <a:cs typeface="Arial"/>
                <a:sym typeface="Arial"/>
              </a:rPr>
              <a:t>To je dobrá otázka.</a:t>
            </a:r>
            <a:r>
              <a:rPr lang="cs" sz="2000"/>
              <a:t> </a:t>
            </a:r>
            <a:r>
              <a:rPr b="0" lang="cs" sz="2000" strike="noStrike">
                <a:latin typeface="Arial"/>
                <a:ea typeface="Arial"/>
                <a:cs typeface="Arial"/>
                <a:sym typeface="Arial"/>
              </a:rPr>
              <a:t>Pohané v Římě uctívali už mnoho let slunce a neděle pro ně byla dnem slunce.</a:t>
            </a:r>
            <a:r>
              <a:rPr lang="cs" sz="2000"/>
              <a:t> </a:t>
            </a:r>
            <a:r>
              <a:rPr b="0" lang="cs" sz="2000" strike="noStrike">
                <a:latin typeface="Arial"/>
                <a:ea typeface="Arial"/>
                <a:cs typeface="Arial"/>
                <a:sym typeface="Arial"/>
              </a:rPr>
              <a:t>Římští císaři se představovali také jako bohové slunce, nechávali razit symbol slunce na své mince a budovy a očekávali božské pocty od svých poddaných.</a:t>
            </a:r>
            <a:r>
              <a:rPr lang="cs" sz="2000"/>
              <a:t> </a:t>
            </a:r>
            <a:r>
              <a:rPr b="0" lang="cs" sz="2000" strike="noStrike">
                <a:latin typeface="Arial"/>
                <a:ea typeface="Arial"/>
                <a:cs typeface="Arial"/>
                <a:sym typeface="Arial"/>
              </a:rPr>
              <a:t>Někteří teologové si myslí, že zde církev viděla výhodu v kompromisu s pohanstvím.</a:t>
            </a:r>
            <a:r>
              <a:rPr lang="cs" sz="2000"/>
              <a:t> </a:t>
            </a:r>
            <a:r>
              <a:rPr b="0" lang="cs" sz="2000" strike="noStrike">
                <a:latin typeface="Arial"/>
                <a:ea typeface="Arial"/>
                <a:cs typeface="Arial"/>
                <a:sym typeface="Arial"/>
              </a:rPr>
              <a:t>Tím, že si přivlastní pohanské zvyky, pohané snadněji přejdou ke křesťanství a budou se tam cítit víc jako doma.</a:t>
            </a:r>
            <a:r>
              <a:rPr lang="cs" sz="2000"/>
              <a:t> </a:t>
            </a:r>
            <a:r>
              <a:rPr b="0" lang="cs" sz="2000" strike="noStrike">
                <a:latin typeface="Arial"/>
                <a:ea typeface="Arial"/>
                <a:cs typeface="Arial"/>
                <a:sym typeface="Arial"/>
              </a:rPr>
              <a:t>Mělo to také přinést výhodu celé říši tím, že se různé skupiny sjednotí do jednoho velkého náboženství.</a:t>
            </a:r>
            <a:endParaRPr b="0" sz="2000" strike="noStrike">
              <a:latin typeface="Arial"/>
              <a:ea typeface="Arial"/>
              <a:cs typeface="Arial"/>
              <a:sym typeface="Arial"/>
            </a:endParaRPr>
          </a:p>
        </p:txBody>
      </p:sp>
      <p:sp>
        <p:nvSpPr>
          <p:cNvPr id="340" name="Google Shape;340;p38: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39: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5" name="Google Shape;345;p39: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Po staletí byla neděla slavena ne jako svatý den, ale jako svátek.</a:t>
            </a:r>
            <a:r>
              <a:rPr lang="cs" sz="2000"/>
              <a:t> </a:t>
            </a:r>
            <a:r>
              <a:rPr b="0" lang="cs" sz="2000" strike="noStrike">
                <a:latin typeface="Arial"/>
                <a:ea typeface="Arial"/>
                <a:cs typeface="Arial"/>
                <a:sym typeface="Arial"/>
              </a:rPr>
              <a:t>Pak byly oba dny dodržovány jako svaté.</a:t>
            </a:r>
            <a:endParaRPr b="0" sz="2000" strike="noStrike">
              <a:latin typeface="Arial"/>
              <a:ea typeface="Arial"/>
              <a:cs typeface="Arial"/>
              <a:sym typeface="Arial"/>
            </a:endParaRPr>
          </a:p>
        </p:txBody>
      </p:sp>
      <p:sp>
        <p:nvSpPr>
          <p:cNvPr id="346" name="Google Shape;346;p39: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4: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5" name="Google Shape;85;p4: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Další mýty měly vážnější dopady. Na konci osmnáctého století lékaři věřili, že nemoc je možné vyléčit pouštěním žilou – tedy že se ubere pacientovi krev. Na záladě toho první prezident Spojených států George Washington zemřel poté, co mu byly z žil odebrány téměř dva litry krve, protože ho bolelo v krku.</a:t>
            </a:r>
            <a:endParaRPr b="0" sz="2000" strike="noStrike">
              <a:latin typeface="Arial"/>
              <a:ea typeface="Arial"/>
              <a:cs typeface="Arial"/>
              <a:sym typeface="Arial"/>
            </a:endParaRPr>
          </a:p>
        </p:txBody>
      </p:sp>
      <p:sp>
        <p:nvSpPr>
          <p:cNvPr id="86" name="Google Shape;86;p4: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40: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1" name="Google Shape;351;p40: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Následující slova čteme z Apoštolské konstituce z kap. 23:</a:t>
            </a:r>
            <a:r>
              <a:rPr lang="cs" sz="2000"/>
              <a:t> </a:t>
            </a:r>
            <a:r>
              <a:rPr b="0" lang="cs" sz="2000" strike="noStrike">
                <a:latin typeface="Arial"/>
                <a:ea typeface="Arial"/>
                <a:cs typeface="Arial"/>
                <a:sym typeface="Arial"/>
              </a:rPr>
              <a:t>„Křesťané nebyli jediní, kdo se stali lehkovážnými a začali ve věcech víry dělat kompromisy. Narušení čistoty apoštolské církve, která byla pevná a čistá přišlo až s druhou a třetí generac</a:t>
            </a:r>
            <a:r>
              <a:rPr lang="cs" sz="2000"/>
              <a:t> </a:t>
            </a:r>
            <a:r>
              <a:rPr b="0" lang="cs" sz="2000" strike="noStrike">
                <a:latin typeface="Arial"/>
                <a:ea typeface="Arial"/>
                <a:cs typeface="Arial"/>
                <a:sym typeface="Arial"/>
              </a:rPr>
              <a:t>křesťanů…“</a:t>
            </a:r>
            <a:endParaRPr b="0" sz="2000" strike="noStrike">
              <a:latin typeface="Arial"/>
              <a:ea typeface="Arial"/>
              <a:cs typeface="Arial"/>
              <a:sym typeface="Arial"/>
            </a:endParaRPr>
          </a:p>
        </p:txBody>
      </p:sp>
      <p:sp>
        <p:nvSpPr>
          <p:cNvPr id="352" name="Google Shape;352;p40: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41: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9" name="Google Shape;359;p41: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 kde vidíme důkazy kompromisů a odpadnutí.“</a:t>
            </a:r>
            <a:endParaRPr b="0" sz="2000" strike="noStrike">
              <a:latin typeface="Arial"/>
              <a:ea typeface="Arial"/>
              <a:cs typeface="Arial"/>
              <a:sym typeface="Arial"/>
            </a:endParaRPr>
          </a:p>
        </p:txBody>
      </p:sp>
      <p:sp>
        <p:nvSpPr>
          <p:cNvPr id="360" name="Google Shape;360;p41: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42: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7" name="Google Shape;367;p42: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b="0" lang="cs" sz="2000" strike="noStrike">
                <a:latin typeface="Arial"/>
                <a:ea typeface="Arial"/>
                <a:cs typeface="Arial"/>
                <a:sym typeface="Arial"/>
              </a:rPr>
              <a:t>Tendence ke kompromisu byla zdůrazněna prvním občanským nedělním zákonem, který vydal římský císař Konstantin 7. března 321.</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368" name="Google Shape;368;p42: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43: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5" name="Google Shape;375;p43: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I když byl ještě pohanem, vydal tento zákon:</a:t>
            </a:r>
            <a:r>
              <a:rPr lang="cs" sz="2000"/>
              <a:t> </a:t>
            </a:r>
            <a:r>
              <a:rPr b="0" lang="cs" sz="2000" strike="noStrike">
                <a:latin typeface="Arial"/>
                <a:ea typeface="Arial"/>
                <a:cs typeface="Arial"/>
                <a:sym typeface="Arial"/>
              </a:rPr>
              <a:t>„Nechť je na posvátný den slunce klid pro všechny úředníky a lidi žijící ve městech a ať jsou všechny dílny zavřené. Na venkově však člověk zaměstnaný v zemědělství ať svobodně a podle zákona vykonává svou činnost…“</a:t>
            </a:r>
            <a:r>
              <a:rPr lang="cs" sz="2000"/>
              <a:t> (</a:t>
            </a:r>
            <a:r>
              <a:rPr b="0" lang="cs" sz="2000" strike="noStrike">
                <a:latin typeface="Arial"/>
                <a:ea typeface="Arial"/>
                <a:cs typeface="Arial"/>
                <a:sym typeface="Arial"/>
              </a:rPr>
              <a:t>History of the Christian Church, ed. 1902, v. 3, s. 380)</a:t>
            </a:r>
            <a:endParaRPr b="0" sz="2000" strike="noStrike">
              <a:latin typeface="Arial"/>
              <a:ea typeface="Arial"/>
              <a:cs typeface="Arial"/>
              <a:sym typeface="Arial"/>
            </a:endParaRPr>
          </a:p>
        </p:txBody>
      </p:sp>
      <p:sp>
        <p:nvSpPr>
          <p:cNvPr id="376" name="Google Shape;376;p43: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44: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3" name="Google Shape;383;p44: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Další krok v integraci zachovávání neděle do křesťanství byl podniknut Římskou církví v na koncilu v Laodikeji.</a:t>
            </a:r>
            <a:r>
              <a:rPr lang="cs" sz="2000"/>
              <a:t> </a:t>
            </a:r>
            <a:r>
              <a:rPr b="0" lang="cs" sz="2000" strike="noStrike">
                <a:latin typeface="Arial"/>
                <a:ea typeface="Arial"/>
                <a:cs typeface="Arial"/>
                <a:sym typeface="Arial"/>
              </a:rPr>
              <a:t>Byl vytvořen první náboženský zákon týkající se zachovávání neděle.</a:t>
            </a:r>
            <a:endParaRPr b="0" sz="2000" strike="noStrike">
              <a:latin typeface="Arial"/>
              <a:ea typeface="Arial"/>
              <a:cs typeface="Arial"/>
              <a:sym typeface="Arial"/>
            </a:endParaRPr>
          </a:p>
        </p:txBody>
      </p:sp>
      <p:sp>
        <p:nvSpPr>
          <p:cNvPr id="384" name="Google Shape;384;p44: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45: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9" name="Google Shape;389;p45: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b="0" lang="cs" sz="2000" strike="noStrike">
                <a:latin typeface="Arial"/>
                <a:ea typeface="Arial"/>
                <a:cs typeface="Arial"/>
                <a:sym typeface="Arial"/>
              </a:rPr>
              <a:t>V r. 325 Silvestr, římský biskup změnil název prvního dne a nazval jej “Dnem Páně”.  – Historia Ecclesiastica, s. 739</a:t>
            </a:r>
            <a:r>
              <a:rPr lang="cs" sz="2000"/>
              <a:t>. </a:t>
            </a:r>
            <a:r>
              <a:rPr b="0" lang="cs" sz="2000" strike="noStrike">
                <a:latin typeface="Arial"/>
                <a:ea typeface="Arial"/>
                <a:cs typeface="Arial"/>
                <a:sym typeface="Arial"/>
              </a:rPr>
              <a:t>Na dalším koncilu v Laodikeji byl vydán r. 364 tento zákon:</a:t>
            </a:r>
            <a:r>
              <a:rPr lang="cs" sz="2000"/>
              <a:t> </a:t>
            </a:r>
            <a:r>
              <a:rPr b="0" lang="cs" sz="2000" strike="noStrike">
                <a:latin typeface="Arial"/>
                <a:ea typeface="Arial"/>
                <a:cs typeface="Arial"/>
                <a:sym typeface="Arial"/>
              </a:rPr>
              <a:t>„Křesťané nebudou napodobovat Židy a nebudou v sobotu (den odpočinku) nečinní, ale budou v ten den pracovat.”</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390" name="Google Shape;390;p45: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46: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7" name="Google Shape;397;p46: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„Ale Den Páně budou obzvlášť uctívat, a protože to jsou křesťané, nebudou v ten den, pokud je to možné, pracovat.“ – A History of the Councils of the Church, v. 2, s. 316</a:t>
            </a:r>
            <a:endParaRPr b="0" sz="2000" strike="noStrike">
              <a:latin typeface="Arial"/>
              <a:ea typeface="Arial"/>
              <a:cs typeface="Arial"/>
              <a:sym typeface="Arial"/>
            </a:endParaRPr>
          </a:p>
        </p:txBody>
      </p:sp>
      <p:sp>
        <p:nvSpPr>
          <p:cNvPr id="398" name="Google Shape;398;p46: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47: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5" name="Google Shape;405;p47: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Navzdory tomu křesťané stále zachovávali sobotu i v šestém století, i přesto, že je papež Řehoř veřejně osočil že:</a:t>
            </a:r>
            <a:endParaRPr b="0" sz="2000" strike="noStrike">
              <a:latin typeface="Arial"/>
              <a:ea typeface="Arial"/>
              <a:cs typeface="Arial"/>
              <a:sym typeface="Arial"/>
            </a:endParaRPr>
          </a:p>
        </p:txBody>
      </p:sp>
      <p:sp>
        <p:nvSpPr>
          <p:cNvPr id="406" name="Google Shape;406;p47: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48: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1" name="Google Shape;411;p48: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„Jako proroci antikrista jsou ti, kteří zastávají názor, že by neměla být konána práce v sedmý den.“ – The Law of Sunday citováno v C. B. Haynes, From Sabbath to Sunday, s. 43</a:t>
            </a:r>
            <a:endParaRPr b="0" sz="2000" strike="noStrike">
              <a:latin typeface="Arial"/>
              <a:ea typeface="Arial"/>
              <a:cs typeface="Arial"/>
              <a:sym typeface="Arial"/>
            </a:endParaRPr>
          </a:p>
        </p:txBody>
      </p:sp>
      <p:sp>
        <p:nvSpPr>
          <p:cNvPr id="412" name="Google Shape;412;p48: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49: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9" name="Google Shape;419;p49: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Mějte na mysli, že Bible nebyla dostupná pro každého, jako je tomu dnes.</a:t>
            </a:r>
            <a:r>
              <a:rPr lang="cs" sz="2000"/>
              <a:t> </a:t>
            </a:r>
            <a:r>
              <a:rPr b="0" lang="cs" sz="2000" strike="noStrike">
                <a:latin typeface="Arial"/>
                <a:ea typeface="Arial"/>
                <a:cs typeface="Arial"/>
                <a:sym typeface="Arial"/>
              </a:rPr>
              <a:t>Věrouka a doktríny byly předávány ústně, takže laici byli schopni jen pramálo rozlišit mezi Písmem a tradicí.</a:t>
            </a:r>
            <a:r>
              <a:rPr lang="cs" sz="2000"/>
              <a:t> </a:t>
            </a:r>
            <a:r>
              <a:rPr b="0" lang="cs" sz="2000" strike="noStrike">
                <a:latin typeface="Arial"/>
                <a:ea typeface="Arial"/>
                <a:cs typeface="Arial"/>
                <a:sym typeface="Arial"/>
              </a:rPr>
              <a:t>Až nakonec většina lidí jen stěží znala pravdu, jak ji učil Kristus a jeho učedníci.</a:t>
            </a:r>
            <a:endParaRPr b="0" sz="2000" strike="noStrike">
              <a:latin typeface="Arial"/>
              <a:ea typeface="Arial"/>
              <a:cs typeface="Arial"/>
              <a:sym typeface="Arial"/>
            </a:endParaRPr>
          </a:p>
        </p:txBody>
      </p:sp>
      <p:sp>
        <p:nvSpPr>
          <p:cNvPr id="420" name="Google Shape;420;p49: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5: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1" name="Google Shape;91;p5: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Je možné, že se i do křesťanské církve vkradly náboženské mýty? A je možné, že tu hovoříme o něčem důležitějším, než jen o tom, kolik nohou má pavouk?</a:t>
            </a:r>
            <a:r>
              <a:rPr lang="cs" sz="2000"/>
              <a:t> </a:t>
            </a:r>
            <a:r>
              <a:rPr b="0" lang="cs" sz="2000" strike="noStrike">
                <a:latin typeface="Arial"/>
                <a:ea typeface="Arial"/>
                <a:cs typeface="Arial"/>
                <a:sym typeface="Arial"/>
              </a:rPr>
              <a:t>Při našem posledním setkání jsme společně přemýšleli nad tématem sedmého dne týdne a zjistili jsme, že jím je sobota – Boží šabat. Ovšem milióny lidí, kteří zachovávají první den týdne věří, že neděle je biblickým šabatem. Stejně jako </a:t>
            </a:r>
            <a:r>
              <a:rPr lang="cs" sz="2000"/>
              <a:t>„</a:t>
            </a:r>
            <a:r>
              <a:rPr b="0" lang="cs" sz="2000" strike="noStrike">
                <a:latin typeface="Arial"/>
                <a:ea typeface="Arial"/>
                <a:cs typeface="Arial"/>
                <a:sym typeface="Arial"/>
              </a:rPr>
              <a:t>učebnice“ před 2000 lety nesprávně učily, že pavouk má šest nohou, stejně tak milióny lidí přijaly mýtus týkající se šabatu.</a:t>
            </a:r>
            <a:endParaRPr b="0" sz="2000" strike="noStrike">
              <a:latin typeface="Arial"/>
              <a:ea typeface="Arial"/>
              <a:cs typeface="Arial"/>
              <a:sym typeface="Arial"/>
            </a:endParaRPr>
          </a:p>
        </p:txBody>
      </p:sp>
      <p:sp>
        <p:nvSpPr>
          <p:cNvPr id="92" name="Google Shape;92;p5: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50: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5" name="Google Shape;425;p50: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Staletí ubíhala a přišla protestantská reformace, která zpochybnila mnoho rituálů a tradic, které nahradily učení Božího slova.</a:t>
            </a:r>
            <a:endParaRPr b="0" sz="2000" strike="noStrike">
              <a:latin typeface="Arial"/>
              <a:ea typeface="Arial"/>
              <a:cs typeface="Arial"/>
              <a:sym typeface="Arial"/>
            </a:endParaRPr>
          </a:p>
        </p:txBody>
      </p:sp>
      <p:sp>
        <p:nvSpPr>
          <p:cNvPr id="426" name="Google Shape;426;p50: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51: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1" name="Google Shape;431;p51: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Volání reformace znělo: „Bible a jedině Bible je pravidlem naší víry.“</a:t>
            </a:r>
            <a:r>
              <a:rPr lang="cs" sz="2000"/>
              <a:t> </a:t>
            </a:r>
            <a:r>
              <a:rPr b="0" lang="cs" sz="2000" strike="noStrike">
                <a:latin typeface="Arial"/>
                <a:ea typeface="Arial"/>
                <a:cs typeface="Arial"/>
                <a:sym typeface="Arial"/>
              </a:rPr>
              <a:t>Mnozí, jako Jan Hus a Jeroným Pražský zaplatili za svou věrnost Bibli mučednickou smrtí na hranici.</a:t>
            </a:r>
            <a:endParaRPr b="0" sz="2000" strike="noStrike">
              <a:latin typeface="Arial"/>
              <a:ea typeface="Arial"/>
              <a:cs typeface="Arial"/>
              <a:sym typeface="Arial"/>
            </a:endParaRPr>
          </a:p>
        </p:txBody>
      </p:sp>
      <p:sp>
        <p:nvSpPr>
          <p:cNvPr id="432" name="Google Shape;432;p51: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52: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7" name="Google Shape;437;p52: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Nicméně pravda o sobotě stále ležela pod nánosy staletých tradic.</a:t>
            </a:r>
            <a:r>
              <a:rPr lang="cs" sz="2000"/>
              <a:t> </a:t>
            </a:r>
            <a:r>
              <a:rPr b="0" lang="cs" sz="2000" strike="noStrike">
                <a:latin typeface="Arial"/>
                <a:ea typeface="Arial"/>
                <a:cs typeface="Arial"/>
                <a:sym typeface="Arial"/>
              </a:rPr>
              <a:t>Jen pár lidí blíže zkoumalo a zjistilo, co Bible učí.</a:t>
            </a:r>
            <a:r>
              <a:rPr lang="cs" sz="2000"/>
              <a:t> </a:t>
            </a:r>
            <a:r>
              <a:rPr b="0" lang="cs" sz="2000" strike="noStrike">
                <a:latin typeface="Arial"/>
                <a:ea typeface="Arial"/>
                <a:cs typeface="Arial"/>
                <a:sym typeface="Arial"/>
              </a:rPr>
              <a:t>Mnozí přijali, co jim bylo po generace svěřováno a nijak to nezpochybňovali, zda je to skutečnost, nebo fikce.</a:t>
            </a:r>
            <a:endParaRPr b="0" sz="2000" strike="noStrike">
              <a:latin typeface="Arial"/>
              <a:ea typeface="Arial"/>
              <a:cs typeface="Arial"/>
              <a:sym typeface="Arial"/>
            </a:endParaRPr>
          </a:p>
        </p:txBody>
      </p:sp>
      <p:sp>
        <p:nvSpPr>
          <p:cNvPr id="438" name="Google Shape;438;p52: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53: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3" name="Google Shape;443;p53: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Někdy lidé přijímají věci bez pochybností. Celá staletí lidé věřili, že Země je středem vesmíru. Věřili, že Slunce a všechny planety obíhají okolo Země.</a:t>
            </a:r>
            <a:r>
              <a:rPr lang="cs" sz="2000"/>
              <a:t> </a:t>
            </a:r>
            <a:r>
              <a:rPr b="0" lang="cs" sz="2000" strike="noStrike">
                <a:latin typeface="Arial"/>
                <a:ea typeface="Arial"/>
                <a:cs typeface="Arial"/>
                <a:sym typeface="Arial"/>
              </a:rPr>
              <a:t>Volnomyšlenkářský Koperník však tento mýtus zpochybnil.</a:t>
            </a:r>
            <a:r>
              <a:rPr lang="cs" sz="2000"/>
              <a:t> </a:t>
            </a:r>
            <a:r>
              <a:rPr b="0" lang="cs" sz="2000" strike="noStrike">
                <a:latin typeface="Arial"/>
                <a:ea typeface="Arial"/>
                <a:cs typeface="Arial"/>
                <a:sym typeface="Arial"/>
              </a:rPr>
              <a:t>Prohlásil: „Slunce a ne Země je středem vesmíru.“ Víte, kdo se proti tomu nejostřeji stavěl? Církevní hodnostáři – učitelé náboženství. Ti vykřikovali: „Nemůžete změnit Boží nebesa.“</a:t>
            </a:r>
            <a:r>
              <a:rPr lang="cs" sz="2000"/>
              <a:t> </a:t>
            </a:r>
            <a:r>
              <a:rPr b="0" lang="cs" sz="2000" strike="noStrike">
                <a:latin typeface="Arial"/>
                <a:ea typeface="Arial"/>
                <a:cs typeface="Arial"/>
                <a:sym typeface="Arial"/>
              </a:rPr>
              <a:t>Samozřejmě, že Koperník nezměnil Boží nebesa. Jen odhalil starou tradici, která neměla solidní vědecký základ. Koperník nám zjevil pravdu.</a:t>
            </a:r>
            <a:r>
              <a:rPr lang="cs" sz="2000"/>
              <a:t> </a:t>
            </a:r>
            <a:r>
              <a:rPr b="0" lang="cs" sz="2000" strike="noStrike">
                <a:latin typeface="Arial"/>
                <a:ea typeface="Arial"/>
                <a:cs typeface="Arial"/>
                <a:sym typeface="Arial"/>
              </a:rPr>
              <a:t>Věřit dlouho něčemu automaticky neznamená, že to bude pravda. Jak se sobota změnila? Poslechněme si udivující výroky katolických autorů, jejichž církev hrála vedoucí roli ve změně soboty na neděli.</a:t>
            </a:r>
            <a:endParaRPr b="0" sz="2000" strike="noStrike">
              <a:latin typeface="Arial"/>
              <a:ea typeface="Arial"/>
              <a:cs typeface="Arial"/>
              <a:sym typeface="Arial"/>
            </a:endParaRPr>
          </a:p>
        </p:txBody>
      </p:sp>
      <p:sp>
        <p:nvSpPr>
          <p:cNvPr id="444" name="Google Shape;444;p53: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54: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9" name="Google Shape;449;p54: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„Katolická církev více než tisíc let před existencí protestantů z titulu svého božského poslání změnila den ze soboty na neděli.“ – The Christian Sabbath, s. 16</a:t>
            </a:r>
            <a:endParaRPr b="0" sz="2000" strike="noStrike">
              <a:latin typeface="Arial"/>
              <a:ea typeface="Arial"/>
              <a:cs typeface="Arial"/>
              <a:sym typeface="Arial"/>
            </a:endParaRPr>
          </a:p>
        </p:txBody>
      </p:sp>
      <p:sp>
        <p:nvSpPr>
          <p:cNvPr id="450" name="Google Shape;450;p54: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55: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7" name="Google Shape;457;p55: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b="0" lang="cs" sz="2000" strike="noStrike">
                <a:latin typeface="Arial"/>
                <a:ea typeface="Arial"/>
                <a:cs typeface="Arial"/>
                <a:sym typeface="Arial"/>
              </a:rPr>
              <a:t>V Katechismu pro konvertity čteme:</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„Otázka: Který den je šabat?</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Odpověď: Neděle je šabat.”</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458" name="Google Shape;458;p55: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56: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5" name="Google Shape;465;p56: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„Otázka: Proč zachováváme neděli místo soboty?</a:t>
            </a:r>
            <a:r>
              <a:rPr lang="cs" sz="2000"/>
              <a:t> </a:t>
            </a:r>
            <a:r>
              <a:rPr b="0" lang="cs" sz="2000" strike="noStrike">
                <a:latin typeface="Arial"/>
                <a:ea typeface="Arial"/>
                <a:cs typeface="Arial"/>
                <a:sym typeface="Arial"/>
              </a:rPr>
              <a:t>Odpověď: …protože Katolická církev přesunula vážnost tohoto dne ze soboty na neděli.“</a:t>
            </a:r>
            <a:r>
              <a:rPr lang="cs" sz="2000"/>
              <a:t> </a:t>
            </a:r>
            <a:r>
              <a:rPr b="0" lang="cs" sz="2000" strike="noStrike">
                <a:latin typeface="Arial"/>
                <a:ea typeface="Arial"/>
                <a:cs typeface="Arial"/>
                <a:sym typeface="Arial"/>
              </a:rPr>
              <a:t>Tato změna byla učiněna na koncilu v Laodikeji v r. 336 n. l.</a:t>
            </a:r>
            <a:endParaRPr b="0" sz="2000" strike="noStrike">
              <a:latin typeface="Arial"/>
              <a:ea typeface="Arial"/>
              <a:cs typeface="Arial"/>
              <a:sym typeface="Arial"/>
            </a:endParaRPr>
          </a:p>
        </p:txBody>
      </p:sp>
      <p:sp>
        <p:nvSpPr>
          <p:cNvPr id="466" name="Google Shape;466;p56: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57: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3" name="Google Shape;473;p57: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Proč, můžete se ptát, ustanovila Katolická církev z vlastního a otevřeného svolení tuto změnu?</a:t>
            </a:r>
            <a:r>
              <a:rPr lang="cs" sz="2000"/>
              <a:t> </a:t>
            </a:r>
            <a:r>
              <a:rPr b="0" lang="cs" sz="2000" strike="noStrike">
                <a:latin typeface="Arial"/>
                <a:ea typeface="Arial"/>
                <a:cs typeface="Arial"/>
                <a:sym typeface="Arial"/>
              </a:rPr>
              <a:t>Odpověď leží přinejmenším v části autority, která je vložena Katolickou církví do tradice.</a:t>
            </a:r>
            <a:r>
              <a:rPr lang="cs" sz="2000"/>
              <a:t> </a:t>
            </a:r>
            <a:r>
              <a:rPr b="0" lang="cs" sz="2000" strike="noStrike">
                <a:latin typeface="Arial"/>
                <a:ea typeface="Arial"/>
                <a:cs typeface="Arial"/>
                <a:sym typeface="Arial"/>
              </a:rPr>
              <a:t>Jeden z hlavních rozdílných bodů mezi protestanty a katolíky během raných dní reformace byl spor o autoritu tradice v církvi.</a:t>
            </a:r>
            <a:r>
              <a:rPr lang="cs" sz="2000"/>
              <a:t> </a:t>
            </a:r>
            <a:r>
              <a:rPr b="0" lang="cs" sz="2000" strike="noStrike">
                <a:latin typeface="Arial"/>
                <a:ea typeface="Arial"/>
                <a:cs typeface="Arial"/>
                <a:sym typeface="Arial"/>
              </a:rPr>
              <a:t>Zatímco Martin Luther prohlašoval, že musí následovat Bibli a jen Bibli, zároveň zpochybnil mnoho zřízení Katolické církve, která byla založena pouze na tradici.</a:t>
            </a:r>
            <a:r>
              <a:rPr lang="cs" sz="2000"/>
              <a:t> </a:t>
            </a:r>
            <a:r>
              <a:rPr b="0" lang="cs" sz="2000" strike="noStrike">
                <a:latin typeface="Arial"/>
                <a:ea typeface="Arial"/>
                <a:cs typeface="Arial"/>
                <a:sym typeface="Arial"/>
              </a:rPr>
              <a:t>Ve skutečnosti se Tridentský koncil sešel, aby přesně rozhodl, jakou pozici má Katolická církev zaujmout v otázce tradice a jejího vztahu k Bibli.</a:t>
            </a:r>
            <a:r>
              <a:rPr lang="cs" sz="2000"/>
              <a:t> </a:t>
            </a:r>
            <a:r>
              <a:rPr b="0" lang="cs" sz="2000" strike="noStrike">
                <a:latin typeface="Arial"/>
                <a:ea typeface="Arial"/>
                <a:cs typeface="Arial"/>
                <a:sym typeface="Arial"/>
              </a:rPr>
              <a:t>Na tuto otázku se nakonec podařilo odpovědět.</a:t>
            </a:r>
            <a:r>
              <a:rPr lang="cs" sz="2000"/>
              <a:t> </a:t>
            </a:r>
            <a:r>
              <a:rPr b="0" lang="cs" sz="2000" strike="noStrike">
                <a:latin typeface="Arial"/>
                <a:ea typeface="Arial"/>
                <a:cs typeface="Arial"/>
                <a:sym typeface="Arial"/>
              </a:rPr>
              <a:t>Povšimněme si shrnutí, které změnilo směr, jak to zaznamenal H. H. Holtzman:</a:t>
            </a:r>
            <a:endParaRPr b="0" sz="2000" strike="noStrike">
              <a:latin typeface="Arial"/>
              <a:ea typeface="Arial"/>
              <a:cs typeface="Arial"/>
              <a:sym typeface="Arial"/>
            </a:endParaRPr>
          </a:p>
        </p:txBody>
      </p:sp>
      <p:sp>
        <p:nvSpPr>
          <p:cNvPr id="474" name="Google Shape;474;p57: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58: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9" name="Google Shape;479;p58: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„Nakonec při posledním úvodním jednání v lednu 1562 byly odloženy všechny pochyby a arcibiskup z Reggia pronesl svou promluvu, ve které otevřeně prohlásil, že tradice je nad Písmo.“ (Canon and Tradition, s. 263)</a:t>
            </a:r>
            <a:r>
              <a:rPr lang="cs" sz="2000"/>
              <a:t> </a:t>
            </a:r>
            <a:r>
              <a:rPr b="0" lang="cs" sz="2000" strike="noStrike">
                <a:latin typeface="Arial"/>
                <a:ea typeface="Arial"/>
                <a:cs typeface="Arial"/>
                <a:sym typeface="Arial"/>
              </a:rPr>
              <a:t>Toto přijetí tradice jako základu pro církevní věrouku není nikde v Bibli podporováno.</a:t>
            </a:r>
            <a:r>
              <a:rPr lang="cs" sz="2000"/>
              <a:t> </a:t>
            </a:r>
            <a:r>
              <a:rPr b="0" lang="cs" sz="2000" strike="noStrike">
                <a:latin typeface="Arial"/>
                <a:ea typeface="Arial"/>
                <a:cs typeface="Arial"/>
                <a:sym typeface="Arial"/>
              </a:rPr>
              <a:t>Vzpomínáte si na otázku, kterou Ježíš položil náboženským vůdcům ve své době?</a:t>
            </a:r>
            <a:endParaRPr b="0" sz="2000" strike="noStrike">
              <a:latin typeface="Arial"/>
              <a:ea typeface="Arial"/>
              <a:cs typeface="Arial"/>
              <a:sym typeface="Arial"/>
            </a:endParaRPr>
          </a:p>
        </p:txBody>
      </p:sp>
      <p:sp>
        <p:nvSpPr>
          <p:cNvPr id="480" name="Google Shape;480;p58: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59: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7" name="Google Shape;487;p59: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lang="cs" sz="2000" strike="noStrike">
                <a:latin typeface="Arial"/>
                <a:ea typeface="Arial"/>
                <a:cs typeface="Arial"/>
                <a:sym typeface="Arial"/>
              </a:rPr>
              <a:t>On jim odpověděl: „A proč vy přestupujete přikázání Boží kvůli své tradici?“ </a:t>
            </a:r>
            <a:r>
              <a:rPr b="0" lang="cs" sz="2000" strike="noStrike">
                <a:latin typeface="Arial"/>
                <a:ea typeface="Arial"/>
                <a:cs typeface="Arial"/>
                <a:sym typeface="Arial"/>
              </a:rPr>
              <a:t>(Matouš 15,3)</a:t>
            </a:r>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488" name="Google Shape;488;p59: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6: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7" name="Google Shape;97;p6: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Ať už jste na včerejší přednášce byli nebo ne, pojďme si společně zopakovat, co jsme se na ní dozvěděli. Bůh nám dal zvláštní den týdne – šabat – kdy se máme zastavit a  zamyslet se nad Jeho vedením už od začátku světa, máme jej uctívat a připomínat si jak stvořil svět.</a:t>
            </a:r>
            <a:r>
              <a:rPr lang="cs" sz="2000"/>
              <a:t> </a:t>
            </a:r>
            <a:r>
              <a:rPr b="0" lang="cs" sz="2000" strike="noStrike">
                <a:latin typeface="Arial"/>
                <a:ea typeface="Arial"/>
                <a:cs typeface="Arial"/>
                <a:sym typeface="Arial"/>
              </a:rPr>
              <a:t>Také jsme si říkali, že sobota bude zachovávána i když svět skončí a my budeme v nebi s naším Stvořitelem.</a:t>
            </a:r>
            <a:r>
              <a:rPr lang="cs"/>
              <a:t> </a:t>
            </a:r>
            <a:r>
              <a:rPr b="0" lang="cs" sz="2000" strike="noStrike">
                <a:latin typeface="Arial"/>
                <a:ea typeface="Arial"/>
                <a:cs typeface="Arial"/>
                <a:sym typeface="Arial"/>
              </a:rPr>
              <a:t>Bible od začátku až do konce svědčí o skutečnosti, že Bůh ustanovil sobotu a že sobota je sedmým dnem týdne.</a:t>
            </a:r>
            <a:r>
              <a:rPr lang="cs"/>
              <a:t> </a:t>
            </a:r>
            <a:r>
              <a:rPr b="0" lang="cs" sz="2000" strike="noStrike">
                <a:latin typeface="Arial"/>
                <a:ea typeface="Arial"/>
                <a:cs typeface="Arial"/>
                <a:sym typeface="Arial"/>
              </a:rPr>
              <a:t>Nikde v Bibli Bůh nenaznačuje, že by tento den odpočinku a bohoslužby a znamení mezi sebou a svým lidem změnil.</a:t>
            </a:r>
            <a:r>
              <a:rPr lang="cs"/>
              <a:t> </a:t>
            </a:r>
            <a:r>
              <a:rPr b="0" lang="cs" sz="2000" strike="noStrike">
                <a:latin typeface="Arial"/>
                <a:ea typeface="Arial"/>
                <a:cs typeface="Arial"/>
                <a:sym typeface="Arial"/>
              </a:rPr>
              <a:t>Z Bible jsme se tedy dozvěděli, že: </a:t>
            </a:r>
            <a:endParaRPr b="0" sz="2000" strike="noStrike">
              <a:latin typeface="Arial"/>
              <a:ea typeface="Arial"/>
              <a:cs typeface="Arial"/>
              <a:sym typeface="Arial"/>
            </a:endParaRPr>
          </a:p>
        </p:txBody>
      </p:sp>
      <p:sp>
        <p:nvSpPr>
          <p:cNvPr id="98" name="Google Shape;98;p6: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60: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5" name="Google Shape;495;p60: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lang="cs" sz="2000" strike="noStrike">
                <a:latin typeface="Arial"/>
                <a:ea typeface="Arial"/>
                <a:cs typeface="Arial"/>
                <a:sym typeface="Arial"/>
              </a:rPr>
              <a:t>A pak dodal: </a:t>
            </a:r>
            <a:r>
              <a:rPr b="1" lang="cs" sz="2000" strike="noStrike">
                <a:latin typeface="Arial"/>
                <a:ea typeface="Arial"/>
                <a:cs typeface="Arial"/>
                <a:sym typeface="Arial"/>
              </a:rPr>
              <a:t>„…marně mě uctívají, neboť učí naukám, jež jsou jen příkazy lidskými.“ </a:t>
            </a:r>
            <a:r>
              <a:rPr b="0" lang="cs" sz="2000" strike="noStrike">
                <a:latin typeface="Arial"/>
                <a:ea typeface="Arial"/>
                <a:cs typeface="Arial"/>
                <a:sym typeface="Arial"/>
              </a:rPr>
              <a:t>(Matouš 15,9)</a:t>
            </a:r>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496" name="Google Shape;496;p60: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61: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3" name="Google Shape;503;p61: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Vidíte ten problém?</a:t>
            </a:r>
            <a:r>
              <a:rPr lang="cs" sz="2000"/>
              <a:t> </a:t>
            </a:r>
            <a:r>
              <a:rPr b="0" lang="cs" sz="2000" strike="noStrike">
                <a:latin typeface="Arial"/>
                <a:ea typeface="Arial"/>
                <a:cs typeface="Arial"/>
                <a:sym typeface="Arial"/>
              </a:rPr>
              <a:t>Není to jen věc dnů a čísel.</a:t>
            </a:r>
            <a:r>
              <a:rPr lang="cs" sz="2000"/>
              <a:t> </a:t>
            </a:r>
            <a:r>
              <a:rPr b="0" lang="cs" sz="2000" strike="noStrike">
                <a:latin typeface="Arial"/>
                <a:ea typeface="Arial"/>
                <a:cs typeface="Arial"/>
                <a:sym typeface="Arial"/>
              </a:rPr>
              <a:t>Je to věc pánů!</a:t>
            </a:r>
            <a:r>
              <a:rPr lang="cs" sz="2000"/>
              <a:t> </a:t>
            </a:r>
            <a:r>
              <a:rPr b="0" lang="cs" sz="2000" strike="noStrike">
                <a:latin typeface="Arial"/>
                <a:ea typeface="Arial"/>
                <a:cs typeface="Arial"/>
                <a:sym typeface="Arial"/>
              </a:rPr>
              <a:t>Budete následovat Krista a Bibli, nebo lidskou tradici?</a:t>
            </a:r>
            <a:r>
              <a:rPr lang="cs" sz="2000"/>
              <a:t> </a:t>
            </a:r>
            <a:r>
              <a:rPr b="0" lang="cs" sz="2000" strike="noStrike">
                <a:latin typeface="Arial"/>
                <a:ea typeface="Arial"/>
                <a:cs typeface="Arial"/>
                <a:sym typeface="Arial"/>
              </a:rPr>
              <a:t>To je skutečně vážné téma!</a:t>
            </a:r>
            <a:r>
              <a:rPr lang="cs" sz="2000"/>
              <a:t> </a:t>
            </a:r>
            <a:r>
              <a:rPr b="0" lang="cs" sz="2000" strike="noStrike">
                <a:latin typeface="Arial"/>
                <a:ea typeface="Arial"/>
                <a:cs typeface="Arial"/>
                <a:sym typeface="Arial"/>
              </a:rPr>
              <a:t>Obraťme se nyní od historických pramenů k některým moderním diskusím o změně soboty.</a:t>
            </a:r>
            <a:endParaRPr b="0" sz="2000" strike="noStrike">
              <a:latin typeface="Arial"/>
              <a:ea typeface="Arial"/>
              <a:cs typeface="Arial"/>
              <a:sym typeface="Arial"/>
            </a:endParaRPr>
          </a:p>
        </p:txBody>
      </p:sp>
      <p:sp>
        <p:nvSpPr>
          <p:cNvPr id="504" name="Google Shape;504;p61: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62: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0" name="Google Shape;510;p62: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Povšimněme si tohoto prohlášení:</a:t>
            </a:r>
            <a:r>
              <a:rPr lang="cs" sz="2000"/>
              <a:t> </a:t>
            </a:r>
            <a:r>
              <a:rPr b="0" lang="cs" sz="2000" strike="noStrike">
                <a:latin typeface="Arial"/>
                <a:ea typeface="Arial"/>
                <a:cs typeface="Arial"/>
                <a:sym typeface="Arial"/>
              </a:rPr>
              <a:t>„Byla to Katolická církve, která rozhodla, že neděle bude dnem bohoslužby pro křesťany na oslavu vzkříšení.“ – Karl Keating,</a:t>
            </a:r>
            <a:r>
              <a:rPr lang="cs" sz="2000"/>
              <a:t> </a:t>
            </a:r>
            <a:r>
              <a:rPr b="0" lang="cs" sz="2000" strike="noStrike">
                <a:latin typeface="Arial"/>
                <a:ea typeface="Arial"/>
                <a:cs typeface="Arial"/>
                <a:sym typeface="Arial"/>
              </a:rPr>
              <a:t>Catholicism and Fundamentalism, 1988, s. </a:t>
            </a:r>
            <a:r>
              <a:rPr b="0" lang="cs" sz="2000" strike="noStrike">
                <a:latin typeface="Arial"/>
                <a:ea typeface="Arial"/>
                <a:cs typeface="Arial"/>
                <a:sym typeface="Arial"/>
              </a:rPr>
              <a:t>38.</a:t>
            </a:r>
            <a:endParaRPr b="0" sz="2000" strike="noStrike">
              <a:latin typeface="Arial"/>
              <a:ea typeface="Arial"/>
              <a:cs typeface="Arial"/>
              <a:sym typeface="Arial"/>
            </a:endParaRPr>
          </a:p>
        </p:txBody>
      </p:sp>
      <p:sp>
        <p:nvSpPr>
          <p:cNvPr id="511" name="Google Shape;511;p62: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63: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8" name="Google Shape;518;p63: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Další prohlášení, které nás zastavují a nutí přemýšlet pochází z časopisu Saint Catherine Catholic Church Sentinel, z 21. května 1995. Říká se tam:</a:t>
            </a:r>
            <a:r>
              <a:rPr lang="cs" sz="2000"/>
              <a:t> </a:t>
            </a:r>
            <a:r>
              <a:rPr b="0" lang="cs" sz="2000" strike="noStrike">
                <a:latin typeface="Arial"/>
                <a:ea typeface="Arial"/>
                <a:cs typeface="Arial"/>
                <a:sym typeface="Arial"/>
              </a:rPr>
              <a:t>„Pravděpodobně nejodvážnější věcí, nejrevolučnější změnou, kterou církev udělala, nastala v prvním století. Svatý den šabat byl změněn ze soboty na neděli… ne z nařízení, které by bylo zaznamenáno v Bibli, ale z vědomí vlastní moci církve….“</a:t>
            </a:r>
            <a:endParaRPr b="0" sz="2000" strike="noStrike">
              <a:latin typeface="Arial"/>
              <a:ea typeface="Arial"/>
              <a:cs typeface="Arial"/>
              <a:sym typeface="Arial"/>
            </a:endParaRPr>
          </a:p>
        </p:txBody>
      </p:sp>
      <p:sp>
        <p:nvSpPr>
          <p:cNvPr id="519" name="Google Shape;519;p63: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64: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6" name="Google Shape;526;p64: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„Lidé, kteří si myslí, že Písmo by mělo být jedinou autoritou, by se měli logicky stát adventisty sedmého dne a zachovávat sobotu jako svatý den.“</a:t>
            </a:r>
            <a:r>
              <a:rPr lang="cs" sz="2000"/>
              <a:t> </a:t>
            </a:r>
            <a:r>
              <a:rPr b="0" lang="cs" sz="2000" strike="noStrike">
                <a:latin typeface="Arial"/>
                <a:ea typeface="Arial"/>
                <a:cs typeface="Arial"/>
                <a:sym typeface="Arial"/>
              </a:rPr>
              <a:t>Bible obsahuje mnoho proroctví, jedno z nich je v knize proroka Daniele. Ve vidění, které měl se mu objevil malý roh. Bůh Danielovi předem vysvětlil, co tento roh znamená: </a:t>
            </a:r>
            <a:endParaRPr b="0" sz="2000" strike="noStrike">
              <a:latin typeface="Arial"/>
              <a:ea typeface="Arial"/>
              <a:cs typeface="Arial"/>
              <a:sym typeface="Arial"/>
            </a:endParaRPr>
          </a:p>
        </p:txBody>
      </p:sp>
      <p:sp>
        <p:nvSpPr>
          <p:cNvPr id="527" name="Google Shape;527;p64: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65: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4" name="Google Shape;534;p65: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lang="cs" sz="2000" strike="noStrike">
                <a:latin typeface="Arial"/>
                <a:ea typeface="Arial"/>
                <a:cs typeface="Arial"/>
                <a:sym typeface="Arial"/>
              </a:rPr>
              <a:t>„… bude se snažit změnit doby a zákon.“ </a:t>
            </a:r>
            <a:r>
              <a:rPr b="0" lang="cs" sz="2000" strike="noStrike">
                <a:latin typeface="Arial"/>
                <a:ea typeface="Arial"/>
                <a:cs typeface="Arial"/>
                <a:sym typeface="Arial"/>
              </a:rPr>
              <a:t>(Daniel 7,25)</a:t>
            </a:r>
            <a:r>
              <a:rPr lang="cs"/>
              <a:t> </a:t>
            </a:r>
            <a:r>
              <a:rPr b="0" lang="cs" sz="2000" strike="noStrike">
                <a:latin typeface="Arial"/>
                <a:ea typeface="Arial"/>
                <a:cs typeface="Arial"/>
                <a:sym typeface="Arial"/>
              </a:rPr>
              <a:t>Zde je jasná předpověď, že pozemská náboženská moc se pokusí změnit Boží zákon. V Desateru je jen jediné přikázání, které hovoří o času a to je sobotní přikázání.</a:t>
            </a:r>
            <a:r>
              <a:rPr lang="cs" sz="2000"/>
              <a:t> </a:t>
            </a:r>
            <a:r>
              <a:rPr b="0" lang="cs" sz="2000" strike="noStrike">
                <a:latin typeface="Arial"/>
                <a:ea typeface="Arial"/>
                <a:cs typeface="Arial"/>
                <a:sym typeface="Arial"/>
              </a:rPr>
              <a:t>Ale proroctví také předpovídají, že ne každý se bude řídit náboženskými tradicemi. Budou tam lidé připravující se na Ježíšův příchod, kteří budou na toto přikázání pamatovat. Jsou popsáni takto:</a:t>
            </a:r>
            <a:endParaRPr b="0" sz="2000" strike="noStrike">
              <a:latin typeface="Arial"/>
              <a:ea typeface="Arial"/>
              <a:cs typeface="Arial"/>
              <a:sym typeface="Arial"/>
            </a:endParaRPr>
          </a:p>
        </p:txBody>
      </p:sp>
      <p:sp>
        <p:nvSpPr>
          <p:cNvPr id="535" name="Google Shape;535;p65: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66: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2" name="Google Shape;542;p66: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lang="cs" sz="2000" strike="noStrike">
                <a:latin typeface="Arial"/>
                <a:ea typeface="Arial"/>
                <a:cs typeface="Arial"/>
                <a:sym typeface="Arial"/>
              </a:rPr>
              <a:t>„Zde se ukáže vytrvalost svatých, kteří zachovávají Boží přikázání a věrnost Ježíši.“</a:t>
            </a:r>
            <a:r>
              <a:rPr b="0" lang="cs" sz="2000" strike="noStrike">
                <a:latin typeface="Arial"/>
                <a:ea typeface="Arial"/>
                <a:cs typeface="Arial"/>
                <a:sym typeface="Arial"/>
              </a:rPr>
              <a:t> (Zjevení 14,12)</a:t>
            </a:r>
            <a:r>
              <a:rPr lang="cs" sz="2000"/>
              <a:t> </a:t>
            </a:r>
            <a:r>
              <a:rPr b="0" lang="cs" sz="2000" strike="noStrike">
                <a:latin typeface="Arial"/>
                <a:ea typeface="Arial"/>
                <a:cs typeface="Arial"/>
                <a:sym typeface="Arial"/>
              </a:rPr>
              <a:t>Vidíme zde soulad, že ti, kteří zachovávají věrnost Ježíši a ze srdce milují Boha, také zachovávají jeho přikázání.</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543" name="Google Shape;543;p66: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67: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0" name="Google Shape;550;p67: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Ano, Bůh nás žádá, abychom na něj pamatovali jako na svého Stvořitele tím, že budeme zachovávat jeho svatý den.</a:t>
            </a:r>
            <a:r>
              <a:rPr lang="cs" sz="2000"/>
              <a:t> </a:t>
            </a:r>
            <a:r>
              <a:rPr b="0" lang="cs" sz="2000" strike="noStrike">
                <a:latin typeface="Arial"/>
                <a:ea typeface="Arial"/>
                <a:cs typeface="Arial"/>
                <a:sym typeface="Arial"/>
              </a:rPr>
              <a:t>Když děláme to, oč nás žádá, ukazujeme tím svou loajalitu vůči němu.</a:t>
            </a:r>
            <a:r>
              <a:rPr lang="cs" sz="2000"/>
              <a:t> </a:t>
            </a:r>
            <a:r>
              <a:rPr b="0" lang="cs" sz="2000" strike="noStrike">
                <a:latin typeface="Arial"/>
                <a:ea typeface="Arial"/>
                <a:cs typeface="Arial"/>
                <a:sym typeface="Arial"/>
              </a:rPr>
              <a:t>Když člověk zachovává šabat, který ustanovili lidé, projevuje svou poslušnost k lidské tradici.</a:t>
            </a:r>
            <a:r>
              <a:rPr lang="cs" sz="2000"/>
              <a:t> </a:t>
            </a:r>
            <a:r>
              <a:rPr b="0" lang="cs" sz="2000" strike="noStrike">
                <a:latin typeface="Arial"/>
                <a:ea typeface="Arial"/>
                <a:cs typeface="Arial"/>
                <a:sym typeface="Arial"/>
              </a:rPr>
              <a:t>Když poznáme Boží vůli, působí nám to radost, když ji můžeme naplňovat. Vidíte, že je to věc našeho srdce.</a:t>
            </a:r>
            <a:r>
              <a:rPr lang="cs" sz="2000"/>
              <a:t> </a:t>
            </a:r>
            <a:r>
              <a:rPr b="0" lang="cs" sz="2000" strike="noStrike">
                <a:latin typeface="Arial"/>
                <a:ea typeface="Arial"/>
                <a:cs typeface="Arial"/>
                <a:sym typeface="Arial"/>
              </a:rPr>
              <a:t>Jde tu o lásku.</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551" name="Google Shape;551;p67: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68: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7" name="Google Shape;557;p68: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lang="cs" sz="2000" strike="noStrike">
                <a:latin typeface="Arial"/>
                <a:ea typeface="Arial"/>
                <a:cs typeface="Arial"/>
                <a:sym typeface="Arial"/>
              </a:rPr>
              <a:t>„V tom je totiž láska k Bohu, že zachováváme jeho přikázání; a jeho přikázání nejsou těžká…“ </a:t>
            </a:r>
            <a:r>
              <a:rPr b="0" lang="cs" sz="2000" strike="noStrike">
                <a:latin typeface="Arial"/>
                <a:ea typeface="Arial"/>
                <a:cs typeface="Arial"/>
                <a:sym typeface="Arial"/>
              </a:rPr>
              <a:t>(1. Janova 5,3)</a:t>
            </a:r>
            <a:r>
              <a:rPr lang="cs"/>
              <a:t> </a:t>
            </a:r>
            <a:r>
              <a:rPr b="0" lang="cs" sz="2000" strike="noStrike">
                <a:latin typeface="Arial"/>
                <a:ea typeface="Arial"/>
                <a:cs typeface="Arial"/>
                <a:sym typeface="Arial"/>
              </a:rPr>
              <a:t>Když jednoho dne Ježíš učil své posluchače, řekl jim, že ne všichni, kdo se prohlašují za křesťany budou také na konci zachráněni.</a:t>
            </a:r>
            <a:endParaRPr b="0" sz="2000" strike="noStrike">
              <a:latin typeface="Arial"/>
              <a:ea typeface="Arial"/>
              <a:cs typeface="Arial"/>
              <a:sym typeface="Arial"/>
            </a:endParaRPr>
          </a:p>
        </p:txBody>
      </p:sp>
      <p:sp>
        <p:nvSpPr>
          <p:cNvPr id="558" name="Google Shape;558;p68: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69: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5" name="Google Shape;565;p69: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lang="cs" sz="2000" strike="noStrike">
                <a:latin typeface="Arial"/>
                <a:ea typeface="Arial"/>
                <a:cs typeface="Arial"/>
                <a:sym typeface="Arial"/>
              </a:rPr>
              <a:t>„Ne každý, kdo mi říká 'Pane, Pane', vejde do království nebeského; ale ten, kdo činí vůli mého Otce v nebesích.“</a:t>
            </a:r>
            <a:r>
              <a:rPr b="0" lang="cs" sz="2000" strike="noStrike">
                <a:latin typeface="Arial"/>
                <a:ea typeface="Arial"/>
                <a:cs typeface="Arial"/>
                <a:sym typeface="Arial"/>
              </a:rPr>
              <a:t>(Matouš 7,21)</a:t>
            </a:r>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566" name="Google Shape;566;p69: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7: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3" name="Google Shape;103;p7: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Když Bůh dokončil stvoření planety Země a člověka, stvořil sobotu jako památník pro své stvoření onoho sedmého dne prvního týdne a napříč pozemskou historií.</a:t>
            </a:r>
            <a:endParaRPr/>
          </a:p>
        </p:txBody>
      </p:sp>
      <p:sp>
        <p:nvSpPr>
          <p:cNvPr id="104" name="Google Shape;104;p7: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70: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3" name="Google Shape;573;p70: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Je to velmi jednoduché. Bůh zná ty, kdo jsou Jeho, když se podívá jaké ovoce nesou jejich životy.</a:t>
            </a:r>
            <a:r>
              <a:rPr lang="cs" sz="2000"/>
              <a:t> </a:t>
            </a:r>
            <a:r>
              <a:rPr b="0" lang="cs" sz="2000" strike="noStrike">
                <a:latin typeface="Arial"/>
                <a:ea typeface="Arial"/>
                <a:cs typeface="Arial"/>
                <a:sym typeface="Arial"/>
              </a:rPr>
              <a:t>Nejsou to jen ti, kteří prohlašují, že patří Bohu, ale také ti, kteří činí to, co jim Ježíš řekl.</a:t>
            </a:r>
            <a:r>
              <a:rPr lang="cs" sz="2000"/>
              <a:t> </a:t>
            </a:r>
            <a:r>
              <a:rPr b="0" lang="cs" sz="2000" strike="noStrike">
                <a:latin typeface="Arial"/>
                <a:ea typeface="Arial"/>
                <a:cs typeface="Arial"/>
                <a:sym typeface="Arial"/>
              </a:rPr>
              <a:t>To jsou lidé, kteří budou přivítáni do Božího království.</a:t>
            </a:r>
            <a:r>
              <a:rPr lang="cs" sz="2000"/>
              <a:t> </a:t>
            </a:r>
            <a:r>
              <a:rPr b="0" lang="cs" sz="2000" strike="noStrike">
                <a:latin typeface="Arial"/>
                <a:ea typeface="Arial"/>
                <a:cs typeface="Arial"/>
                <a:sym typeface="Arial"/>
              </a:rPr>
              <a:t>Když Ježíše miluješ, necháš jej, aby vedl tvůj život tak, abys činil jeho vůli.</a:t>
            </a:r>
            <a:r>
              <a:rPr lang="cs" sz="2000"/>
              <a:t> </a:t>
            </a:r>
            <a:r>
              <a:rPr b="0" lang="cs" sz="2000" strike="noStrike">
                <a:latin typeface="Arial"/>
                <a:ea typeface="Arial"/>
                <a:cs typeface="Arial"/>
                <a:sym typeface="Arial"/>
              </a:rPr>
              <a:t>Když zachováváme sobotu, nejen že zachováváme Boží přikázání, ale svůj život otevíráme úžasnému požehnání.</a:t>
            </a:r>
            <a:endParaRPr b="0" sz="2000" strike="noStrike">
              <a:latin typeface="Arial"/>
              <a:ea typeface="Arial"/>
              <a:cs typeface="Arial"/>
              <a:sym typeface="Arial"/>
            </a:endParaRPr>
          </a:p>
        </p:txBody>
      </p:sp>
      <p:sp>
        <p:nvSpPr>
          <p:cNvPr id="574" name="Google Shape;574;p70: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71: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9" name="Google Shape;579;p71: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Když trávíme tento mimořádný den každý týden připomínáním si našeho Stvořitele a jdeme za ním, poznáváme jej stále víc a lépe.</a:t>
            </a:r>
            <a:r>
              <a:rPr lang="cs" sz="2000"/>
              <a:t> </a:t>
            </a:r>
            <a:r>
              <a:rPr b="0" lang="cs" sz="2000" strike="noStrike">
                <a:latin typeface="Arial"/>
                <a:ea typeface="Arial"/>
                <a:cs typeface="Arial"/>
                <a:sym typeface="Arial"/>
              </a:rPr>
              <a:t>Žijeme v uspěchané době a zastavit se skoro ani neumíme. Nedokážeme si to představit. Nikdo nemáme čas</a:t>
            </a:r>
            <a:r>
              <a:rPr lang="cs" sz="2000"/>
              <a:t>…</a:t>
            </a:r>
            <a:r>
              <a:rPr lang="cs"/>
              <a:t> </a:t>
            </a:r>
            <a:r>
              <a:rPr b="0" lang="cs" sz="2000" strike="noStrike">
                <a:latin typeface="Arial"/>
                <a:ea typeface="Arial"/>
                <a:cs typeface="Arial"/>
                <a:sym typeface="Arial"/>
              </a:rPr>
              <a:t>Uprostřed všeho toho spěchu, stresu a nestíhání, nám Bůh nabízí, abychom z tohoto kolotoče na jeden den v týdnu vystoupili a odpočinuli si.</a:t>
            </a:r>
            <a:r>
              <a:rPr lang="cs" sz="2000"/>
              <a:t> </a:t>
            </a:r>
            <a:r>
              <a:rPr b="0" lang="cs" sz="2000" strike="noStrike">
                <a:latin typeface="Arial"/>
                <a:ea typeface="Arial"/>
                <a:cs typeface="Arial"/>
                <a:sym typeface="Arial"/>
              </a:rPr>
              <a:t>Zve nás, abychom trávili čas s ním, uctívali jej, hovořili s ním, naslouchali mu, jak k nám hovoří ve svém slovu – Bibli. A zároveň, abychom byli s lidmi okolo nás.</a:t>
            </a:r>
            <a:endParaRPr b="0" sz="2000" strike="noStrike">
              <a:latin typeface="Arial"/>
              <a:ea typeface="Arial"/>
              <a:cs typeface="Arial"/>
              <a:sym typeface="Arial"/>
            </a:endParaRPr>
          </a:p>
        </p:txBody>
      </p:sp>
      <p:sp>
        <p:nvSpPr>
          <p:cNvPr id="580" name="Google Shape;580;p71: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72: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5" name="Google Shape;585;p72: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Rádi bychom Vás teď pozvali k vašemu osobnímu zapojení.</a:t>
            </a:r>
            <a:r>
              <a:rPr lang="cs" sz="2000"/>
              <a:t> </a:t>
            </a:r>
            <a:r>
              <a:rPr b="0" lang="cs" sz="2000" strike="noStrike">
                <a:latin typeface="Arial"/>
                <a:ea typeface="Arial"/>
                <a:cs typeface="Arial"/>
                <a:sym typeface="Arial"/>
              </a:rPr>
              <a:t>Naši spolupracovníci budou procházet řadami a rozdávat kartičky rozhodnutí.</a:t>
            </a:r>
            <a:r>
              <a:rPr lang="cs" sz="2000"/>
              <a:t> </a:t>
            </a:r>
            <a:r>
              <a:rPr b="0" lang="cs" sz="2000" strike="noStrike">
                <a:latin typeface="Arial"/>
                <a:ea typeface="Arial"/>
                <a:cs typeface="Arial"/>
                <a:sym typeface="Arial"/>
              </a:rPr>
              <a:t>Chci vám to říci jednoduše.</a:t>
            </a:r>
            <a:r>
              <a:rPr lang="cs" sz="2000"/>
              <a:t> </a:t>
            </a:r>
            <a:r>
              <a:rPr b="0" lang="cs" sz="2000" strike="noStrike">
                <a:latin typeface="Arial"/>
                <a:ea typeface="Arial"/>
                <a:cs typeface="Arial"/>
                <a:sym typeface="Arial"/>
              </a:rPr>
              <a:t>Na jedné straně máme pravdu, na druhé tradici.</a:t>
            </a:r>
            <a:r>
              <a:rPr lang="cs" sz="2000"/>
              <a:t> </a:t>
            </a:r>
            <a:r>
              <a:rPr b="0" lang="cs" sz="2000" strike="noStrike">
                <a:latin typeface="Arial"/>
                <a:ea typeface="Arial"/>
                <a:cs typeface="Arial"/>
                <a:sym typeface="Arial"/>
              </a:rPr>
              <a:t>Na jedné straně máme Bibli – na druhé lidské nauky.</a:t>
            </a:r>
            <a:r>
              <a:rPr lang="cs" sz="2000"/>
              <a:t> </a:t>
            </a:r>
            <a:r>
              <a:rPr b="0" lang="cs" sz="2000" strike="noStrike">
                <a:latin typeface="Arial"/>
                <a:ea typeface="Arial"/>
                <a:cs typeface="Arial"/>
                <a:sym typeface="Arial"/>
              </a:rPr>
              <a:t>Na jedné straně máme Boží přikázání – na straně druhé doktríny lidí.</a:t>
            </a:r>
            <a:r>
              <a:rPr lang="cs" sz="2000"/>
              <a:t> </a:t>
            </a:r>
            <a:r>
              <a:rPr b="0" lang="cs" sz="2000" strike="noStrike">
                <a:latin typeface="Arial"/>
                <a:ea typeface="Arial"/>
                <a:cs typeface="Arial"/>
                <a:sym typeface="Arial"/>
              </a:rPr>
              <a:t>Na jedné straně máme sobotu – na druhé máme neděli.</a:t>
            </a:r>
            <a:r>
              <a:rPr lang="cs" sz="2000"/>
              <a:t> </a:t>
            </a:r>
            <a:r>
              <a:rPr b="0" lang="cs" sz="2000" strike="noStrike">
                <a:latin typeface="Arial"/>
                <a:ea typeface="Arial"/>
                <a:cs typeface="Arial"/>
                <a:sym typeface="Arial"/>
              </a:rPr>
              <a:t>Není to věc dne – je to věc komu předáme vedení na svým životem.</a:t>
            </a:r>
            <a:r>
              <a:rPr lang="cs" sz="2000"/>
              <a:t> </a:t>
            </a:r>
            <a:r>
              <a:rPr b="0" lang="cs" sz="2000" strike="noStrike">
                <a:latin typeface="Arial"/>
                <a:ea typeface="Arial"/>
                <a:cs typeface="Arial"/>
                <a:sym typeface="Arial"/>
              </a:rPr>
              <a:t>Kartičky, které jsou nyní rozdávány vám dovolují promyslet si dnes večer své rozhodnutí pro Ježíše. Zvu vás, abyste si tuto kartičku vzali a když si ji společně pročteme, zaškrtněte, se kterou možností se ztotožňujete. </a:t>
            </a:r>
            <a:endParaRPr b="0" sz="2000" strike="noStrike">
              <a:latin typeface="Arial"/>
              <a:ea typeface="Arial"/>
              <a:cs typeface="Arial"/>
              <a:sym typeface="Arial"/>
            </a:endParaRPr>
          </a:p>
        </p:txBody>
      </p:sp>
      <p:sp>
        <p:nvSpPr>
          <p:cNvPr id="586" name="Google Shape;586;p72: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73: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1" name="Google Shape;591;p73: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cs" sz="2000">
                <a:solidFill>
                  <a:schemeClr val="dk1"/>
                </a:solidFill>
              </a:rPr>
              <a:t>Možnost použít výzvu k rozhodnutí - karty rozhodnutí</a:t>
            </a:r>
            <a:endParaRPr sz="2000">
              <a:solidFill>
                <a:schemeClr val="dk1"/>
              </a:solidFill>
            </a:endParaRPr>
          </a:p>
          <a:p>
            <a:pPr indent="0" lvl="0" marL="0" rtl="0" algn="l">
              <a:spcBef>
                <a:spcPts val="0"/>
              </a:spcBef>
              <a:spcAft>
                <a:spcPts val="0"/>
              </a:spcAft>
              <a:buClr>
                <a:schemeClr val="dk1"/>
              </a:buClr>
              <a:buSzPts val="1100"/>
              <a:buFont typeface="Arial"/>
              <a:buNone/>
            </a:pPr>
            <a:r>
              <a:rPr b="0" lang="cs" sz="2000" strike="noStrike">
                <a:latin typeface="Arial"/>
                <a:ea typeface="Arial"/>
                <a:cs typeface="Arial"/>
                <a:sym typeface="Arial"/>
              </a:rPr>
              <a:t>Nejdříve bych rád věděl, zda vám to téma dnešního večera bylo jasné.</a:t>
            </a:r>
            <a:r>
              <a:rPr lang="cs" sz="2000"/>
              <a:t> </a:t>
            </a:r>
            <a:r>
              <a:rPr b="0" lang="cs" sz="2000" strike="noStrike">
                <a:latin typeface="Arial"/>
                <a:ea typeface="Arial"/>
                <a:cs typeface="Arial"/>
                <a:sym typeface="Arial"/>
              </a:rPr>
              <a:t>První otázka na kartičce zní: „Je mi jasné, že sedmým dnem týdne je sobota, pravý biblický šabat.“ Je-li vám to jasné, zaškrtněte prosím tuto možnost.</a:t>
            </a:r>
            <a:r>
              <a:rPr lang="cs" sz="2000"/>
              <a:t> </a:t>
            </a:r>
            <a:endParaRPr sz="2000"/>
          </a:p>
          <a:p>
            <a:pPr indent="0" lvl="0" marL="0" rtl="0" algn="l">
              <a:spcBef>
                <a:spcPts val="0"/>
              </a:spcBef>
              <a:spcAft>
                <a:spcPts val="0"/>
              </a:spcAft>
              <a:buClr>
                <a:schemeClr val="dk1"/>
              </a:buClr>
              <a:buSzPts val="1100"/>
              <a:buFont typeface="Arial"/>
              <a:buNone/>
            </a:pPr>
            <a:r>
              <a:rPr b="0" lang="cs" sz="2000" strike="noStrike">
                <a:latin typeface="Arial"/>
                <a:ea typeface="Arial"/>
                <a:cs typeface="Arial"/>
                <a:sym typeface="Arial"/>
              </a:rPr>
              <a:t>Zadruhé. „Je mou touhou dodržovat Ježíšův příkaz víc než lidské tradice.“ Je-li to vaše touha, pak to vyjádřete zaškrtnutím druhého čtverečku.</a:t>
            </a:r>
            <a:endParaRPr b="0" sz="2000" strike="noStrike">
              <a:latin typeface="Arial"/>
              <a:ea typeface="Arial"/>
              <a:cs typeface="Arial"/>
              <a:sym typeface="Arial"/>
            </a:endParaRPr>
          </a:p>
          <a:p>
            <a:pPr indent="0" lvl="0" marL="0" rtl="0" algn="l">
              <a:lnSpc>
                <a:spcPct val="100000"/>
              </a:lnSpc>
              <a:spcBef>
                <a:spcPts val="0"/>
              </a:spcBef>
              <a:spcAft>
                <a:spcPts val="0"/>
              </a:spcAft>
              <a:buSzPts val="1400"/>
              <a:buNone/>
            </a:pPr>
            <a:r>
              <a:rPr b="0" lang="cs" sz="2000" strike="noStrike">
                <a:latin typeface="Arial"/>
                <a:ea typeface="Arial"/>
                <a:cs typeface="Arial"/>
                <a:sym typeface="Arial"/>
              </a:rPr>
              <a:t>Zatřetí. „Chci se radovat ze všech požehnání, která s sebou nese zachovávání sedmého dne soboty. Rozhodl jsem se zachovávat sedmý den jako svatý a jako vyjádření mé lásky k Ježíši a toužím trávit s ním čas.“ Je-li to vaše přání dnes večer, pak zaškrtněte tuto možnost.</a:t>
            </a:r>
            <a:endParaRPr b="0" sz="2000" strike="noStrike">
              <a:latin typeface="Arial"/>
              <a:ea typeface="Arial"/>
              <a:cs typeface="Arial"/>
              <a:sym typeface="Arial"/>
            </a:endParaRPr>
          </a:p>
          <a:p>
            <a:pPr indent="0" lvl="0" marL="0" rtl="0" algn="l">
              <a:lnSpc>
                <a:spcPct val="100000"/>
              </a:lnSpc>
              <a:spcBef>
                <a:spcPts val="0"/>
              </a:spcBef>
              <a:spcAft>
                <a:spcPts val="0"/>
              </a:spcAft>
              <a:buSzPts val="1400"/>
              <a:buNone/>
            </a:pPr>
            <a:r>
              <a:rPr b="0" lang="cs" sz="2000" strike="noStrike">
                <a:latin typeface="Arial"/>
                <a:ea typeface="Arial"/>
                <a:cs typeface="Arial"/>
                <a:sym typeface="Arial"/>
              </a:rPr>
              <a:t>Někteří z vás mohou čelit překážkám při zachovávání soboty, takže se za vás chceme dnes večer modlit. Možná je to situace v práci, nebo v rodině. Ale pokud byste chtěli, abychom se zvlášť modlili za vaši situaci dnes a v následujících dnech, zaškrtněte možnost – „Rád bych požádal o zvláštní modlitby spojené se zachováváním soboty.“</a:t>
            </a:r>
            <a:r>
              <a:rPr lang="cs" sz="2000"/>
              <a:t> </a:t>
            </a:r>
            <a:r>
              <a:rPr b="0" lang="cs" sz="2000" strike="noStrike">
                <a:latin typeface="Arial"/>
                <a:ea typeface="Arial"/>
                <a:cs typeface="Arial"/>
                <a:sym typeface="Arial"/>
              </a:rPr>
              <a:t>A nakonec pokud stále máte nezodpovězené otázky na toto téma, vyjádřete to zaškrtnutím políčka : „Chtěl bych další materiály k tomuto tématu.“</a:t>
            </a:r>
            <a:r>
              <a:rPr lang="cs" sz="2000"/>
              <a:t> </a:t>
            </a:r>
            <a:r>
              <a:rPr b="0" lang="cs" sz="2000" strike="noStrike">
                <a:latin typeface="Arial"/>
                <a:ea typeface="Arial"/>
                <a:cs typeface="Arial"/>
                <a:sym typeface="Arial"/>
              </a:rPr>
              <a:t>Ujistěte se, že jste na kartičku napsali svá jména a vraťte je našim spolupracovníkům, kteří stojí u dveří. (Konkrétní upozornění se mohou lišit). Dnes večer jsme se věnovali složitému, ale důležitému tématu. Je třeba, aby Bůh požehnal rozhodnutí, které jsme dnes večer udělali a aby požehnal každému z vás. Pojďme se společně modlit.</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(Navrhovaná modlitba je na dalším slidu)</a:t>
            </a:r>
            <a:endParaRPr b="0" sz="2000" strike="noStrike">
              <a:latin typeface="Arial"/>
              <a:ea typeface="Arial"/>
              <a:cs typeface="Arial"/>
              <a:sym typeface="Arial"/>
            </a:endParaRPr>
          </a:p>
        </p:txBody>
      </p:sp>
      <p:sp>
        <p:nvSpPr>
          <p:cNvPr id="592" name="Google Shape;592;p73: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74: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8" name="Google Shape;598;p74: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(Navrhovaná modlitba)</a:t>
            </a:r>
            <a:endParaRPr b="0" sz="2000" strike="noStrike">
              <a:latin typeface="Arial"/>
              <a:ea typeface="Arial"/>
              <a:cs typeface="Arial"/>
              <a:sym typeface="Arial"/>
            </a:endParaRPr>
          </a:p>
          <a:p>
            <a:pPr indent="0" lvl="0" marL="0" rtl="0" algn="l">
              <a:lnSpc>
                <a:spcPct val="100000"/>
              </a:lnSpc>
              <a:spcBef>
                <a:spcPts val="0"/>
              </a:spcBef>
              <a:spcAft>
                <a:spcPts val="0"/>
              </a:spcAft>
              <a:buSzPts val="1400"/>
              <a:buNone/>
            </a:pPr>
            <a:r>
              <a:rPr b="0" lang="cs" sz="2000" strike="noStrike">
                <a:latin typeface="Arial"/>
                <a:ea typeface="Arial"/>
                <a:cs typeface="Arial"/>
                <a:sym typeface="Arial"/>
              </a:rPr>
              <a:t>Náš drahý Otče v nebi, děkujeme ti za tvou lásku, že se staráš o naše fyzické, emoční i duchovní potřeby. Děkujeme ti, že jsi nám dal katedrálu v čase, svou svatou sobotu a že sis vyhradil čas pro nás. Dnes večer jsme viděli, kolik lidí netuší, jaké mimořádné požehnání jsi dal do soboty. Viděli jsme, jak mnozí následují raději tradice, než tvé slovo. A dnes večer ti chceme říci, že tě chceme následovat. Chceme poslouchat víc tvé slovo, než tradice. Chceme se radovat z požehnání, které s sebou nese zachovávání soboty.</a:t>
            </a:r>
            <a:r>
              <a:rPr lang="cs" sz="2000"/>
              <a:t> </a:t>
            </a:r>
            <a:r>
              <a:rPr b="0" lang="cs" sz="2000" strike="noStrike">
                <a:latin typeface="Arial"/>
                <a:ea typeface="Arial"/>
                <a:cs typeface="Arial"/>
                <a:sym typeface="Arial"/>
              </a:rPr>
              <a:t>Dnes večer chceme prosit za ty, kteří si vybrali, že tě chtějí poslouchat a žít pro tebe. Posiluj je všude tam, kde budou čelit problémům. Dej jim odvahu a pokoj, naději a radost, když půjdou po cestě, kterou jsi jim zjevil. Požehnej každý domov a rodinu, které jsou dnes zastoupeny a pomoz, abychom se zase v pořádku mohli sejít, když budeme příště studovat tvé slovo. V Ježíšově jménu o to prosíme. Amen.</a:t>
            </a:r>
            <a:endParaRPr b="0" sz="2000" strike="noStrike">
              <a:latin typeface="Arial"/>
              <a:ea typeface="Arial"/>
              <a:cs typeface="Arial"/>
              <a:sym typeface="Arial"/>
            </a:endParaRPr>
          </a:p>
        </p:txBody>
      </p:sp>
      <p:sp>
        <p:nvSpPr>
          <p:cNvPr id="599" name="Google Shape;599;p74: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75: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4" name="Google Shape;604;p75: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Toto by už bylo pro dnešní den všechno, děkuji Vám za pozornost. Zároveň bych Vás chtěl pozvat na další přednášku, která bude na téma                a bude se konat           . (kdy). Přeji Vám příjemný zbytek dne/ večera..... </a:t>
            </a:r>
            <a:endParaRPr b="0" sz="2000" strike="noStrike">
              <a:latin typeface="Arial"/>
              <a:ea typeface="Arial"/>
              <a:cs typeface="Arial"/>
              <a:sym typeface="Arial"/>
            </a:endParaRPr>
          </a:p>
        </p:txBody>
      </p:sp>
      <p:sp>
        <p:nvSpPr>
          <p:cNvPr id="605" name="Google Shape;605;p75: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8: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0" name="Google Shape;110;p8: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cs" sz="2000" strike="noStrike">
                <a:latin typeface="Arial"/>
                <a:ea typeface="Arial"/>
                <a:cs typeface="Arial"/>
                <a:sym typeface="Arial"/>
              </a:rPr>
              <a:t>Když Bůh zapsal svůj zákon na hoře Sínaj, vložil sobotní přikázání do středu ostatních přikázání.</a:t>
            </a:r>
            <a:endParaRPr b="0" sz="2000" strike="noStrike">
              <a:latin typeface="Arial"/>
              <a:ea typeface="Arial"/>
              <a:cs typeface="Arial"/>
              <a:sym typeface="Arial"/>
            </a:endParaRPr>
          </a:p>
        </p:txBody>
      </p:sp>
      <p:sp>
        <p:nvSpPr>
          <p:cNvPr id="111" name="Google Shape;111;p8: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9: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6" name="Google Shape;116;p9:notes"/>
          <p:cNvSpPr txBox="1"/>
          <p:nvPr>
            <p:ph idx="1" type="body"/>
          </p:nvPr>
        </p:nvSpPr>
        <p:spPr>
          <a:xfrm>
            <a:off x="685800" y="4343400"/>
            <a:ext cx="5486039" cy="411444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b="0" lang="cs" sz="2000" strike="noStrike">
                <a:latin typeface="Arial"/>
                <a:ea typeface="Arial"/>
                <a:cs typeface="Arial"/>
                <a:sym typeface="Arial"/>
              </a:rPr>
              <a:t>Ohledně jeho přikázání, Bůh skrze Mojžíše svému lidu řekl, že z nich nemají nic ubírat a nic k nim nemají přidávat.</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117" name="Google Shape;117;p9:notes"/>
          <p:cNvSpPr/>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5"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45" name="Shape 45"/>
        <p:cNvGrpSpPr/>
        <p:nvPr/>
      </p:nvGrpSpPr>
      <p:grpSpPr>
        <a:xfrm>
          <a:off x="0" y="0"/>
          <a:ext cx="0" cy="0"/>
          <a:chOff x="0" y="0"/>
          <a:chExt cx="0" cy="0"/>
        </a:xfrm>
      </p:grpSpPr>
      <p:sp>
        <p:nvSpPr>
          <p:cNvPr id="46" name="Google Shape;46;p86"/>
          <p:cNvSpPr txBox="1"/>
          <p:nvPr>
            <p:ph type="title"/>
          </p:nvPr>
        </p:nvSpPr>
        <p:spPr>
          <a:xfrm>
            <a:off x="585360" y="262800"/>
            <a:ext cx="10540440" cy="110052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6"/>
          <p:cNvSpPr txBox="1"/>
          <p:nvPr>
            <p:ph idx="1" type="body"/>
          </p:nvPr>
        </p:nvSpPr>
        <p:spPr>
          <a:xfrm>
            <a:off x="585360" y="1542960"/>
            <a:ext cx="10540440" cy="182375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8" name="Google Shape;48;p86"/>
          <p:cNvSpPr txBox="1"/>
          <p:nvPr>
            <p:ph idx="2" type="body"/>
          </p:nvPr>
        </p:nvSpPr>
        <p:spPr>
          <a:xfrm>
            <a:off x="585360" y="3540240"/>
            <a:ext cx="10540440" cy="182375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49" name="Shape 49"/>
        <p:cNvGrpSpPr/>
        <p:nvPr/>
      </p:nvGrpSpPr>
      <p:grpSpPr>
        <a:xfrm>
          <a:off x="0" y="0"/>
          <a:ext cx="0" cy="0"/>
          <a:chOff x="0" y="0"/>
          <a:chExt cx="0" cy="0"/>
        </a:xfrm>
      </p:grpSpPr>
      <p:sp>
        <p:nvSpPr>
          <p:cNvPr id="50" name="Google Shape;50;p87"/>
          <p:cNvSpPr txBox="1"/>
          <p:nvPr>
            <p:ph type="title"/>
          </p:nvPr>
        </p:nvSpPr>
        <p:spPr>
          <a:xfrm>
            <a:off x="585360" y="262800"/>
            <a:ext cx="10540440" cy="110052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7"/>
          <p:cNvSpPr txBox="1"/>
          <p:nvPr>
            <p:ph idx="1" type="body"/>
          </p:nvPr>
        </p:nvSpPr>
        <p:spPr>
          <a:xfrm>
            <a:off x="585360" y="1542960"/>
            <a:ext cx="5143680" cy="182375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2" name="Google Shape;52;p87"/>
          <p:cNvSpPr txBox="1"/>
          <p:nvPr>
            <p:ph idx="2" type="body"/>
          </p:nvPr>
        </p:nvSpPr>
        <p:spPr>
          <a:xfrm>
            <a:off x="5986440" y="1542960"/>
            <a:ext cx="5143680" cy="182375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3" name="Google Shape;53;p87"/>
          <p:cNvSpPr txBox="1"/>
          <p:nvPr>
            <p:ph idx="3" type="body"/>
          </p:nvPr>
        </p:nvSpPr>
        <p:spPr>
          <a:xfrm>
            <a:off x="585360" y="3540240"/>
            <a:ext cx="5143680" cy="182375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4" name="Google Shape;54;p87"/>
          <p:cNvSpPr txBox="1"/>
          <p:nvPr>
            <p:ph idx="4" type="body"/>
          </p:nvPr>
        </p:nvSpPr>
        <p:spPr>
          <a:xfrm>
            <a:off x="5986440" y="3540240"/>
            <a:ext cx="5143680" cy="182375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55" name="Shape 55"/>
        <p:cNvGrpSpPr/>
        <p:nvPr/>
      </p:nvGrpSpPr>
      <p:grpSpPr>
        <a:xfrm>
          <a:off x="0" y="0"/>
          <a:ext cx="0" cy="0"/>
          <a:chOff x="0" y="0"/>
          <a:chExt cx="0" cy="0"/>
        </a:xfrm>
      </p:grpSpPr>
      <p:sp>
        <p:nvSpPr>
          <p:cNvPr id="56" name="Google Shape;56;p88"/>
          <p:cNvSpPr txBox="1"/>
          <p:nvPr>
            <p:ph type="title"/>
          </p:nvPr>
        </p:nvSpPr>
        <p:spPr>
          <a:xfrm>
            <a:off x="585360" y="262800"/>
            <a:ext cx="10540440" cy="110052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8"/>
          <p:cNvSpPr txBox="1"/>
          <p:nvPr>
            <p:ph idx="1" type="body"/>
          </p:nvPr>
        </p:nvSpPr>
        <p:spPr>
          <a:xfrm>
            <a:off x="585360" y="1542960"/>
            <a:ext cx="3393720" cy="182375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8" name="Google Shape;58;p88"/>
          <p:cNvSpPr txBox="1"/>
          <p:nvPr>
            <p:ph idx="2" type="body"/>
          </p:nvPr>
        </p:nvSpPr>
        <p:spPr>
          <a:xfrm>
            <a:off x="4149000" y="1542960"/>
            <a:ext cx="3393720" cy="182375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9" name="Google Shape;59;p88"/>
          <p:cNvSpPr txBox="1"/>
          <p:nvPr>
            <p:ph idx="3" type="body"/>
          </p:nvPr>
        </p:nvSpPr>
        <p:spPr>
          <a:xfrm>
            <a:off x="7713000" y="1542960"/>
            <a:ext cx="3393720" cy="182375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0" name="Google Shape;60;p88"/>
          <p:cNvSpPr txBox="1"/>
          <p:nvPr>
            <p:ph idx="4" type="body"/>
          </p:nvPr>
        </p:nvSpPr>
        <p:spPr>
          <a:xfrm>
            <a:off x="585360" y="3540240"/>
            <a:ext cx="3393720" cy="182375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1" name="Google Shape;61;p88"/>
          <p:cNvSpPr txBox="1"/>
          <p:nvPr>
            <p:ph idx="5" type="body"/>
          </p:nvPr>
        </p:nvSpPr>
        <p:spPr>
          <a:xfrm>
            <a:off x="4149000" y="3540240"/>
            <a:ext cx="3393720" cy="182375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2" name="Google Shape;62;p88"/>
          <p:cNvSpPr txBox="1"/>
          <p:nvPr>
            <p:ph idx="6" type="body"/>
          </p:nvPr>
        </p:nvSpPr>
        <p:spPr>
          <a:xfrm>
            <a:off x="7713000" y="3540240"/>
            <a:ext cx="3393720" cy="182375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6" name="Shape 16"/>
        <p:cNvGrpSpPr/>
        <p:nvPr/>
      </p:nvGrpSpPr>
      <p:grpSpPr>
        <a:xfrm>
          <a:off x="0" y="0"/>
          <a:ext cx="0" cy="0"/>
          <a:chOff x="0" y="0"/>
          <a:chExt cx="0" cy="0"/>
        </a:xfrm>
      </p:grpSpPr>
      <p:sp>
        <p:nvSpPr>
          <p:cNvPr id="17" name="Google Shape;17;p78"/>
          <p:cNvSpPr txBox="1"/>
          <p:nvPr>
            <p:ph type="title"/>
          </p:nvPr>
        </p:nvSpPr>
        <p:spPr>
          <a:xfrm>
            <a:off x="585360" y="262800"/>
            <a:ext cx="10540440" cy="110052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8"/>
          <p:cNvSpPr txBox="1"/>
          <p:nvPr>
            <p:ph idx="1" type="subTitle"/>
          </p:nvPr>
        </p:nvSpPr>
        <p:spPr>
          <a:xfrm>
            <a:off x="585360" y="1542960"/>
            <a:ext cx="10540440" cy="382392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9" name="Shape 19"/>
        <p:cNvGrpSpPr/>
        <p:nvPr/>
      </p:nvGrpSpPr>
      <p:grpSpPr>
        <a:xfrm>
          <a:off x="0" y="0"/>
          <a:ext cx="0" cy="0"/>
          <a:chOff x="0" y="0"/>
          <a:chExt cx="0" cy="0"/>
        </a:xfrm>
      </p:grpSpPr>
      <p:sp>
        <p:nvSpPr>
          <p:cNvPr id="20" name="Google Shape;20;p79"/>
          <p:cNvSpPr txBox="1"/>
          <p:nvPr>
            <p:ph type="title"/>
          </p:nvPr>
        </p:nvSpPr>
        <p:spPr>
          <a:xfrm>
            <a:off x="585360" y="262800"/>
            <a:ext cx="10540440" cy="110052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9"/>
          <p:cNvSpPr txBox="1"/>
          <p:nvPr>
            <p:ph idx="1" type="body"/>
          </p:nvPr>
        </p:nvSpPr>
        <p:spPr>
          <a:xfrm>
            <a:off x="585360" y="1542960"/>
            <a:ext cx="10540440" cy="38239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22" name="Shape 22"/>
        <p:cNvGrpSpPr/>
        <p:nvPr/>
      </p:nvGrpSpPr>
      <p:grpSpPr>
        <a:xfrm>
          <a:off x="0" y="0"/>
          <a:ext cx="0" cy="0"/>
          <a:chOff x="0" y="0"/>
          <a:chExt cx="0" cy="0"/>
        </a:xfrm>
      </p:grpSpPr>
      <p:sp>
        <p:nvSpPr>
          <p:cNvPr id="23" name="Google Shape;23;p80"/>
          <p:cNvSpPr txBox="1"/>
          <p:nvPr>
            <p:ph type="title"/>
          </p:nvPr>
        </p:nvSpPr>
        <p:spPr>
          <a:xfrm>
            <a:off x="585360" y="262800"/>
            <a:ext cx="10540440" cy="110052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80"/>
          <p:cNvSpPr txBox="1"/>
          <p:nvPr>
            <p:ph idx="1" type="body"/>
          </p:nvPr>
        </p:nvSpPr>
        <p:spPr>
          <a:xfrm>
            <a:off x="585360" y="1542960"/>
            <a:ext cx="5143680" cy="38239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5" name="Google Shape;25;p80"/>
          <p:cNvSpPr txBox="1"/>
          <p:nvPr>
            <p:ph idx="2" type="body"/>
          </p:nvPr>
        </p:nvSpPr>
        <p:spPr>
          <a:xfrm>
            <a:off x="5986440" y="1542960"/>
            <a:ext cx="5143680" cy="38239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81"/>
          <p:cNvSpPr txBox="1"/>
          <p:nvPr>
            <p:ph type="title"/>
          </p:nvPr>
        </p:nvSpPr>
        <p:spPr>
          <a:xfrm>
            <a:off x="585360" y="262800"/>
            <a:ext cx="10540440" cy="110052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28" name="Shape 28"/>
        <p:cNvGrpSpPr/>
        <p:nvPr/>
      </p:nvGrpSpPr>
      <p:grpSpPr>
        <a:xfrm>
          <a:off x="0" y="0"/>
          <a:ext cx="0" cy="0"/>
          <a:chOff x="0" y="0"/>
          <a:chExt cx="0" cy="0"/>
        </a:xfrm>
      </p:grpSpPr>
      <p:sp>
        <p:nvSpPr>
          <p:cNvPr id="29" name="Google Shape;29;p82"/>
          <p:cNvSpPr txBox="1"/>
          <p:nvPr>
            <p:ph idx="1" type="subTitle"/>
          </p:nvPr>
        </p:nvSpPr>
        <p:spPr>
          <a:xfrm>
            <a:off x="585360" y="262800"/>
            <a:ext cx="10540440" cy="510264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30" name="Shape 30"/>
        <p:cNvGrpSpPr/>
        <p:nvPr/>
      </p:nvGrpSpPr>
      <p:grpSpPr>
        <a:xfrm>
          <a:off x="0" y="0"/>
          <a:ext cx="0" cy="0"/>
          <a:chOff x="0" y="0"/>
          <a:chExt cx="0" cy="0"/>
        </a:xfrm>
      </p:grpSpPr>
      <p:sp>
        <p:nvSpPr>
          <p:cNvPr id="31" name="Google Shape;31;p83"/>
          <p:cNvSpPr txBox="1"/>
          <p:nvPr>
            <p:ph type="title"/>
          </p:nvPr>
        </p:nvSpPr>
        <p:spPr>
          <a:xfrm>
            <a:off x="585360" y="262800"/>
            <a:ext cx="10540440" cy="110052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83"/>
          <p:cNvSpPr txBox="1"/>
          <p:nvPr>
            <p:ph idx="1" type="body"/>
          </p:nvPr>
        </p:nvSpPr>
        <p:spPr>
          <a:xfrm>
            <a:off x="585360" y="1542960"/>
            <a:ext cx="5143680" cy="182375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3" name="Google Shape;33;p83"/>
          <p:cNvSpPr txBox="1"/>
          <p:nvPr>
            <p:ph idx="2" type="body"/>
          </p:nvPr>
        </p:nvSpPr>
        <p:spPr>
          <a:xfrm>
            <a:off x="5986440" y="1542960"/>
            <a:ext cx="5143680" cy="38239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4" name="Google Shape;34;p83"/>
          <p:cNvSpPr txBox="1"/>
          <p:nvPr>
            <p:ph idx="3" type="body"/>
          </p:nvPr>
        </p:nvSpPr>
        <p:spPr>
          <a:xfrm>
            <a:off x="585360" y="3540240"/>
            <a:ext cx="5143680" cy="182375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35" name="Shape 35"/>
        <p:cNvGrpSpPr/>
        <p:nvPr/>
      </p:nvGrpSpPr>
      <p:grpSpPr>
        <a:xfrm>
          <a:off x="0" y="0"/>
          <a:ext cx="0" cy="0"/>
          <a:chOff x="0" y="0"/>
          <a:chExt cx="0" cy="0"/>
        </a:xfrm>
      </p:grpSpPr>
      <p:sp>
        <p:nvSpPr>
          <p:cNvPr id="36" name="Google Shape;36;p84"/>
          <p:cNvSpPr txBox="1"/>
          <p:nvPr>
            <p:ph type="title"/>
          </p:nvPr>
        </p:nvSpPr>
        <p:spPr>
          <a:xfrm>
            <a:off x="585360" y="262800"/>
            <a:ext cx="10540440" cy="110052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84"/>
          <p:cNvSpPr txBox="1"/>
          <p:nvPr>
            <p:ph idx="1" type="body"/>
          </p:nvPr>
        </p:nvSpPr>
        <p:spPr>
          <a:xfrm>
            <a:off x="585360" y="1542960"/>
            <a:ext cx="5143680" cy="38239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8" name="Google Shape;38;p84"/>
          <p:cNvSpPr txBox="1"/>
          <p:nvPr>
            <p:ph idx="2" type="body"/>
          </p:nvPr>
        </p:nvSpPr>
        <p:spPr>
          <a:xfrm>
            <a:off x="5986440" y="1542960"/>
            <a:ext cx="5143680" cy="182375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9" name="Google Shape;39;p84"/>
          <p:cNvSpPr txBox="1"/>
          <p:nvPr>
            <p:ph idx="3" type="body"/>
          </p:nvPr>
        </p:nvSpPr>
        <p:spPr>
          <a:xfrm>
            <a:off x="5986440" y="3540240"/>
            <a:ext cx="5143680" cy="182375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40" name="Shape 40"/>
        <p:cNvGrpSpPr/>
        <p:nvPr/>
      </p:nvGrpSpPr>
      <p:grpSpPr>
        <a:xfrm>
          <a:off x="0" y="0"/>
          <a:ext cx="0" cy="0"/>
          <a:chOff x="0" y="0"/>
          <a:chExt cx="0" cy="0"/>
        </a:xfrm>
      </p:grpSpPr>
      <p:sp>
        <p:nvSpPr>
          <p:cNvPr id="41" name="Google Shape;41;p85"/>
          <p:cNvSpPr txBox="1"/>
          <p:nvPr>
            <p:ph type="title"/>
          </p:nvPr>
        </p:nvSpPr>
        <p:spPr>
          <a:xfrm>
            <a:off x="585360" y="262800"/>
            <a:ext cx="10540440" cy="110052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5"/>
          <p:cNvSpPr txBox="1"/>
          <p:nvPr>
            <p:ph idx="1" type="body"/>
          </p:nvPr>
        </p:nvSpPr>
        <p:spPr>
          <a:xfrm>
            <a:off x="585360" y="1542960"/>
            <a:ext cx="5143680" cy="182375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3" name="Google Shape;43;p85"/>
          <p:cNvSpPr txBox="1"/>
          <p:nvPr>
            <p:ph idx="2" type="body"/>
          </p:nvPr>
        </p:nvSpPr>
        <p:spPr>
          <a:xfrm>
            <a:off x="5986440" y="1542960"/>
            <a:ext cx="5143680" cy="182375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4" name="Google Shape;44;p85"/>
          <p:cNvSpPr txBox="1"/>
          <p:nvPr>
            <p:ph idx="3" type="body"/>
          </p:nvPr>
        </p:nvSpPr>
        <p:spPr>
          <a:xfrm>
            <a:off x="585360" y="3540240"/>
            <a:ext cx="10540440" cy="182375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 name="Shape 9"/>
        <p:cNvGrpSpPr/>
        <p:nvPr/>
      </p:nvGrpSpPr>
      <p:grpSpPr>
        <a:xfrm>
          <a:off x="0" y="0"/>
          <a:ext cx="0" cy="0"/>
          <a:chOff x="0" y="0"/>
          <a:chExt cx="0" cy="0"/>
        </a:xfrm>
      </p:grpSpPr>
      <p:sp>
        <p:nvSpPr>
          <p:cNvPr id="10" name="Google Shape;10;p76"/>
          <p:cNvSpPr txBox="1"/>
          <p:nvPr>
            <p:ph idx="10" type="dt"/>
          </p:nvPr>
        </p:nvSpPr>
        <p:spPr>
          <a:xfrm>
            <a:off x="457200" y="6356520"/>
            <a:ext cx="213336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1" type="ftr"/>
          </p:nvPr>
        </p:nvSpPr>
        <p:spPr>
          <a:xfrm>
            <a:off x="3124080" y="6356520"/>
            <a:ext cx="289512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76"/>
          <p:cNvSpPr txBox="1"/>
          <p:nvPr>
            <p:ph idx="12" type="sldNum"/>
          </p:nvPr>
        </p:nvSpPr>
        <p:spPr>
          <a:xfrm>
            <a:off x="6553080" y="6356520"/>
            <a:ext cx="213336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
              <a:t>‹#›</a:t>
            </a:fld>
            <a:endParaRPr>
              <a:solidFill>
                <a:srgbClr val="000000"/>
              </a:solidFill>
              <a:latin typeface="Times New Roman"/>
              <a:ea typeface="Times New Roman"/>
              <a:cs typeface="Times New Roman"/>
              <a:sym typeface="Times New Roman"/>
            </a:endParaRPr>
          </a:p>
        </p:txBody>
      </p:sp>
      <p:sp>
        <p:nvSpPr>
          <p:cNvPr id="13" name="Google Shape;13;p76"/>
          <p:cNvSpPr txBox="1"/>
          <p:nvPr>
            <p:ph type="title"/>
          </p:nvPr>
        </p:nvSpPr>
        <p:spPr>
          <a:xfrm>
            <a:off x="585360" y="262800"/>
            <a:ext cx="10540440" cy="110052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 name="Google Shape;14;p76"/>
          <p:cNvSpPr txBox="1"/>
          <p:nvPr>
            <p:ph idx="1" type="body"/>
          </p:nvPr>
        </p:nvSpPr>
        <p:spPr>
          <a:xfrm>
            <a:off x="585360" y="1542960"/>
            <a:ext cx="10540440" cy="382392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7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0.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7.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7.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58.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7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68.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69.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66.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73.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71.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pic>
        <p:nvPicPr>
          <p:cNvPr id="68" name="Google Shape;68;p1"/>
          <p:cNvPicPr preferRelativeResize="0"/>
          <p:nvPr/>
        </p:nvPicPr>
        <p:blipFill rotWithShape="1">
          <a:blip r:embed="rId3">
            <a:alphaModFix/>
          </a:blip>
          <a:srcRect b="189" l="0" r="0" t="189"/>
          <a:stretch/>
        </p:blipFill>
        <p:spPr>
          <a:xfrm>
            <a:off x="25" y="0"/>
            <a:ext cx="11768525" cy="6594475"/>
          </a:xfrm>
          <a:prstGeom prst="rect">
            <a:avLst/>
          </a:prstGeom>
          <a:noFill/>
          <a:ln>
            <a:noFill/>
          </a:ln>
        </p:spPr>
      </p:pic>
      <p:sp>
        <p:nvSpPr>
          <p:cNvPr id="69" name="Google Shape;69;p1"/>
          <p:cNvSpPr/>
          <p:nvPr/>
        </p:nvSpPr>
        <p:spPr>
          <a:xfrm>
            <a:off x="25" y="577825"/>
            <a:ext cx="11768400" cy="1783800"/>
          </a:xfrm>
          <a:prstGeom prst="rect">
            <a:avLst/>
          </a:prstGeom>
          <a:noFill/>
          <a:ln>
            <a:noFill/>
          </a:ln>
        </p:spPr>
        <p:txBody>
          <a:bodyPr anchorCtr="0" anchor="t" bIns="45700" lIns="91425" spcFirstLastPara="1" rIns="91425" wrap="square" tIns="45700">
            <a:noAutofit/>
          </a:bodyPr>
          <a:lstStyle/>
          <a:p>
            <a:pPr indent="0" lvl="0" marL="0" marR="0" rtl="0" algn="ctr">
              <a:lnSpc>
                <a:spcPct val="76125"/>
              </a:lnSpc>
              <a:spcBef>
                <a:spcPts val="0"/>
              </a:spcBef>
              <a:spcAft>
                <a:spcPts val="0"/>
              </a:spcAft>
              <a:buClr>
                <a:srgbClr val="000000"/>
              </a:buClr>
              <a:buSzPts val="14950"/>
              <a:buFont typeface="Arial"/>
              <a:buNone/>
            </a:pPr>
            <a:r>
              <a:rPr b="0" i="0" lang="cs" sz="14950" u="none" cap="none" strike="noStrike">
                <a:solidFill>
                  <a:srgbClr val="FFFFFF"/>
                </a:solidFill>
                <a:latin typeface="Source Sans Pro Light"/>
                <a:ea typeface="Source Sans Pro Light"/>
                <a:cs typeface="Source Sans Pro Light"/>
                <a:sym typeface="Source Sans Pro Light"/>
              </a:rPr>
              <a:t>SVĚTEM</a:t>
            </a:r>
            <a:endParaRPr b="0" i="0" sz="100" u="none" cap="none" strike="noStrike">
              <a:solidFill>
                <a:srgbClr val="000000"/>
              </a:solidFill>
              <a:latin typeface="Calibri"/>
              <a:ea typeface="Calibri"/>
              <a:cs typeface="Calibri"/>
              <a:sym typeface="Calibri"/>
            </a:endParaRPr>
          </a:p>
        </p:txBody>
      </p:sp>
      <p:sp>
        <p:nvSpPr>
          <p:cNvPr id="70" name="Google Shape;70;p1"/>
          <p:cNvSpPr/>
          <p:nvPr/>
        </p:nvSpPr>
        <p:spPr>
          <a:xfrm>
            <a:off x="-175" y="1982100"/>
            <a:ext cx="11768400" cy="1215300"/>
          </a:xfrm>
          <a:prstGeom prst="rect">
            <a:avLst/>
          </a:prstGeom>
          <a:noFill/>
          <a:ln>
            <a:noFill/>
          </a:ln>
        </p:spPr>
        <p:txBody>
          <a:bodyPr anchorCtr="0" anchor="b" bIns="45700" lIns="91425" spcFirstLastPara="1" rIns="91425" wrap="square" tIns="45700">
            <a:noAutofit/>
          </a:bodyPr>
          <a:lstStyle/>
          <a:p>
            <a:pPr indent="0" lvl="0" marL="0" marR="0" rtl="0" algn="ctr">
              <a:lnSpc>
                <a:spcPct val="83081"/>
              </a:lnSpc>
              <a:spcBef>
                <a:spcPts val="0"/>
              </a:spcBef>
              <a:spcAft>
                <a:spcPts val="0"/>
              </a:spcAft>
              <a:buClr>
                <a:srgbClr val="000000"/>
              </a:buClr>
              <a:buSzPts val="9250"/>
              <a:buFont typeface="Arial"/>
              <a:buNone/>
            </a:pPr>
            <a:r>
              <a:rPr b="1" i="0" lang="cs" sz="9250" u="none" cap="none" strike="noStrike">
                <a:solidFill>
                  <a:srgbClr val="FFFFFF"/>
                </a:solidFill>
                <a:latin typeface="Source Sans Pro"/>
                <a:ea typeface="Source Sans Pro"/>
                <a:cs typeface="Source Sans Pro"/>
                <a:sym typeface="Source Sans Pro"/>
              </a:rPr>
              <a:t>BIBLE</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10"/>
          <p:cNvPicPr preferRelativeResize="0"/>
          <p:nvPr/>
        </p:nvPicPr>
        <p:blipFill rotWithShape="1">
          <a:blip r:embed="rId3">
            <a:alphaModFix/>
          </a:blip>
          <a:srcRect b="0" l="0" r="0" t="0"/>
          <a:stretch/>
        </p:blipFill>
        <p:spPr>
          <a:xfrm>
            <a:off x="0" y="0"/>
            <a:ext cx="11711880" cy="6587641"/>
          </a:xfrm>
          <a:prstGeom prst="rect">
            <a:avLst/>
          </a:prstGeom>
          <a:noFill/>
          <a:ln>
            <a:noFill/>
          </a:ln>
        </p:spPr>
      </p:pic>
      <p:sp>
        <p:nvSpPr>
          <p:cNvPr id="127" name="Google Shape;127;p10"/>
          <p:cNvSpPr/>
          <p:nvPr/>
        </p:nvSpPr>
        <p:spPr>
          <a:xfrm>
            <a:off x="4380850" y="720000"/>
            <a:ext cx="6914400" cy="27411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„K tomu, co vám přikazuji, nic nepřidáte a nic z toho neuberete, ale budete dbát na příkazy Hospodina, svého Boha, které vám udílím.“</a:t>
            </a:r>
            <a:endParaRPr b="0" i="0" sz="3350" u="none" cap="none" strike="noStrike">
              <a:solidFill>
                <a:srgbClr val="000000"/>
              </a:solidFill>
              <a:latin typeface="Arial"/>
              <a:ea typeface="Arial"/>
              <a:cs typeface="Arial"/>
              <a:sym typeface="Arial"/>
            </a:endParaRPr>
          </a:p>
        </p:txBody>
      </p:sp>
      <p:sp>
        <p:nvSpPr>
          <p:cNvPr id="128" name="Google Shape;128;p10"/>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500"/>
              <a:buFont typeface="Arial"/>
              <a:buNone/>
            </a:pPr>
            <a:r>
              <a:rPr b="1" i="0" lang="cs" sz="2500" u="none" cap="none" strike="noStrike">
                <a:solidFill>
                  <a:srgbClr val="FFFFFF"/>
                </a:solidFill>
                <a:latin typeface="Source Sans Pro"/>
                <a:ea typeface="Source Sans Pro"/>
                <a:cs typeface="Source Sans Pro"/>
                <a:sym typeface="Source Sans Pro"/>
              </a:rPr>
              <a:t>Deuteronomium 4,2</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descr="nb-en-12-11.jpg" id="134" name="Google Shape;134;p11"/>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135" name="Google Shape;135;p11"/>
          <p:cNvSpPr/>
          <p:nvPr/>
        </p:nvSpPr>
        <p:spPr>
          <a:xfrm>
            <a:off x="5822175" y="720000"/>
            <a:ext cx="5278500" cy="25377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„Nedomnívejte se, že jsem přišel zrušit Zákon nebo Proroky; nepřišel jsem zrušit, nýbrž naplnit.“</a:t>
            </a:r>
            <a:endParaRPr b="0" i="0" sz="3350" u="none" cap="none" strike="noStrike">
              <a:solidFill>
                <a:srgbClr val="000000"/>
              </a:solidFill>
              <a:latin typeface="Arial"/>
              <a:ea typeface="Arial"/>
              <a:cs typeface="Arial"/>
              <a:sym typeface="Arial"/>
            </a:endParaRPr>
          </a:p>
        </p:txBody>
      </p:sp>
      <p:sp>
        <p:nvSpPr>
          <p:cNvPr id="136" name="Google Shape;136;p11"/>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500"/>
              <a:buFont typeface="Arial"/>
              <a:buNone/>
            </a:pPr>
            <a:r>
              <a:rPr b="1" i="0" lang="cs" sz="2500" u="none" cap="none" strike="noStrike">
                <a:solidFill>
                  <a:srgbClr val="FFFFFF"/>
                </a:solidFill>
                <a:latin typeface="Source Sans Pro"/>
                <a:ea typeface="Source Sans Pro"/>
                <a:cs typeface="Source Sans Pro"/>
                <a:sym typeface="Source Sans Pro"/>
              </a:rPr>
              <a:t>Matouš 5,17</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descr="nb-en-12-12.jpg" id="142" name="Google Shape;142;p12"/>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143" name="Google Shape;143;p12"/>
          <p:cNvSpPr/>
          <p:nvPr/>
        </p:nvSpPr>
        <p:spPr>
          <a:xfrm>
            <a:off x="784795" y="719990"/>
            <a:ext cx="4707000" cy="36429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„Amen, pravím vám: Dokud nepomine nebe a země, nepomine ani jediné písmenko ani jediná čárka ze Zákona, dokud se všechno nestane.“</a:t>
            </a:r>
            <a:endParaRPr b="0" i="0" sz="3350" u="none" cap="none" strike="noStrike">
              <a:solidFill>
                <a:srgbClr val="000000"/>
              </a:solidFill>
              <a:latin typeface="Arial"/>
              <a:ea typeface="Arial"/>
              <a:cs typeface="Arial"/>
              <a:sym typeface="Arial"/>
            </a:endParaRPr>
          </a:p>
        </p:txBody>
      </p:sp>
      <p:sp>
        <p:nvSpPr>
          <p:cNvPr id="144" name="Google Shape;144;p12"/>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500"/>
              <a:buFont typeface="Arial"/>
              <a:buNone/>
            </a:pPr>
            <a:r>
              <a:rPr b="1" i="0" lang="cs" sz="2500" u="none" cap="none" strike="noStrike">
                <a:solidFill>
                  <a:srgbClr val="FFFFFF"/>
                </a:solidFill>
                <a:latin typeface="Source Sans Pro"/>
                <a:ea typeface="Source Sans Pro"/>
                <a:cs typeface="Source Sans Pro"/>
                <a:sym typeface="Source Sans Pro"/>
              </a:rPr>
              <a:t>Matouš 5,18</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descr="nb-en-12-13.jpg" id="150" name="Google Shape;150;p13"/>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151" name="Google Shape;151;p13"/>
          <p:cNvSpPr/>
          <p:nvPr/>
        </p:nvSpPr>
        <p:spPr>
          <a:xfrm>
            <a:off x="784800" y="720000"/>
            <a:ext cx="10093500" cy="20652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„Kdo by tedy zrušil jediné z těchto nejmenších přikázání a tak učil lidi, bude v království nebeském vyhlášen za nejmenšího;“</a:t>
            </a:r>
            <a:endParaRPr b="0" i="0" sz="3350" u="none" cap="none" strike="noStrike">
              <a:solidFill>
                <a:srgbClr val="000000"/>
              </a:solidFill>
              <a:latin typeface="Arial"/>
              <a:ea typeface="Arial"/>
              <a:cs typeface="Arial"/>
              <a:sym typeface="Arial"/>
            </a:endParaRPr>
          </a:p>
        </p:txBody>
      </p:sp>
      <p:sp>
        <p:nvSpPr>
          <p:cNvPr id="152" name="Google Shape;152;p13"/>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500"/>
              <a:buFont typeface="Arial"/>
              <a:buNone/>
            </a:pPr>
            <a:r>
              <a:rPr b="1" i="0" lang="cs" sz="2500" u="none" cap="none" strike="noStrike">
                <a:solidFill>
                  <a:srgbClr val="FFFFFF"/>
                </a:solidFill>
                <a:latin typeface="Source Sans Pro"/>
                <a:ea typeface="Source Sans Pro"/>
                <a:cs typeface="Source Sans Pro"/>
                <a:sym typeface="Source Sans Pro"/>
              </a:rPr>
              <a:t>Matouš 5,19</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descr="nb-en-12-14.jpg" id="158" name="Google Shape;158;p14"/>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159" name="Google Shape;159;p14"/>
          <p:cNvSpPr/>
          <p:nvPr/>
        </p:nvSpPr>
        <p:spPr>
          <a:xfrm>
            <a:off x="784810" y="720000"/>
            <a:ext cx="6542700" cy="21201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„Přišel do Nazareta, kde vyrostl. Podle svého obyčeje vešel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v sobotní den do synagógy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a povstal, aby četl z Písma.“</a:t>
            </a:r>
            <a:endParaRPr b="0" i="0" sz="3350" u="none" cap="none" strike="noStrike">
              <a:solidFill>
                <a:srgbClr val="000000"/>
              </a:solidFill>
              <a:latin typeface="Arial"/>
              <a:ea typeface="Arial"/>
              <a:cs typeface="Arial"/>
              <a:sym typeface="Arial"/>
            </a:endParaRPr>
          </a:p>
        </p:txBody>
      </p:sp>
      <p:sp>
        <p:nvSpPr>
          <p:cNvPr id="160" name="Google Shape;160;p14"/>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500"/>
              <a:buFont typeface="Arial"/>
              <a:buNone/>
            </a:pPr>
            <a:r>
              <a:rPr b="1" i="0" lang="cs" sz="2500" u="none" cap="none" strike="noStrike">
                <a:solidFill>
                  <a:srgbClr val="FFFFFF"/>
                </a:solidFill>
                <a:latin typeface="Source Sans Pro"/>
                <a:ea typeface="Source Sans Pro"/>
                <a:cs typeface="Source Sans Pro"/>
                <a:sym typeface="Source Sans Pro"/>
              </a:rPr>
              <a:t>Lukáš 4,16</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descr="nb-en-12-15.jpg" id="166" name="Google Shape;166;p15"/>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167" name="Google Shape;167;p15"/>
          <p:cNvSpPr/>
          <p:nvPr/>
        </p:nvSpPr>
        <p:spPr>
          <a:xfrm>
            <a:off x="6588000" y="720000"/>
            <a:ext cx="4482000" cy="25833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„Sobota byla učiněna pro člověka, a ne člověk pro sobotu. Takže Syn člověka je také pánem soboty.“</a:t>
            </a:r>
            <a:endParaRPr b="0" i="0" sz="3350" u="none" cap="none" strike="noStrike">
              <a:solidFill>
                <a:srgbClr val="000000"/>
              </a:solidFill>
              <a:latin typeface="Arial"/>
              <a:ea typeface="Arial"/>
              <a:cs typeface="Arial"/>
              <a:sym typeface="Arial"/>
            </a:endParaRPr>
          </a:p>
        </p:txBody>
      </p:sp>
      <p:sp>
        <p:nvSpPr>
          <p:cNvPr id="168" name="Google Shape;168;p15"/>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500"/>
              <a:buFont typeface="Arial"/>
              <a:buNone/>
            </a:pPr>
            <a:r>
              <a:rPr b="1" i="0" lang="cs" sz="2500" u="none" cap="none" strike="noStrike">
                <a:solidFill>
                  <a:srgbClr val="FFFFFF"/>
                </a:solidFill>
                <a:latin typeface="Source Sans Pro"/>
                <a:ea typeface="Source Sans Pro"/>
                <a:cs typeface="Source Sans Pro"/>
                <a:sym typeface="Source Sans Pro"/>
              </a:rPr>
              <a:t>Marek 2,27-28</a:t>
            </a:r>
            <a:endParaRPr b="1" sz="2500">
              <a:solidFill>
                <a:srgbClr val="FFFFFF"/>
              </a:solidFill>
              <a:latin typeface="Source Sans Pro"/>
              <a:ea typeface="Source Sans Pro"/>
              <a:cs typeface="Source Sans Pro"/>
              <a:sym typeface="Source Sans Pr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descr="nb-en-12-16.jpg" id="174" name="Google Shape;174;p16"/>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175" name="Google Shape;175;p16"/>
          <p:cNvSpPr/>
          <p:nvPr/>
        </p:nvSpPr>
        <p:spPr>
          <a:xfrm>
            <a:off x="2409840" y="928680"/>
            <a:ext cx="6914400" cy="11049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„Modlete se, abyste se nemuseli dát na útěk v zimě nebo v sobotu.“</a:t>
            </a:r>
            <a:endParaRPr b="0" i="0" sz="3350" u="none" cap="none" strike="noStrike">
              <a:solidFill>
                <a:srgbClr val="000000"/>
              </a:solidFill>
              <a:latin typeface="Arial"/>
              <a:ea typeface="Arial"/>
              <a:cs typeface="Arial"/>
              <a:sym typeface="Arial"/>
            </a:endParaRPr>
          </a:p>
        </p:txBody>
      </p:sp>
      <p:sp>
        <p:nvSpPr>
          <p:cNvPr id="176" name="Google Shape;176;p16"/>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500"/>
              <a:buFont typeface="Arial"/>
              <a:buNone/>
            </a:pPr>
            <a:r>
              <a:rPr b="1" i="0" lang="cs" sz="2500" u="none" cap="none" strike="noStrike">
                <a:solidFill>
                  <a:srgbClr val="FFFFFF"/>
                </a:solidFill>
                <a:latin typeface="Source Sans Pro"/>
                <a:ea typeface="Source Sans Pro"/>
                <a:cs typeface="Source Sans Pro"/>
                <a:sym typeface="Source Sans Pro"/>
              </a:rPr>
              <a:t>Matouš 24,20</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descr="nb-en-12-17.jpg" id="182" name="Google Shape;182;p17"/>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183" name="Google Shape;183;p17"/>
          <p:cNvSpPr/>
          <p:nvPr/>
        </p:nvSpPr>
        <p:spPr>
          <a:xfrm>
            <a:off x="784795" y="720009"/>
            <a:ext cx="4414200" cy="16125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„Byl den příprav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a blížil se začátek soboty.“</a:t>
            </a:r>
            <a:endParaRPr b="0" i="0" sz="3350" u="none" cap="none" strike="noStrike">
              <a:solidFill>
                <a:srgbClr val="000000"/>
              </a:solidFill>
              <a:latin typeface="Arial"/>
              <a:ea typeface="Arial"/>
              <a:cs typeface="Arial"/>
              <a:sym typeface="Arial"/>
            </a:endParaRPr>
          </a:p>
        </p:txBody>
      </p:sp>
      <p:sp>
        <p:nvSpPr>
          <p:cNvPr id="184" name="Google Shape;184;p17"/>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500"/>
              <a:buFont typeface="Arial"/>
              <a:buNone/>
            </a:pPr>
            <a:r>
              <a:rPr b="1" i="0" lang="cs" sz="2500" u="none" cap="none" strike="noStrike">
                <a:solidFill>
                  <a:srgbClr val="FFFFFF"/>
                </a:solidFill>
                <a:latin typeface="Source Sans Pro"/>
                <a:ea typeface="Source Sans Pro"/>
                <a:cs typeface="Source Sans Pro"/>
                <a:sym typeface="Source Sans Pro"/>
              </a:rPr>
              <a:t>Lukáš 23,54</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descr="nb-en-12-18.jpg" id="190" name="Google Shape;190;p18"/>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191" name="Google Shape;191;p18"/>
          <p:cNvSpPr/>
          <p:nvPr/>
        </p:nvSpPr>
        <p:spPr>
          <a:xfrm>
            <a:off x="777240" y="709560"/>
            <a:ext cx="4830840" cy="2668508"/>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„Ženy, které přišly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s Ježíšem z Galileje,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šly za ním; viděly hrob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i to, jak bylo tělo pochováno.“</a:t>
            </a:r>
            <a:endParaRPr b="0" i="0" sz="3350" u="none" cap="none" strike="noStrike">
              <a:solidFill>
                <a:srgbClr val="000000"/>
              </a:solidFill>
              <a:latin typeface="Arial"/>
              <a:ea typeface="Arial"/>
              <a:cs typeface="Arial"/>
              <a:sym typeface="Arial"/>
            </a:endParaRPr>
          </a:p>
        </p:txBody>
      </p:sp>
      <p:sp>
        <p:nvSpPr>
          <p:cNvPr id="192" name="Google Shape;192;p18"/>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500"/>
              <a:buFont typeface="Arial"/>
              <a:buNone/>
            </a:pPr>
            <a:r>
              <a:rPr b="1" i="0" lang="cs" sz="2500" u="none" cap="none" strike="noStrike">
                <a:solidFill>
                  <a:srgbClr val="FFFFFF"/>
                </a:solidFill>
                <a:latin typeface="Source Sans Pro"/>
                <a:ea typeface="Source Sans Pro"/>
                <a:cs typeface="Source Sans Pro"/>
                <a:sym typeface="Source Sans Pro"/>
              </a:rPr>
              <a:t>Lukáš 23,55</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descr="nb-en-12-19.jpg" id="198" name="Google Shape;198;p19"/>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199" name="Google Shape;199;p19"/>
          <p:cNvSpPr/>
          <p:nvPr/>
        </p:nvSpPr>
        <p:spPr>
          <a:xfrm>
            <a:off x="6610680" y="720720"/>
            <a:ext cx="4718160" cy="262764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„Vrátily se domů, připravily vonné oleje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a masti, pak ale podle přikázání zachovaly sobotní odpočinek.“</a:t>
            </a:r>
            <a:endParaRPr b="0" i="0" sz="3350" u="none" cap="none" strike="noStrike">
              <a:solidFill>
                <a:srgbClr val="000000"/>
              </a:solidFill>
              <a:latin typeface="Arial"/>
              <a:ea typeface="Arial"/>
              <a:cs typeface="Arial"/>
              <a:sym typeface="Arial"/>
            </a:endParaRPr>
          </a:p>
        </p:txBody>
      </p:sp>
      <p:sp>
        <p:nvSpPr>
          <p:cNvPr id="200" name="Google Shape;200;p19"/>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500"/>
              <a:buFont typeface="Arial"/>
              <a:buNone/>
            </a:pPr>
            <a:r>
              <a:rPr b="1" i="0" lang="cs" sz="2500" u="none" cap="none" strike="noStrike">
                <a:solidFill>
                  <a:srgbClr val="FFFFFF"/>
                </a:solidFill>
                <a:latin typeface="Source Sans Pro"/>
                <a:ea typeface="Source Sans Pro"/>
                <a:cs typeface="Source Sans Pro"/>
                <a:sym typeface="Source Sans Pro"/>
              </a:rPr>
              <a:t>Lukáš 23,56</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descr="nb-en-12-2.jpg" id="75" name="Google Shape;75;p2"/>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76" name="Google Shape;76;p2"/>
          <p:cNvSpPr/>
          <p:nvPr/>
        </p:nvSpPr>
        <p:spPr>
          <a:xfrm>
            <a:off x="1125725" y="3622250"/>
            <a:ext cx="9696300" cy="2344200"/>
          </a:xfrm>
          <a:prstGeom prst="rect">
            <a:avLst/>
          </a:prstGeom>
          <a:noFill/>
          <a:ln>
            <a:noFill/>
          </a:ln>
        </p:spPr>
        <p:txBody>
          <a:bodyPr anchorCtr="0" anchor="t" bIns="45000" lIns="90000" spcFirstLastPara="1" rIns="90000" wrap="square" tIns="45000">
            <a:spAutoFit/>
          </a:bodyPr>
          <a:lstStyle/>
          <a:p>
            <a:pPr indent="0" lvl="0" marL="0" marR="0" rtl="0" algn="r">
              <a:lnSpc>
                <a:spcPct val="80000"/>
              </a:lnSpc>
              <a:spcBef>
                <a:spcPts val="0"/>
              </a:spcBef>
              <a:spcAft>
                <a:spcPts val="0"/>
              </a:spcAft>
              <a:buClr>
                <a:schemeClr val="dk1"/>
              </a:buClr>
              <a:buSzPts val="1100"/>
              <a:buFont typeface="Arial"/>
              <a:buNone/>
            </a:pPr>
            <a:r>
              <a:rPr b="1" lang="cs" sz="6500">
                <a:solidFill>
                  <a:srgbClr val="FFFFFF"/>
                </a:solidFill>
                <a:latin typeface="Source Sans Pro"/>
                <a:ea typeface="Source Sans Pro"/>
                <a:cs typeface="Source Sans Pro"/>
                <a:sym typeface="Source Sans Pro"/>
              </a:rPr>
              <a:t>SÍLA TRADICE</a:t>
            </a:r>
            <a:endParaRPr b="1" sz="6500">
              <a:solidFill>
                <a:srgbClr val="FFFFFF"/>
              </a:solidFill>
              <a:latin typeface="Source Sans Pro"/>
              <a:ea typeface="Source Sans Pro"/>
              <a:cs typeface="Source Sans Pro"/>
              <a:sym typeface="Source Sans Pro"/>
            </a:endParaRPr>
          </a:p>
          <a:p>
            <a:pPr indent="0" lvl="0" marL="0" marR="0" rtl="0" algn="r">
              <a:lnSpc>
                <a:spcPct val="80000"/>
              </a:lnSpc>
              <a:spcBef>
                <a:spcPts val="0"/>
              </a:spcBef>
              <a:spcAft>
                <a:spcPts val="0"/>
              </a:spcAft>
              <a:buClr>
                <a:srgbClr val="000000"/>
              </a:buClr>
              <a:buSzPts val="7500"/>
              <a:buFont typeface="Arial"/>
              <a:buNone/>
            </a:pPr>
            <a:r>
              <a:rPr lang="cs" sz="6500">
                <a:solidFill>
                  <a:srgbClr val="FFFFFF"/>
                </a:solidFill>
                <a:latin typeface="Source Sans Pro Light"/>
                <a:ea typeface="Source Sans Pro Light"/>
                <a:cs typeface="Source Sans Pro Light"/>
                <a:sym typeface="Source Sans Pro Light"/>
              </a:rPr>
              <a:t>Změna dne odpočinku </a:t>
            </a:r>
            <a:br>
              <a:rPr lang="cs" sz="6500">
                <a:solidFill>
                  <a:srgbClr val="FFFFFF"/>
                </a:solidFill>
                <a:latin typeface="Source Sans Pro Light"/>
                <a:ea typeface="Source Sans Pro Light"/>
                <a:cs typeface="Source Sans Pro Light"/>
                <a:sym typeface="Source Sans Pro Light"/>
              </a:rPr>
            </a:br>
            <a:r>
              <a:rPr i="1" lang="cs" sz="4000">
                <a:solidFill>
                  <a:srgbClr val="FFFFFF"/>
                </a:solidFill>
                <a:latin typeface="Source Sans Pro Light"/>
                <a:ea typeface="Source Sans Pro Light"/>
                <a:cs typeface="Source Sans Pro Light"/>
                <a:sym typeface="Source Sans Pro Light"/>
              </a:rPr>
              <a:t>historický výklad</a:t>
            </a:r>
            <a:endParaRPr i="1" sz="4000">
              <a:solidFill>
                <a:srgbClr val="FFFFFF"/>
              </a:solidFill>
              <a:latin typeface="Source Sans Pro Light"/>
              <a:ea typeface="Source Sans Pro Light"/>
              <a:cs typeface="Source Sans Pro Light"/>
              <a:sym typeface="Source Sans Pro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descr="nb-en-12-20.jpg" id="206" name="Google Shape;206;p20"/>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207" name="Google Shape;207;p20"/>
          <p:cNvSpPr/>
          <p:nvPr/>
        </p:nvSpPr>
        <p:spPr>
          <a:xfrm>
            <a:off x="784810" y="719995"/>
            <a:ext cx="4898400" cy="26277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„Brzy ráno prvního dne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v týdnu vzaly připravené vonné masti a vydaly se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s dalšími ženami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ke hrobu.“</a:t>
            </a:r>
            <a:endParaRPr b="0" i="0" sz="3350" u="none" cap="none" strike="noStrike">
              <a:solidFill>
                <a:srgbClr val="000000"/>
              </a:solidFill>
              <a:latin typeface="Arial"/>
              <a:ea typeface="Arial"/>
              <a:cs typeface="Arial"/>
              <a:sym typeface="Arial"/>
            </a:endParaRPr>
          </a:p>
        </p:txBody>
      </p:sp>
      <p:sp>
        <p:nvSpPr>
          <p:cNvPr id="208" name="Google Shape;208;p20"/>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500"/>
              <a:buFont typeface="Arial"/>
              <a:buNone/>
            </a:pPr>
            <a:r>
              <a:rPr b="1" i="0" lang="cs" sz="2500" u="none" cap="none" strike="noStrike">
                <a:solidFill>
                  <a:srgbClr val="FFFFFF"/>
                </a:solidFill>
                <a:latin typeface="Source Sans Pro"/>
                <a:ea typeface="Source Sans Pro"/>
                <a:cs typeface="Source Sans Pro"/>
                <a:sym typeface="Source Sans Pro"/>
              </a:rPr>
              <a:t>Lukáš 24,1</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descr="nb-en-12-21.jpg" id="214" name="Google Shape;214;p21"/>
          <p:cNvPicPr preferRelativeResize="0"/>
          <p:nvPr/>
        </p:nvPicPr>
        <p:blipFill rotWithShape="1">
          <a:blip r:embed="rId3">
            <a:alphaModFix/>
          </a:blip>
          <a:srcRect b="0" l="0" r="0" t="0"/>
          <a:stretch/>
        </p:blipFill>
        <p:spPr>
          <a:xfrm>
            <a:off x="0" y="0"/>
            <a:ext cx="11711880" cy="6587641"/>
          </a:xfrm>
          <a:prstGeom prst="rect">
            <a:avLst/>
          </a:prstGeom>
          <a:noFill/>
          <a:ln>
            <a:noFill/>
          </a:ln>
        </p:spPr>
      </p:pic>
      <p:sp>
        <p:nvSpPr>
          <p:cNvPr id="215" name="Google Shape;215;p21"/>
          <p:cNvSpPr/>
          <p:nvPr/>
        </p:nvSpPr>
        <p:spPr>
          <a:xfrm>
            <a:off x="6445525" y="1218625"/>
            <a:ext cx="4713900" cy="36429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„Brzy ráno prvního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dne v týdnu vzaly připravené vonné masti a vydaly se s dalšími ženami ke hrobu.“</a:t>
            </a:r>
            <a:endParaRPr b="0" i="0" sz="3350" u="none" cap="none" strike="noStrike">
              <a:solidFill>
                <a:srgbClr val="000000"/>
              </a:solidFill>
              <a:latin typeface="Arial"/>
              <a:ea typeface="Arial"/>
              <a:cs typeface="Arial"/>
              <a:sym typeface="Arial"/>
            </a:endParaRPr>
          </a:p>
        </p:txBody>
      </p:sp>
      <p:sp>
        <p:nvSpPr>
          <p:cNvPr id="216" name="Google Shape;216;p21"/>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500"/>
              <a:buFont typeface="Arial"/>
              <a:buNone/>
            </a:pPr>
            <a:r>
              <a:rPr b="1" i="0" lang="cs" sz="2500" u="none" cap="none" strike="noStrike">
                <a:solidFill>
                  <a:srgbClr val="FFFFFF"/>
                </a:solidFill>
                <a:latin typeface="Source Sans Pro"/>
                <a:ea typeface="Source Sans Pro"/>
                <a:cs typeface="Source Sans Pro"/>
                <a:sym typeface="Source Sans Pro"/>
              </a:rPr>
              <a:t>Lukáš 24,1</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22"/>
          <p:cNvPicPr preferRelativeResize="0"/>
          <p:nvPr/>
        </p:nvPicPr>
        <p:blipFill rotWithShape="1">
          <a:blip r:embed="rId3">
            <a:alphaModFix/>
          </a:blip>
          <a:srcRect b="0" l="0" r="0" t="0"/>
          <a:stretch/>
        </p:blipFill>
        <p:spPr>
          <a:xfrm>
            <a:off x="0" y="0"/>
            <a:ext cx="11711880" cy="658764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descr="nb-en-12-23.jpg" id="228" name="Google Shape;228;p23"/>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229" name="Google Shape;229;p23"/>
          <p:cNvSpPr/>
          <p:nvPr/>
        </p:nvSpPr>
        <p:spPr>
          <a:xfrm>
            <a:off x="784800" y="719990"/>
            <a:ext cx="7241100" cy="11049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„Když nastala sobota, vešli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do synagógy a posadili se.“</a:t>
            </a:r>
            <a:endParaRPr b="0" i="0" sz="3350" u="none" cap="none" strike="noStrike">
              <a:solidFill>
                <a:srgbClr val="000000"/>
              </a:solidFill>
              <a:latin typeface="Arial"/>
              <a:ea typeface="Arial"/>
              <a:cs typeface="Arial"/>
              <a:sym typeface="Arial"/>
            </a:endParaRPr>
          </a:p>
        </p:txBody>
      </p:sp>
      <p:sp>
        <p:nvSpPr>
          <p:cNvPr id="230" name="Google Shape;230;p23"/>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500"/>
              <a:buFont typeface="Arial"/>
              <a:buNone/>
            </a:pPr>
            <a:r>
              <a:rPr b="1" i="0" lang="cs" sz="2500" u="none" cap="none" strike="noStrike">
                <a:solidFill>
                  <a:srgbClr val="FFFFFF"/>
                </a:solidFill>
                <a:latin typeface="Source Sans Pro"/>
                <a:ea typeface="Source Sans Pro"/>
                <a:cs typeface="Source Sans Pro"/>
                <a:sym typeface="Source Sans Pro"/>
              </a:rPr>
              <a:t>Skutky 13,14</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descr="nb-en-12-24.jpg" id="236" name="Google Shape;236;p24"/>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237" name="Google Shape;237;p24"/>
          <p:cNvSpPr/>
          <p:nvPr/>
        </p:nvSpPr>
        <p:spPr>
          <a:xfrm>
            <a:off x="738110" y="720010"/>
            <a:ext cx="5427600" cy="26685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„Když Pavel a Barnabáš vycházeli ze synagógy, všichni je prosili, aby k nim o tom všem znovu promluvili příští sobotu.“</a:t>
            </a:r>
            <a:endParaRPr b="0" i="0" sz="3350" u="none" cap="none" strike="noStrike">
              <a:solidFill>
                <a:srgbClr val="000000"/>
              </a:solidFill>
              <a:latin typeface="Arial"/>
              <a:ea typeface="Arial"/>
              <a:cs typeface="Arial"/>
              <a:sym typeface="Arial"/>
            </a:endParaRPr>
          </a:p>
        </p:txBody>
      </p:sp>
      <p:sp>
        <p:nvSpPr>
          <p:cNvPr id="238" name="Google Shape;238;p24"/>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500"/>
              <a:buFont typeface="Arial"/>
              <a:buNone/>
            </a:pPr>
            <a:r>
              <a:rPr b="1" i="0" lang="cs" sz="2500" u="none" cap="none" strike="noStrike">
                <a:solidFill>
                  <a:srgbClr val="FFFFFF"/>
                </a:solidFill>
                <a:latin typeface="Source Sans Pro"/>
                <a:ea typeface="Source Sans Pro"/>
                <a:cs typeface="Source Sans Pro"/>
                <a:sym typeface="Source Sans Pro"/>
              </a:rPr>
              <a:t>Skutky 13,42</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descr="nb-en-12-25.jpg" id="244" name="Google Shape;244;p25"/>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245" name="Google Shape;245;p25"/>
          <p:cNvSpPr/>
          <p:nvPr/>
        </p:nvSpPr>
        <p:spPr>
          <a:xfrm>
            <a:off x="7729545" y="720010"/>
            <a:ext cx="3276600" cy="21201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„Příští sobotu přišlo skoro celé město slyšet Boží slovo.“</a:t>
            </a:r>
            <a:endParaRPr b="0" i="0" sz="3350" u="none" cap="none" strike="noStrike">
              <a:solidFill>
                <a:srgbClr val="000000"/>
              </a:solidFill>
              <a:latin typeface="Arial"/>
              <a:ea typeface="Arial"/>
              <a:cs typeface="Arial"/>
              <a:sym typeface="Arial"/>
            </a:endParaRPr>
          </a:p>
        </p:txBody>
      </p:sp>
      <p:sp>
        <p:nvSpPr>
          <p:cNvPr id="246" name="Google Shape;246;p25"/>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500"/>
              <a:buFont typeface="Arial"/>
              <a:buNone/>
            </a:pPr>
            <a:r>
              <a:rPr b="1" i="0" lang="cs" sz="2500" u="none" cap="none" strike="noStrike">
                <a:solidFill>
                  <a:srgbClr val="FFFFFF"/>
                </a:solidFill>
                <a:latin typeface="Source Sans Pro"/>
                <a:ea typeface="Source Sans Pro"/>
                <a:cs typeface="Source Sans Pro"/>
                <a:sym typeface="Source Sans Pro"/>
              </a:rPr>
              <a:t>Skutky 13,44</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26"/>
          <p:cNvPicPr preferRelativeResize="0"/>
          <p:nvPr/>
        </p:nvPicPr>
        <p:blipFill rotWithShape="1">
          <a:blip r:embed="rId3">
            <a:alphaModFix/>
          </a:blip>
          <a:srcRect b="0" l="0" r="0" t="0"/>
          <a:stretch/>
        </p:blipFill>
        <p:spPr>
          <a:xfrm>
            <a:off x="0" y="0"/>
            <a:ext cx="11711880" cy="6587641"/>
          </a:xfrm>
          <a:prstGeom prst="rect">
            <a:avLst/>
          </a:prstGeom>
          <a:noFill/>
          <a:ln>
            <a:noFill/>
          </a:ln>
        </p:spPr>
      </p:pic>
      <p:sp>
        <p:nvSpPr>
          <p:cNvPr id="253" name="Google Shape;253;p26"/>
          <p:cNvSpPr/>
          <p:nvPr/>
        </p:nvSpPr>
        <p:spPr>
          <a:xfrm>
            <a:off x="6630410" y="1442530"/>
            <a:ext cx="4087800" cy="21201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„Každou sobotu mluvil v synagóze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a snažil se získat židy i pohany.“</a:t>
            </a:r>
            <a:endParaRPr b="0" i="0" sz="3350" u="none" cap="none" strike="noStrike">
              <a:solidFill>
                <a:srgbClr val="000000"/>
              </a:solidFill>
              <a:latin typeface="Arial"/>
              <a:ea typeface="Arial"/>
              <a:cs typeface="Arial"/>
              <a:sym typeface="Arial"/>
            </a:endParaRPr>
          </a:p>
        </p:txBody>
      </p:sp>
      <p:sp>
        <p:nvSpPr>
          <p:cNvPr id="254" name="Google Shape;254;p26"/>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500"/>
              <a:buFont typeface="Arial"/>
              <a:buNone/>
            </a:pPr>
            <a:r>
              <a:rPr b="1" i="0" lang="cs" sz="2500" u="none" cap="none" strike="noStrike">
                <a:solidFill>
                  <a:srgbClr val="FFFFFF"/>
                </a:solidFill>
                <a:latin typeface="Source Sans Pro"/>
                <a:ea typeface="Source Sans Pro"/>
                <a:cs typeface="Source Sans Pro"/>
                <a:sym typeface="Source Sans Pro"/>
              </a:rPr>
              <a:t>Skutky 18,4</a:t>
            </a:r>
            <a:endParaRPr b="0" i="0" sz="2500" u="none" cap="none" strike="noStrike">
              <a:solidFill>
                <a:srgbClr val="000000"/>
              </a:solidFill>
              <a:latin typeface="Arial"/>
              <a:ea typeface="Arial"/>
              <a:cs typeface="Arial"/>
              <a:sym typeface="Arial"/>
            </a:endParaRPr>
          </a:p>
        </p:txBody>
      </p:sp>
      <p:cxnSp>
        <p:nvCxnSpPr>
          <p:cNvPr id="255" name="Google Shape;255;p26"/>
          <p:cNvCxnSpPr/>
          <p:nvPr/>
        </p:nvCxnSpPr>
        <p:spPr>
          <a:xfrm>
            <a:off x="5050600" y="4545525"/>
            <a:ext cx="5796300" cy="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descr="nb-en-12-27.jpg" id="261" name="Google Shape;261;p27"/>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262" name="Google Shape;262;p27"/>
          <p:cNvSpPr/>
          <p:nvPr/>
        </p:nvSpPr>
        <p:spPr>
          <a:xfrm>
            <a:off x="6527425" y="720000"/>
            <a:ext cx="4520700" cy="16359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„…neznesvětím svoji smlouvu, nezměním,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co splynulo mi ze rtů.“</a:t>
            </a:r>
            <a:endParaRPr b="0" i="0" sz="3350" u="none" cap="none" strike="noStrike">
              <a:solidFill>
                <a:srgbClr val="000000"/>
              </a:solidFill>
              <a:latin typeface="Arial"/>
              <a:ea typeface="Arial"/>
              <a:cs typeface="Arial"/>
              <a:sym typeface="Arial"/>
            </a:endParaRPr>
          </a:p>
        </p:txBody>
      </p:sp>
      <p:sp>
        <p:nvSpPr>
          <p:cNvPr id="263" name="Google Shape;263;p27"/>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500"/>
              <a:buFont typeface="Arial"/>
              <a:buNone/>
            </a:pPr>
            <a:r>
              <a:rPr b="1" i="0" lang="cs" sz="2500" u="none" cap="none" strike="noStrike">
                <a:solidFill>
                  <a:srgbClr val="FFFFFF"/>
                </a:solidFill>
                <a:latin typeface="Source Sans Pro"/>
                <a:ea typeface="Source Sans Pro"/>
                <a:cs typeface="Source Sans Pro"/>
                <a:sym typeface="Source Sans Pro"/>
              </a:rPr>
              <a:t>Žalmy 89,35</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28"/>
          <p:cNvPicPr preferRelativeResize="0"/>
          <p:nvPr/>
        </p:nvPicPr>
        <p:blipFill rotWithShape="1">
          <a:blip r:embed="rId3">
            <a:alphaModFix/>
          </a:blip>
          <a:srcRect b="0" l="0" r="0" t="0"/>
          <a:stretch/>
        </p:blipFill>
        <p:spPr>
          <a:xfrm>
            <a:off x="0" y="0"/>
            <a:ext cx="11711880" cy="6587641"/>
          </a:xfrm>
          <a:prstGeom prst="rect">
            <a:avLst/>
          </a:prstGeom>
          <a:noFill/>
          <a:ln>
            <a:noFill/>
          </a:ln>
        </p:spPr>
      </p:pic>
      <p:sp>
        <p:nvSpPr>
          <p:cNvPr id="270" name="Google Shape;270;p28"/>
          <p:cNvSpPr/>
          <p:nvPr/>
        </p:nvSpPr>
        <p:spPr>
          <a:xfrm>
            <a:off x="5531475" y="701550"/>
            <a:ext cx="5748300" cy="3256200"/>
          </a:xfrm>
          <a:prstGeom prst="rect">
            <a:avLst/>
          </a:prstGeom>
          <a:noFill/>
          <a:ln>
            <a:noFill/>
          </a:ln>
        </p:spPr>
        <p:txBody>
          <a:bodyPr anchorCtr="0" anchor="t" bIns="45000" lIns="90000" spcFirstLastPara="1" rIns="90000" wrap="square" tIns="45000">
            <a:spAutoFit/>
          </a:bodyPr>
          <a:lstStyle/>
          <a:p>
            <a:pPr indent="0" lvl="0" marL="0" marR="0" rtl="0" algn="l">
              <a:lnSpc>
                <a:spcPct val="104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„Můžete číst Bibli od Genesis po Zjevení a nenajdete jedinou řádku, která by opravňovala svěcení neděle. Písmo vybízí k zachovávání soboty.“</a:t>
            </a:r>
            <a:endParaRPr b="0" i="0" sz="3350" u="none" cap="none" strike="noStrike">
              <a:solidFill>
                <a:srgbClr val="000000"/>
              </a:solidFill>
              <a:latin typeface="Arial"/>
              <a:ea typeface="Arial"/>
              <a:cs typeface="Arial"/>
              <a:sym typeface="Arial"/>
            </a:endParaRPr>
          </a:p>
        </p:txBody>
      </p:sp>
      <p:sp>
        <p:nvSpPr>
          <p:cNvPr id="271" name="Google Shape;271;p28"/>
          <p:cNvSpPr/>
          <p:nvPr/>
        </p:nvSpPr>
        <p:spPr>
          <a:xfrm>
            <a:off x="4572000" y="4844779"/>
            <a:ext cx="6429900" cy="702900"/>
          </a:xfrm>
          <a:prstGeom prst="rect">
            <a:avLst/>
          </a:prstGeom>
          <a:noFill/>
          <a:ln>
            <a:noFill/>
          </a:ln>
        </p:spPr>
        <p:txBody>
          <a:bodyPr anchorCtr="0" anchor="b" bIns="45000" lIns="90000" spcFirstLastPara="1" rIns="90000" wrap="square" tIns="45000">
            <a:spAutoFit/>
          </a:bodyPr>
          <a:lstStyle/>
          <a:p>
            <a:pPr indent="0" lvl="0" marL="0" marR="0" rtl="0" algn="r">
              <a:lnSpc>
                <a:spcPct val="95000"/>
              </a:lnSpc>
              <a:spcBef>
                <a:spcPts val="0"/>
              </a:spcBef>
              <a:spcAft>
                <a:spcPts val="0"/>
              </a:spcAft>
              <a:buClr>
                <a:schemeClr val="dk1"/>
              </a:buClr>
              <a:buSzPts val="2650"/>
              <a:buFont typeface="Arial"/>
              <a:buNone/>
            </a:pPr>
            <a:r>
              <a:rPr b="1" i="0" lang="cs" sz="2650" u="none" cap="none" strike="noStrike">
                <a:solidFill>
                  <a:schemeClr val="lt1"/>
                </a:solidFill>
                <a:latin typeface="Source Sans Pro"/>
                <a:ea typeface="Source Sans Pro"/>
                <a:cs typeface="Source Sans Pro"/>
                <a:sym typeface="Source Sans Pro"/>
              </a:rPr>
              <a:t>James Gibbons (katolický kardinál)</a:t>
            </a:r>
            <a:endParaRPr b="1" i="0" sz="2650" u="none" cap="none" strike="noStrike">
              <a:solidFill>
                <a:srgbClr val="FFFFFF"/>
              </a:solidFill>
              <a:latin typeface="Source Sans Pro"/>
              <a:ea typeface="Source Sans Pro"/>
              <a:cs typeface="Source Sans Pro"/>
              <a:sym typeface="Source Sans Pro"/>
            </a:endParaRPr>
          </a:p>
          <a:p>
            <a:pPr indent="0" lvl="0" marL="0" marR="0" rtl="0" algn="r">
              <a:lnSpc>
                <a:spcPct val="95000"/>
              </a:lnSpc>
              <a:spcBef>
                <a:spcPts val="0"/>
              </a:spcBef>
              <a:spcAft>
                <a:spcPts val="0"/>
              </a:spcAft>
              <a:buClr>
                <a:srgbClr val="000000"/>
              </a:buClr>
              <a:buSzPts val="2650"/>
              <a:buFont typeface="Arial"/>
              <a:buNone/>
            </a:pPr>
            <a:r>
              <a:rPr b="1" i="0" lang="cs" sz="2650" u="none" cap="none" strike="noStrike">
                <a:solidFill>
                  <a:srgbClr val="FFFFFF"/>
                </a:solidFill>
                <a:latin typeface="Source Sans Pro"/>
                <a:ea typeface="Source Sans Pro"/>
                <a:cs typeface="Source Sans Pro"/>
                <a:sym typeface="Source Sans Pro"/>
              </a:rPr>
              <a:t>The Faith of Our Fathers, s. 111-112</a:t>
            </a:r>
            <a:endParaRPr b="1" i="0" sz="2650" u="none" cap="none" strike="noStrike">
              <a:solidFill>
                <a:srgbClr val="000000"/>
              </a:solidFill>
              <a:latin typeface="Source Sans Pro"/>
              <a:ea typeface="Source Sans Pro"/>
              <a:cs typeface="Source Sans Pro"/>
              <a:sym typeface="Source Sans Pr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descr="nb-en-12-29.jpg" id="277" name="Google Shape;277;p29"/>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278" name="Google Shape;278;p29"/>
          <p:cNvSpPr/>
          <p:nvPr/>
        </p:nvSpPr>
        <p:spPr>
          <a:xfrm>
            <a:off x="1683100" y="719995"/>
            <a:ext cx="8705100" cy="2728500"/>
          </a:xfrm>
          <a:prstGeom prst="rect">
            <a:avLst/>
          </a:prstGeom>
          <a:noFill/>
          <a:ln>
            <a:noFill/>
          </a:ln>
        </p:spPr>
        <p:txBody>
          <a:bodyPr anchorCtr="0" anchor="t" bIns="45000" lIns="90000" spcFirstLastPara="1" rIns="90000" wrap="square" tIns="45000">
            <a:spAutoFit/>
          </a:bodyPr>
          <a:lstStyle/>
          <a:p>
            <a:pPr indent="0" lvl="0" marL="0" marR="0" rtl="0" algn="l">
              <a:lnSpc>
                <a:spcPct val="104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„Důvod, proč zachováváme první den místo sedmého není založen na souhlasném příkazu. Člověk bude marně zkoumat Písmo, aby našel autoritu, která změnila sedmý den na první.“</a:t>
            </a:r>
            <a:endParaRPr b="0" i="0" sz="3350" u="none" cap="none" strike="noStrike">
              <a:solidFill>
                <a:srgbClr val="000000"/>
              </a:solidFill>
              <a:latin typeface="Arial"/>
              <a:ea typeface="Arial"/>
              <a:cs typeface="Arial"/>
              <a:sym typeface="Arial"/>
            </a:endParaRPr>
          </a:p>
        </p:txBody>
      </p:sp>
      <p:sp>
        <p:nvSpPr>
          <p:cNvPr id="279" name="Google Shape;279;p29"/>
          <p:cNvSpPr/>
          <p:nvPr/>
        </p:nvSpPr>
        <p:spPr>
          <a:xfrm>
            <a:off x="6762100" y="4713875"/>
            <a:ext cx="4232700" cy="845700"/>
          </a:xfrm>
          <a:prstGeom prst="rect">
            <a:avLst/>
          </a:prstGeom>
          <a:noFill/>
          <a:ln>
            <a:noFill/>
          </a:ln>
        </p:spPr>
        <p:txBody>
          <a:bodyPr anchorCtr="0" anchor="b" bIns="45000" lIns="90000" spcFirstLastPara="1" rIns="90000" wrap="square" tIns="45000">
            <a:spAutoFit/>
          </a:bodyPr>
          <a:lstStyle/>
          <a:p>
            <a:pPr indent="0" lvl="0" marL="0" marR="0" rtl="0" algn="r">
              <a:lnSpc>
                <a:spcPct val="95000"/>
              </a:lnSpc>
              <a:spcBef>
                <a:spcPts val="0"/>
              </a:spcBef>
              <a:spcAft>
                <a:spcPts val="0"/>
              </a:spcAft>
              <a:buClr>
                <a:schemeClr val="dk1"/>
              </a:buClr>
              <a:buSzPts val="2650"/>
              <a:buFont typeface="Arial"/>
              <a:buNone/>
            </a:pPr>
            <a:r>
              <a:rPr b="1" i="0" lang="cs" sz="2650" u="none" cap="none" strike="noStrike">
                <a:solidFill>
                  <a:schemeClr val="lt1"/>
                </a:solidFill>
                <a:latin typeface="Source Sans Pro"/>
                <a:ea typeface="Source Sans Pro"/>
                <a:cs typeface="Source Sans Pro"/>
                <a:sym typeface="Source Sans Pro"/>
              </a:rPr>
              <a:t>Clovis G. Chappell</a:t>
            </a:r>
            <a:endParaRPr b="1" i="0" sz="2650" u="none" cap="none" strike="noStrike">
              <a:solidFill>
                <a:srgbClr val="FFFFFF"/>
              </a:solidFill>
              <a:latin typeface="Source Sans Pro"/>
              <a:ea typeface="Source Sans Pro"/>
              <a:cs typeface="Source Sans Pro"/>
              <a:sym typeface="Source Sans Pro"/>
            </a:endParaRPr>
          </a:p>
          <a:p>
            <a:pPr indent="0" lvl="0" marL="0" marR="0" rtl="0" algn="r">
              <a:lnSpc>
                <a:spcPct val="95000"/>
              </a:lnSpc>
              <a:spcBef>
                <a:spcPts val="0"/>
              </a:spcBef>
              <a:spcAft>
                <a:spcPts val="0"/>
              </a:spcAft>
              <a:buClr>
                <a:srgbClr val="000000"/>
              </a:buClr>
              <a:buSzPts val="2650"/>
              <a:buFont typeface="Arial"/>
              <a:buNone/>
            </a:pPr>
            <a:r>
              <a:rPr b="1" i="0" lang="cs" sz="2650" u="none" cap="none" strike="noStrike">
                <a:solidFill>
                  <a:srgbClr val="FFFFFF"/>
                </a:solidFill>
                <a:latin typeface="Source Sans Pro"/>
                <a:ea typeface="Source Sans Pro"/>
                <a:cs typeface="Source Sans Pro"/>
                <a:sym typeface="Source Sans Pro"/>
              </a:rPr>
              <a:t>Ten Rules for Living s. 61 </a:t>
            </a:r>
            <a:endParaRPr b="1" i="0" sz="2650" u="none" cap="none" strike="noStrike">
              <a:solidFill>
                <a:srgbClr val="000000"/>
              </a:solidFill>
              <a:latin typeface="Source Sans Pro"/>
              <a:ea typeface="Source Sans Pro"/>
              <a:cs typeface="Source Sans Pro"/>
              <a:sym typeface="Source Sans Pr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descr="nb-en-12-3.jpg" id="82" name="Google Shape;82;p3"/>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descr="nb-en-12-30.jpg" id="285" name="Google Shape;285;p30"/>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descr="nb-en-12-31.jpg" id="291" name="Google Shape;291;p31"/>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292" name="Google Shape;292;p31"/>
          <p:cNvSpPr/>
          <p:nvPr/>
        </p:nvSpPr>
        <p:spPr>
          <a:xfrm>
            <a:off x="784795" y="668759"/>
            <a:ext cx="10045200" cy="1683000"/>
          </a:xfrm>
          <a:prstGeom prst="rect">
            <a:avLst/>
          </a:prstGeom>
          <a:noFill/>
          <a:ln>
            <a:noFill/>
          </a:ln>
        </p:spPr>
        <p:txBody>
          <a:bodyPr anchorCtr="0" anchor="t" bIns="45000" lIns="90000" spcFirstLastPara="1" rIns="90000" wrap="square" tIns="45000">
            <a:spAutoFit/>
          </a:bodyPr>
          <a:lstStyle/>
          <a:p>
            <a:pPr indent="0" lvl="0" marL="0" marR="0" rtl="0" algn="l">
              <a:lnSpc>
                <a:spcPct val="104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„Ačkoli všude ve světě církve… slaví tajemství (Večeři Páně) v sobotu, Alexandrijští a Římané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podle staré tradice odmítají tak činit.“</a:t>
            </a:r>
            <a:endParaRPr b="0" i="0" sz="3350" u="none" cap="none" strike="noStrike">
              <a:solidFill>
                <a:srgbClr val="000000"/>
              </a:solidFill>
              <a:latin typeface="Arial"/>
              <a:ea typeface="Arial"/>
              <a:cs typeface="Arial"/>
              <a:sym typeface="Arial"/>
            </a:endParaRPr>
          </a:p>
        </p:txBody>
      </p:sp>
      <p:sp>
        <p:nvSpPr>
          <p:cNvPr id="293" name="Google Shape;293;p31"/>
          <p:cNvSpPr/>
          <p:nvPr/>
        </p:nvSpPr>
        <p:spPr>
          <a:xfrm>
            <a:off x="4515840" y="4648320"/>
            <a:ext cx="6429960" cy="858600"/>
          </a:xfrm>
          <a:prstGeom prst="rect">
            <a:avLst/>
          </a:prstGeom>
          <a:noFill/>
          <a:ln>
            <a:noFill/>
          </a:ln>
        </p:spPr>
        <p:txBody>
          <a:bodyPr anchorCtr="0" anchor="b" bIns="45000" lIns="90000" spcFirstLastPara="1" rIns="90000" wrap="square" tIns="45000">
            <a:spAutoFit/>
          </a:bodyPr>
          <a:lstStyle/>
          <a:p>
            <a:pPr indent="0" lvl="0" marL="0" marR="0" rtl="0" algn="r">
              <a:lnSpc>
                <a:spcPct val="95000"/>
              </a:lnSpc>
              <a:spcBef>
                <a:spcPts val="0"/>
              </a:spcBef>
              <a:spcAft>
                <a:spcPts val="0"/>
              </a:spcAft>
              <a:buClr>
                <a:srgbClr val="000000"/>
              </a:buClr>
              <a:buSzPts val="2650"/>
              <a:buFont typeface="Arial"/>
              <a:buNone/>
            </a:pPr>
            <a:r>
              <a:rPr b="1" i="0" lang="cs" sz="2650" u="none" cap="none" strike="noStrike">
                <a:solidFill>
                  <a:srgbClr val="FFFFFF"/>
                </a:solidFill>
                <a:latin typeface="Source Sans Pro"/>
                <a:ea typeface="Source Sans Pro"/>
                <a:cs typeface="Source Sans Pro"/>
                <a:sym typeface="Source Sans Pro"/>
              </a:rPr>
              <a:t>Socrates Scholasticus, </a:t>
            </a:r>
            <a:br>
              <a:rPr b="1" i="0" lang="cs" sz="2650" u="none" cap="none" strike="noStrike">
                <a:solidFill>
                  <a:srgbClr val="FFFFFF"/>
                </a:solidFill>
                <a:latin typeface="Source Sans Pro"/>
                <a:ea typeface="Source Sans Pro"/>
                <a:cs typeface="Source Sans Pro"/>
                <a:sym typeface="Source Sans Pro"/>
              </a:rPr>
            </a:br>
            <a:r>
              <a:rPr b="1" i="0" lang="cs" sz="2650" u="none" cap="none" strike="noStrike">
                <a:solidFill>
                  <a:srgbClr val="FFFFFF"/>
                </a:solidFill>
                <a:latin typeface="Source Sans Pro"/>
                <a:ea typeface="Source Sans Pro"/>
                <a:cs typeface="Source Sans Pro"/>
                <a:sym typeface="Source Sans Pro"/>
              </a:rPr>
              <a:t>Církevní dějiny, kniha V., kapitola 22</a:t>
            </a:r>
            <a:endParaRPr b="0" i="0" sz="265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descr="nb-en-12-32.jpg" id="299" name="Google Shape;299;p32"/>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300" name="Google Shape;300;p32"/>
          <p:cNvSpPr/>
          <p:nvPr/>
        </p:nvSpPr>
        <p:spPr>
          <a:xfrm>
            <a:off x="784800" y="3643650"/>
            <a:ext cx="10465200" cy="30156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7000"/>
              <a:buFont typeface="Arial"/>
              <a:buNone/>
            </a:pPr>
            <a:r>
              <a:rPr b="0" i="0" lang="cs" sz="7000" u="none" cap="none" strike="noStrike">
                <a:solidFill>
                  <a:schemeClr val="lt1"/>
                </a:solidFill>
                <a:latin typeface="Source Sans Pro Light"/>
                <a:ea typeface="Source Sans Pro Light"/>
                <a:cs typeface="Source Sans Pro Light"/>
                <a:sym typeface="Source Sans Pro Light"/>
              </a:rPr>
              <a:t>VALDENŠTÍ </a:t>
            </a:r>
            <a:r>
              <a:rPr b="1" i="0" lang="cs" sz="7000" u="none" cap="none" strike="noStrike">
                <a:solidFill>
                  <a:schemeClr val="lt1"/>
                </a:solidFill>
                <a:latin typeface="Source Sans Pro"/>
                <a:ea typeface="Source Sans Pro"/>
                <a:cs typeface="Source Sans Pro"/>
                <a:sym typeface="Source Sans Pro"/>
              </a:rPr>
              <a:t>ZACHOVÁVAJÍCÍ </a:t>
            </a:r>
            <a:r>
              <a:rPr b="1" i="0" lang="cs" sz="7000" u="none" cap="none" strike="noStrike">
                <a:solidFill>
                  <a:srgbClr val="FFFFFF"/>
                </a:solidFill>
                <a:latin typeface="Source Sans Pro"/>
                <a:ea typeface="Source Sans Pro"/>
                <a:cs typeface="Source Sans Pro"/>
                <a:sym typeface="Source Sans Pro"/>
              </a:rPr>
              <a:t>BIBLI</a:t>
            </a:r>
            <a:endParaRPr b="1" i="0" sz="7000" u="none" cap="none" strike="noStrike">
              <a:solidFill>
                <a:srgbClr val="000000"/>
              </a:solidFill>
              <a:latin typeface="Source Sans Pro"/>
              <a:ea typeface="Source Sans Pro"/>
              <a:cs typeface="Source Sans Pro"/>
              <a:sym typeface="Source Sans Pro"/>
            </a:endParaRPr>
          </a:p>
          <a:p>
            <a:pPr indent="0" lvl="0" marL="0" marR="0" rtl="0" algn="l">
              <a:lnSpc>
                <a:spcPct val="78000"/>
              </a:lnSpc>
              <a:spcBef>
                <a:spcPts val="0"/>
              </a:spcBef>
              <a:spcAft>
                <a:spcPts val="0"/>
              </a:spcAft>
              <a:buClr>
                <a:srgbClr val="000000"/>
              </a:buClr>
              <a:buSzPts val="7000"/>
              <a:buFont typeface="Arial"/>
              <a:buNone/>
            </a:pPr>
            <a:r>
              <a:t/>
            </a:r>
            <a:endParaRPr b="0" i="0" sz="70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descr="nb-en-12-33.jpg" id="306" name="Google Shape;306;p33"/>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307" name="Google Shape;307;p33"/>
          <p:cNvSpPr/>
          <p:nvPr/>
        </p:nvSpPr>
        <p:spPr>
          <a:xfrm>
            <a:off x="3270875" y="1125200"/>
            <a:ext cx="7623900" cy="1051500"/>
          </a:xfrm>
          <a:prstGeom prst="rect">
            <a:avLst/>
          </a:prstGeom>
          <a:noFill/>
          <a:ln>
            <a:noFill/>
          </a:ln>
        </p:spPr>
        <p:txBody>
          <a:bodyPr anchorCtr="0" anchor="t" bIns="45000" lIns="90000" spcFirstLastPara="1" rIns="90000" wrap="square" tIns="45000">
            <a:spAutoFit/>
          </a:bodyPr>
          <a:lstStyle/>
          <a:p>
            <a:pPr indent="0" lvl="0" marL="0" marR="0" rtl="0" algn="l">
              <a:lnSpc>
                <a:spcPct val="77000"/>
              </a:lnSpc>
              <a:spcBef>
                <a:spcPts val="0"/>
              </a:spcBef>
              <a:spcAft>
                <a:spcPts val="0"/>
              </a:spcAft>
              <a:buClr>
                <a:srgbClr val="000000"/>
              </a:buClr>
              <a:buSzPts val="7100"/>
              <a:buFont typeface="Arial"/>
              <a:buNone/>
            </a:pPr>
            <a:r>
              <a:rPr b="1" i="0" lang="cs" sz="7100" u="none" cap="none" strike="noStrike">
                <a:solidFill>
                  <a:srgbClr val="FFFFFF"/>
                </a:solidFill>
                <a:latin typeface="Source Sans Pro"/>
                <a:ea typeface="Source Sans Pro"/>
                <a:cs typeface="Source Sans Pro"/>
                <a:sym typeface="Source Sans Pro"/>
              </a:rPr>
              <a:t>POSTUPNÁ ZMĚNA</a:t>
            </a:r>
            <a:endParaRPr b="0" i="0" sz="7100" u="none" cap="none" strike="noStrike">
              <a:solidFill>
                <a:srgbClr val="FFFFFF"/>
              </a:solidFill>
              <a:latin typeface="Source Sans Pro Light"/>
              <a:ea typeface="Source Sans Pro Light"/>
              <a:cs typeface="Source Sans Pro Light"/>
              <a:sym typeface="Source Sans Pro Light"/>
            </a:endParaRPr>
          </a:p>
        </p:txBody>
      </p:sp>
      <p:sp>
        <p:nvSpPr>
          <p:cNvPr id="308" name="Google Shape;308;p33"/>
          <p:cNvSpPr txBox="1"/>
          <p:nvPr/>
        </p:nvSpPr>
        <p:spPr>
          <a:xfrm>
            <a:off x="3186775" y="1873700"/>
            <a:ext cx="7623900" cy="1277400"/>
          </a:xfrm>
          <a:prstGeom prst="rect">
            <a:avLst/>
          </a:prstGeom>
          <a:noFill/>
          <a:ln>
            <a:noFill/>
          </a:ln>
        </p:spPr>
        <p:txBody>
          <a:bodyPr anchorCtr="0" anchor="t" bIns="91425" lIns="91425" spcFirstLastPara="1" rIns="91425" wrap="square" tIns="91425">
            <a:spAutoFit/>
          </a:bodyPr>
          <a:lstStyle/>
          <a:p>
            <a:pPr indent="0" lvl="0" marL="0" marR="0" rtl="0" algn="r">
              <a:lnSpc>
                <a:spcPct val="103000"/>
              </a:lnSpc>
              <a:spcBef>
                <a:spcPts val="0"/>
              </a:spcBef>
              <a:spcAft>
                <a:spcPts val="0"/>
              </a:spcAft>
              <a:buClr>
                <a:srgbClr val="000000"/>
              </a:buClr>
              <a:buSzPts val="7100"/>
              <a:buFont typeface="Arial"/>
              <a:buNone/>
            </a:pPr>
            <a:r>
              <a:rPr b="0" i="0" lang="cs" sz="7100" u="none" cap="none" strike="noStrike">
                <a:solidFill>
                  <a:schemeClr val="lt1"/>
                </a:solidFill>
                <a:latin typeface="Source Sans Pro Light"/>
                <a:ea typeface="Source Sans Pro Light"/>
                <a:cs typeface="Source Sans Pro Light"/>
                <a:sym typeface="Source Sans Pro Light"/>
              </a:rPr>
              <a:t>DNE BOHOSLUŽBY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descr="nb-en-12-34.jpg" id="314" name="Google Shape;314;p34"/>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35"/>
          <p:cNvPicPr preferRelativeResize="0"/>
          <p:nvPr/>
        </p:nvPicPr>
        <p:blipFill rotWithShape="1">
          <a:blip r:embed="rId3">
            <a:alphaModFix/>
          </a:blip>
          <a:srcRect b="0" l="0" r="0" t="0"/>
          <a:stretch/>
        </p:blipFill>
        <p:spPr>
          <a:xfrm>
            <a:off x="0" y="0"/>
            <a:ext cx="11711880" cy="6587641"/>
          </a:xfrm>
          <a:prstGeom prst="rect">
            <a:avLst/>
          </a:prstGeom>
          <a:noFill/>
          <a:ln>
            <a:noFill/>
          </a:ln>
        </p:spPr>
      </p:pic>
      <p:sp>
        <p:nvSpPr>
          <p:cNvPr id="321" name="Google Shape;321;p35"/>
          <p:cNvSpPr/>
          <p:nvPr/>
        </p:nvSpPr>
        <p:spPr>
          <a:xfrm>
            <a:off x="777175" y="720000"/>
            <a:ext cx="7387200" cy="3321600"/>
          </a:xfrm>
          <a:prstGeom prst="rect">
            <a:avLst/>
          </a:prstGeom>
          <a:noFill/>
          <a:ln>
            <a:noFill/>
          </a:ln>
        </p:spPr>
        <p:txBody>
          <a:bodyPr anchorCtr="0" anchor="t" bIns="45000" lIns="90000" spcFirstLastPara="1" rIns="90000" wrap="square" tIns="45000">
            <a:spAutoFit/>
          </a:bodyPr>
          <a:lstStyle/>
          <a:p>
            <a:pPr indent="0" lvl="0" marL="0" marR="0" rtl="0" algn="l">
              <a:lnSpc>
                <a:spcPct val="104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„Působivé náznaky (navrhují),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že zachovávání neděle bylo zavedeno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v této době ve spojitosti s Velikonoční nedělí, jako pokus osvětlit římské vládě odlišnost křesťanů od judaismu.“</a:t>
            </a:r>
            <a:endParaRPr b="0" i="0" sz="3350" u="none" cap="none" strike="noStrike">
              <a:solidFill>
                <a:srgbClr val="000000"/>
              </a:solidFill>
              <a:latin typeface="Arial"/>
              <a:ea typeface="Arial"/>
              <a:cs typeface="Arial"/>
              <a:sym typeface="Arial"/>
            </a:endParaRPr>
          </a:p>
        </p:txBody>
      </p:sp>
      <p:sp>
        <p:nvSpPr>
          <p:cNvPr id="322" name="Google Shape;322;p35"/>
          <p:cNvSpPr/>
          <p:nvPr/>
        </p:nvSpPr>
        <p:spPr>
          <a:xfrm>
            <a:off x="3558600" y="4648320"/>
            <a:ext cx="7387200" cy="858600"/>
          </a:xfrm>
          <a:prstGeom prst="rect">
            <a:avLst/>
          </a:prstGeom>
          <a:noFill/>
          <a:ln>
            <a:noFill/>
          </a:ln>
        </p:spPr>
        <p:txBody>
          <a:bodyPr anchorCtr="0" anchor="b" bIns="45000" lIns="90000" spcFirstLastPara="1" rIns="90000" wrap="square" tIns="45000">
            <a:spAutoFit/>
          </a:bodyPr>
          <a:lstStyle/>
          <a:p>
            <a:pPr indent="0" lvl="0" marL="0" marR="0" rtl="0" algn="r">
              <a:lnSpc>
                <a:spcPct val="95000"/>
              </a:lnSpc>
              <a:spcBef>
                <a:spcPts val="0"/>
              </a:spcBef>
              <a:spcAft>
                <a:spcPts val="0"/>
              </a:spcAft>
              <a:buClr>
                <a:schemeClr val="dk1"/>
              </a:buClr>
              <a:buSzPts val="2650"/>
              <a:buFont typeface="Arial"/>
              <a:buNone/>
            </a:pPr>
            <a:r>
              <a:rPr b="1" i="0" lang="cs" sz="2650" u="none" cap="none" strike="noStrike">
                <a:solidFill>
                  <a:schemeClr val="lt1"/>
                </a:solidFill>
                <a:latin typeface="Source Sans Pro"/>
                <a:ea typeface="Source Sans Pro"/>
                <a:cs typeface="Source Sans Pro"/>
                <a:sym typeface="Source Sans Pro"/>
              </a:rPr>
              <a:t>Dr. Samuel Bacchiocchi</a:t>
            </a:r>
            <a:endParaRPr b="1" i="0" sz="2650" u="none" cap="none" strike="noStrike">
              <a:solidFill>
                <a:srgbClr val="FFFFFF"/>
              </a:solidFill>
              <a:latin typeface="Source Sans Pro"/>
              <a:ea typeface="Source Sans Pro"/>
              <a:cs typeface="Source Sans Pro"/>
              <a:sym typeface="Source Sans Pro"/>
            </a:endParaRPr>
          </a:p>
          <a:p>
            <a:pPr indent="0" lvl="0" marL="0" marR="0" rtl="0" algn="r">
              <a:lnSpc>
                <a:spcPct val="95000"/>
              </a:lnSpc>
              <a:spcBef>
                <a:spcPts val="0"/>
              </a:spcBef>
              <a:spcAft>
                <a:spcPts val="0"/>
              </a:spcAft>
              <a:buClr>
                <a:srgbClr val="000000"/>
              </a:buClr>
              <a:buSzPts val="2650"/>
              <a:buFont typeface="Arial"/>
              <a:buNone/>
            </a:pPr>
            <a:r>
              <a:rPr b="1" i="0" lang="cs" sz="2650" u="none" cap="none" strike="noStrike">
                <a:solidFill>
                  <a:srgbClr val="FFFFFF"/>
                </a:solidFill>
                <a:latin typeface="Source Sans Pro"/>
                <a:ea typeface="Source Sans Pro"/>
                <a:cs typeface="Source Sans Pro"/>
                <a:sym typeface="Source Sans Pro"/>
              </a:rPr>
              <a:t>Divine Rest for Human Restlessness s. 237 </a:t>
            </a:r>
            <a:endParaRPr b="0" i="0" sz="265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descr="nb-en-12-36.jpg" id="328" name="Google Shape;328;p36"/>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descr="nb-en-12-37.jpg" id="334" name="Google Shape;334;p37"/>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335" name="Google Shape;335;p37"/>
          <p:cNvSpPr/>
          <p:nvPr/>
        </p:nvSpPr>
        <p:spPr>
          <a:xfrm>
            <a:off x="784810" y="720004"/>
            <a:ext cx="3040200" cy="11112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 já, apoštol pohanů…“</a:t>
            </a:r>
            <a:endParaRPr b="0" i="0" sz="3350" u="none" cap="none" strike="noStrike">
              <a:solidFill>
                <a:srgbClr val="000000"/>
              </a:solidFill>
              <a:latin typeface="Arial"/>
              <a:ea typeface="Arial"/>
              <a:cs typeface="Arial"/>
              <a:sym typeface="Arial"/>
            </a:endParaRPr>
          </a:p>
        </p:txBody>
      </p:sp>
      <p:sp>
        <p:nvSpPr>
          <p:cNvPr id="336" name="Google Shape;336;p37"/>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500"/>
              <a:buFont typeface="Arial"/>
              <a:buNone/>
            </a:pPr>
            <a:r>
              <a:rPr b="1" i="0" lang="cs" sz="2500" u="none" cap="none" strike="noStrike">
                <a:solidFill>
                  <a:srgbClr val="FFFFFF"/>
                </a:solidFill>
                <a:latin typeface="Source Sans Pro"/>
                <a:ea typeface="Source Sans Pro"/>
                <a:cs typeface="Source Sans Pro"/>
                <a:sym typeface="Source Sans Pro"/>
              </a:rPr>
              <a:t>Římanům 11,13</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38"/>
          <p:cNvPicPr preferRelativeResize="0"/>
          <p:nvPr/>
        </p:nvPicPr>
        <p:blipFill rotWithShape="1">
          <a:blip r:embed="rId3">
            <a:alphaModFix/>
          </a:blip>
          <a:srcRect b="0" l="0" r="0" t="0"/>
          <a:stretch/>
        </p:blipFill>
        <p:spPr>
          <a:xfrm>
            <a:off x="0" y="0"/>
            <a:ext cx="11711880" cy="658764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39"/>
          <p:cNvPicPr preferRelativeResize="0"/>
          <p:nvPr/>
        </p:nvPicPr>
        <p:blipFill rotWithShape="1">
          <a:blip r:embed="rId3">
            <a:alphaModFix/>
          </a:blip>
          <a:srcRect b="0" l="0" r="0" t="0"/>
          <a:stretch/>
        </p:blipFill>
        <p:spPr>
          <a:xfrm>
            <a:off x="0" y="0"/>
            <a:ext cx="11711880" cy="658764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descr="nb-en-12-4.jpg" id="88" name="Google Shape;88;p4"/>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descr="nb-en-12-40.jpg" id="354" name="Google Shape;354;p40"/>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355" name="Google Shape;355;p40"/>
          <p:cNvSpPr/>
          <p:nvPr/>
        </p:nvSpPr>
        <p:spPr>
          <a:xfrm>
            <a:off x="784790" y="719995"/>
            <a:ext cx="9786300" cy="2744700"/>
          </a:xfrm>
          <a:prstGeom prst="rect">
            <a:avLst/>
          </a:prstGeom>
          <a:noFill/>
          <a:ln>
            <a:noFill/>
          </a:ln>
        </p:spPr>
        <p:txBody>
          <a:bodyPr anchorCtr="0" anchor="t" bIns="45000" lIns="90000" spcFirstLastPara="1" rIns="90000" wrap="square" tIns="45000">
            <a:spAutoFit/>
          </a:bodyPr>
          <a:lstStyle/>
          <a:p>
            <a:pPr indent="0" lvl="0" marL="0" marR="0" rtl="0" algn="l">
              <a:lnSpc>
                <a:spcPct val="104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„Křesťané nebyli jediní, kdo se stali lehkovážnými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a začali ve věcech víry dělat kompromisy. Narušení čistoty apoštolské církve, která byla pevná a čistá přišlo až s druhou a třetí generací křesťanů…“</a:t>
            </a:r>
            <a:endParaRPr b="0" i="0" sz="3350" u="none" cap="none" strike="noStrike">
              <a:solidFill>
                <a:srgbClr val="000000"/>
              </a:solidFill>
              <a:latin typeface="Arial"/>
              <a:ea typeface="Arial"/>
              <a:cs typeface="Arial"/>
              <a:sym typeface="Arial"/>
            </a:endParaRPr>
          </a:p>
        </p:txBody>
      </p:sp>
      <p:sp>
        <p:nvSpPr>
          <p:cNvPr id="356" name="Google Shape;356;p40"/>
          <p:cNvSpPr/>
          <p:nvPr/>
        </p:nvSpPr>
        <p:spPr>
          <a:xfrm>
            <a:off x="3558600" y="4728000"/>
            <a:ext cx="7387200" cy="474000"/>
          </a:xfrm>
          <a:prstGeom prst="rect">
            <a:avLst/>
          </a:prstGeom>
          <a:noFill/>
          <a:ln>
            <a:noFill/>
          </a:ln>
        </p:spPr>
        <p:txBody>
          <a:bodyPr anchorCtr="0" anchor="b" bIns="45000" lIns="90000" spcFirstLastPara="1" rIns="90000" wrap="square" tIns="45000">
            <a:spAutoFit/>
          </a:bodyPr>
          <a:lstStyle/>
          <a:p>
            <a:pPr indent="0" lvl="0" marL="0" marR="0" rtl="0" algn="r">
              <a:lnSpc>
                <a:spcPct val="95000"/>
              </a:lnSpc>
              <a:spcBef>
                <a:spcPts val="0"/>
              </a:spcBef>
              <a:spcAft>
                <a:spcPts val="0"/>
              </a:spcAft>
              <a:buClr>
                <a:srgbClr val="000000"/>
              </a:buClr>
              <a:buSzPts val="2650"/>
              <a:buFont typeface="Arial"/>
              <a:buNone/>
            </a:pPr>
            <a:r>
              <a:rPr b="1" i="0" lang="cs" sz="2650" u="none" cap="none" strike="noStrike">
                <a:solidFill>
                  <a:srgbClr val="FFFFFF"/>
                </a:solidFill>
                <a:latin typeface="Source Sans Pro"/>
                <a:ea typeface="Source Sans Pro"/>
                <a:cs typeface="Source Sans Pro"/>
                <a:sym typeface="Source Sans Pro"/>
              </a:rPr>
              <a:t>Apoštolská konstituce, kap. 23</a:t>
            </a:r>
            <a:endParaRPr b="0" i="0" sz="265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descr="nb-en-12-41.jpg" id="362" name="Google Shape;362;p41"/>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363" name="Google Shape;363;p41"/>
          <p:cNvSpPr/>
          <p:nvPr/>
        </p:nvSpPr>
        <p:spPr>
          <a:xfrm>
            <a:off x="5740895" y="1336800"/>
            <a:ext cx="5506500" cy="1152000"/>
          </a:xfrm>
          <a:prstGeom prst="rect">
            <a:avLst/>
          </a:prstGeom>
          <a:noFill/>
          <a:ln>
            <a:noFill/>
          </a:ln>
        </p:spPr>
        <p:txBody>
          <a:bodyPr anchorCtr="0" anchor="t" bIns="45000" lIns="90000" spcFirstLastPara="1" rIns="90000" wrap="square" tIns="45000">
            <a:spAutoFit/>
          </a:bodyPr>
          <a:lstStyle/>
          <a:p>
            <a:pPr indent="0" lvl="0" marL="0" marR="0" rtl="0" algn="l">
              <a:lnSpc>
                <a:spcPct val="104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 kde vidíme důkazy kompromisů a odpadnutí.“</a:t>
            </a:r>
            <a:endParaRPr b="0" i="0" sz="3350" u="none" cap="none" strike="noStrike">
              <a:solidFill>
                <a:srgbClr val="000000"/>
              </a:solidFill>
              <a:latin typeface="Arial"/>
              <a:ea typeface="Arial"/>
              <a:cs typeface="Arial"/>
              <a:sym typeface="Arial"/>
            </a:endParaRPr>
          </a:p>
        </p:txBody>
      </p:sp>
      <p:sp>
        <p:nvSpPr>
          <p:cNvPr id="364" name="Google Shape;364;p41"/>
          <p:cNvSpPr/>
          <p:nvPr/>
        </p:nvSpPr>
        <p:spPr>
          <a:xfrm>
            <a:off x="3558600" y="4728000"/>
            <a:ext cx="7387200" cy="474000"/>
          </a:xfrm>
          <a:prstGeom prst="rect">
            <a:avLst/>
          </a:prstGeom>
          <a:noFill/>
          <a:ln>
            <a:noFill/>
          </a:ln>
        </p:spPr>
        <p:txBody>
          <a:bodyPr anchorCtr="0" anchor="b" bIns="45000" lIns="90000" spcFirstLastPara="1" rIns="90000" wrap="square" tIns="45000">
            <a:spAutoFit/>
          </a:bodyPr>
          <a:lstStyle/>
          <a:p>
            <a:pPr indent="0" lvl="0" marL="0" marR="0" rtl="0" algn="r">
              <a:lnSpc>
                <a:spcPct val="95000"/>
              </a:lnSpc>
              <a:spcBef>
                <a:spcPts val="0"/>
              </a:spcBef>
              <a:spcAft>
                <a:spcPts val="0"/>
              </a:spcAft>
              <a:buClr>
                <a:srgbClr val="000000"/>
              </a:buClr>
              <a:buSzPts val="2650"/>
              <a:buFont typeface="Arial"/>
              <a:buNone/>
            </a:pPr>
            <a:r>
              <a:rPr b="1" i="0" lang="cs" sz="2650" u="none" cap="none" strike="noStrike">
                <a:solidFill>
                  <a:srgbClr val="FFFFFF"/>
                </a:solidFill>
                <a:latin typeface="Source Sans Pro"/>
                <a:ea typeface="Source Sans Pro"/>
                <a:cs typeface="Source Sans Pro"/>
                <a:sym typeface="Source Sans Pro"/>
              </a:rPr>
              <a:t>Apoštolská konstituce, kap. 23</a:t>
            </a:r>
            <a:endParaRPr b="0" i="0" sz="265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descr="nb-en-12-42.jpg" id="370" name="Google Shape;370;p42"/>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371" name="Google Shape;371;p42"/>
          <p:cNvSpPr/>
          <p:nvPr/>
        </p:nvSpPr>
        <p:spPr>
          <a:xfrm>
            <a:off x="6866577" y="1546300"/>
            <a:ext cx="4692900" cy="3369900"/>
          </a:xfrm>
          <a:prstGeom prst="rect">
            <a:avLst/>
          </a:prstGeom>
          <a:noFill/>
          <a:ln>
            <a:noFill/>
          </a:ln>
        </p:spPr>
        <p:txBody>
          <a:bodyPr anchorCtr="0" anchor="t" bIns="45000" lIns="90000" spcFirstLastPara="1" rIns="90000" wrap="square" tIns="45000">
            <a:spAutoFit/>
          </a:bodyPr>
          <a:lstStyle/>
          <a:p>
            <a:pPr indent="0" lvl="0" marL="0" marR="0" rtl="0" algn="l">
              <a:lnSpc>
                <a:spcPct val="77000"/>
              </a:lnSpc>
              <a:spcBef>
                <a:spcPts val="0"/>
              </a:spcBef>
              <a:spcAft>
                <a:spcPts val="0"/>
              </a:spcAft>
              <a:buClr>
                <a:srgbClr val="000000"/>
              </a:buClr>
              <a:buSzPts val="7000"/>
              <a:buFont typeface="Arial"/>
              <a:buNone/>
            </a:pPr>
            <a:r>
              <a:rPr b="0" i="0" lang="cs" sz="7000" u="none" cap="none" strike="noStrike">
                <a:solidFill>
                  <a:srgbClr val="FFFFFF"/>
                </a:solidFill>
                <a:latin typeface="Source Sans Pro Light"/>
                <a:ea typeface="Source Sans Pro Light"/>
                <a:cs typeface="Source Sans Pro Light"/>
                <a:sym typeface="Source Sans Pro Light"/>
              </a:rPr>
              <a:t>PRVNÍ OBČANSKÝ NEDĚLNÍ ZÁKON</a:t>
            </a:r>
            <a:endParaRPr b="0" i="0" sz="7000" u="none" cap="none" strike="noStrike">
              <a:solidFill>
                <a:srgbClr val="000000"/>
              </a:solidFill>
              <a:latin typeface="Arial"/>
              <a:ea typeface="Arial"/>
              <a:cs typeface="Arial"/>
              <a:sym typeface="Arial"/>
            </a:endParaRPr>
          </a:p>
        </p:txBody>
      </p:sp>
      <p:sp>
        <p:nvSpPr>
          <p:cNvPr id="372" name="Google Shape;372;p42"/>
          <p:cNvSpPr/>
          <p:nvPr/>
        </p:nvSpPr>
        <p:spPr>
          <a:xfrm>
            <a:off x="0" y="0"/>
            <a:ext cx="1125720" cy="505800"/>
          </a:xfrm>
          <a:prstGeom prst="rect">
            <a:avLst/>
          </a:prstGeom>
          <a:noFill/>
          <a:ln>
            <a:noFill/>
          </a:ln>
        </p:spPr>
        <p:txBody>
          <a:bodyPr anchorCtr="0" anchor="t" bIns="45000" lIns="90000" spcFirstLastPara="1" rIns="90000" wrap="square" tIns="45000">
            <a:spAutoFit/>
          </a:bodyPr>
          <a:lstStyle/>
          <a:p>
            <a:pPr indent="0" lvl="0" marL="0" marR="0" rtl="0" algn="l">
              <a:lnSpc>
                <a:spcPct val="103000"/>
              </a:lnSpc>
              <a:spcBef>
                <a:spcPts val="0"/>
              </a:spcBef>
              <a:spcAft>
                <a:spcPts val="0"/>
              </a:spcAft>
              <a:buClr>
                <a:srgbClr val="000000"/>
              </a:buClr>
              <a:buSzPts val="1350"/>
              <a:buFont typeface="Arial"/>
              <a:buNone/>
            </a:pPr>
            <a:r>
              <a:rPr b="0" i="0" lang="cs" sz="1350" u="none" cap="none" strike="noStrike">
                <a:solidFill>
                  <a:srgbClr val="FFFFFF"/>
                </a:solidFill>
                <a:latin typeface="Source Sans Pro Light"/>
                <a:ea typeface="Source Sans Pro Light"/>
                <a:cs typeface="Source Sans Pro Light"/>
                <a:sym typeface="Source Sans Pro Light"/>
              </a:rPr>
              <a:t>BYL VYDÁN 7. BŘEZNA 321</a:t>
            </a:r>
            <a:endParaRPr b="0" i="0" sz="135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descr="nb-en-12-43.jpg" id="378" name="Google Shape;378;p43"/>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379" name="Google Shape;379;p43"/>
          <p:cNvSpPr/>
          <p:nvPr/>
        </p:nvSpPr>
        <p:spPr>
          <a:xfrm>
            <a:off x="784800" y="720000"/>
            <a:ext cx="10318800" cy="2802300"/>
          </a:xfrm>
          <a:prstGeom prst="rect">
            <a:avLst/>
          </a:prstGeom>
          <a:noFill/>
          <a:ln>
            <a:noFill/>
          </a:ln>
        </p:spPr>
        <p:txBody>
          <a:bodyPr anchorCtr="0" anchor="t" bIns="45000" lIns="90000" spcFirstLastPara="1" rIns="90000" wrap="square" tIns="45000">
            <a:spAutoFit/>
          </a:bodyPr>
          <a:lstStyle/>
          <a:p>
            <a:pPr indent="0" lvl="0" marL="0" marR="0" rtl="0" algn="l">
              <a:lnSpc>
                <a:spcPct val="104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„Nechť je na posvátný den slunce klid pro všechny úředníky a lidi žijící ve městech a ať jsou všechny dílny zavřené. Na venkově však člověk zaměstnaný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v zemědělství ať svobodně a podle zákona vykonává svou činnost…“</a:t>
            </a:r>
            <a:endParaRPr b="0" i="0" sz="3350" u="none" cap="none" strike="noStrike">
              <a:solidFill>
                <a:srgbClr val="000000"/>
              </a:solidFill>
              <a:latin typeface="Arial"/>
              <a:ea typeface="Arial"/>
              <a:cs typeface="Arial"/>
              <a:sym typeface="Arial"/>
            </a:endParaRPr>
          </a:p>
        </p:txBody>
      </p:sp>
      <p:sp>
        <p:nvSpPr>
          <p:cNvPr id="380" name="Google Shape;380;p43"/>
          <p:cNvSpPr/>
          <p:nvPr/>
        </p:nvSpPr>
        <p:spPr>
          <a:xfrm>
            <a:off x="3078450" y="4790100"/>
            <a:ext cx="7867200" cy="792900"/>
          </a:xfrm>
          <a:prstGeom prst="rect">
            <a:avLst/>
          </a:prstGeom>
          <a:noFill/>
          <a:ln>
            <a:noFill/>
          </a:ln>
        </p:spPr>
        <p:txBody>
          <a:bodyPr anchorCtr="0" anchor="b" bIns="45000" lIns="90000" spcFirstLastPara="1" rIns="90000" wrap="square" tIns="45000">
            <a:spAutoFit/>
          </a:bodyPr>
          <a:lstStyle/>
          <a:p>
            <a:pPr indent="0" lvl="0" marL="0" marR="0" rtl="0" algn="r">
              <a:lnSpc>
                <a:spcPct val="95000"/>
              </a:lnSpc>
              <a:spcBef>
                <a:spcPts val="0"/>
              </a:spcBef>
              <a:spcAft>
                <a:spcPts val="0"/>
              </a:spcAft>
              <a:buClr>
                <a:srgbClr val="000000"/>
              </a:buClr>
              <a:buSzPts val="2650"/>
              <a:buFont typeface="Arial"/>
              <a:buNone/>
            </a:pPr>
            <a:r>
              <a:rPr b="1" i="0" lang="cs" sz="2650" u="none" cap="none" strike="noStrike">
                <a:solidFill>
                  <a:srgbClr val="FFFFFF"/>
                </a:solidFill>
                <a:latin typeface="Source Sans Pro"/>
                <a:ea typeface="Source Sans Pro"/>
                <a:cs typeface="Source Sans Pro"/>
                <a:sym typeface="Source Sans Pro"/>
              </a:rPr>
              <a:t>History of the Christian Church, </a:t>
            </a:r>
            <a:br>
              <a:rPr b="1" i="0" lang="cs" sz="2650" u="none" cap="none" strike="noStrike">
                <a:solidFill>
                  <a:srgbClr val="FFFFFF"/>
                </a:solidFill>
                <a:latin typeface="Source Sans Pro"/>
                <a:ea typeface="Source Sans Pro"/>
                <a:cs typeface="Source Sans Pro"/>
                <a:sym typeface="Source Sans Pro"/>
              </a:rPr>
            </a:br>
            <a:r>
              <a:rPr b="1" i="0" lang="cs" sz="2650" u="none" cap="none" strike="noStrike">
                <a:solidFill>
                  <a:srgbClr val="FFFFFF"/>
                </a:solidFill>
                <a:latin typeface="Source Sans Pro"/>
                <a:ea typeface="Source Sans Pro"/>
                <a:cs typeface="Source Sans Pro"/>
                <a:sym typeface="Source Sans Pro"/>
              </a:rPr>
              <a:t>ed. 1902, v. 3, s. 380</a:t>
            </a:r>
            <a:endParaRPr b="1" i="0" sz="2650" u="none" cap="none" strike="noStrike">
              <a:solidFill>
                <a:srgbClr val="000000"/>
              </a:solidFill>
              <a:latin typeface="Source Sans Pro"/>
              <a:ea typeface="Source Sans Pro"/>
              <a:cs typeface="Source Sans Pro"/>
              <a:sym typeface="Source Sans Pr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descr="nb-en-12-44.jpg" id="386" name="Google Shape;386;p44"/>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descr="nb-en-12-45.jpg" id="392" name="Google Shape;392;p45"/>
          <p:cNvPicPr preferRelativeResize="0"/>
          <p:nvPr/>
        </p:nvPicPr>
        <p:blipFill rotWithShape="1">
          <a:blip r:embed="rId3">
            <a:alphaModFix/>
          </a:blip>
          <a:srcRect b="0" l="0" r="0" t="0"/>
          <a:stretch/>
        </p:blipFill>
        <p:spPr>
          <a:xfrm>
            <a:off x="350" y="3413"/>
            <a:ext cx="11711880" cy="6587641"/>
          </a:xfrm>
          <a:prstGeom prst="rect">
            <a:avLst/>
          </a:prstGeom>
          <a:noFill/>
          <a:ln>
            <a:noFill/>
          </a:ln>
        </p:spPr>
      </p:pic>
      <p:sp>
        <p:nvSpPr>
          <p:cNvPr id="393" name="Google Shape;393;p45"/>
          <p:cNvSpPr/>
          <p:nvPr/>
        </p:nvSpPr>
        <p:spPr>
          <a:xfrm>
            <a:off x="784799" y="719990"/>
            <a:ext cx="5642100" cy="2744700"/>
          </a:xfrm>
          <a:prstGeom prst="rect">
            <a:avLst/>
          </a:prstGeom>
          <a:noFill/>
          <a:ln>
            <a:noFill/>
          </a:ln>
        </p:spPr>
        <p:txBody>
          <a:bodyPr anchorCtr="0" anchor="t" bIns="45000" lIns="90000" spcFirstLastPara="1" rIns="90000" wrap="square" tIns="45000">
            <a:spAutoFit/>
          </a:bodyPr>
          <a:lstStyle/>
          <a:p>
            <a:pPr indent="0" lvl="0" marL="0" marR="0" rtl="0" algn="l">
              <a:lnSpc>
                <a:spcPct val="104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„Křesťané nebudou napodobovat Židy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a nebudou v sobotu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(den odpočinku) nečinní,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ale budou v ten den pracovat.“</a:t>
            </a:r>
            <a:endParaRPr b="0" i="0" sz="3350" u="none" cap="none" strike="noStrike">
              <a:solidFill>
                <a:srgbClr val="000000"/>
              </a:solidFill>
              <a:latin typeface="Arial"/>
              <a:ea typeface="Arial"/>
              <a:cs typeface="Arial"/>
              <a:sym typeface="Arial"/>
            </a:endParaRPr>
          </a:p>
        </p:txBody>
      </p:sp>
      <p:sp>
        <p:nvSpPr>
          <p:cNvPr id="394" name="Google Shape;394;p45"/>
          <p:cNvSpPr/>
          <p:nvPr/>
        </p:nvSpPr>
        <p:spPr>
          <a:xfrm>
            <a:off x="2633525" y="4728000"/>
            <a:ext cx="8312400" cy="474000"/>
          </a:xfrm>
          <a:prstGeom prst="rect">
            <a:avLst/>
          </a:prstGeom>
          <a:noFill/>
          <a:ln>
            <a:noFill/>
          </a:ln>
        </p:spPr>
        <p:txBody>
          <a:bodyPr anchorCtr="0" anchor="b" bIns="45000" lIns="90000" spcFirstLastPara="1" rIns="90000" wrap="square" tIns="45000">
            <a:spAutoFit/>
          </a:bodyPr>
          <a:lstStyle/>
          <a:p>
            <a:pPr indent="0" lvl="0" marL="0" marR="0" rtl="0" algn="r">
              <a:lnSpc>
                <a:spcPct val="95000"/>
              </a:lnSpc>
              <a:spcBef>
                <a:spcPts val="0"/>
              </a:spcBef>
              <a:spcAft>
                <a:spcPts val="0"/>
              </a:spcAft>
              <a:buClr>
                <a:srgbClr val="000000"/>
              </a:buClr>
              <a:buSzPts val="2650"/>
              <a:buFont typeface="Arial"/>
              <a:buNone/>
            </a:pPr>
            <a:r>
              <a:rPr b="1" i="0" lang="cs" sz="2650" u="none" cap="none" strike="noStrike">
                <a:solidFill>
                  <a:srgbClr val="FFFFFF"/>
                </a:solidFill>
                <a:latin typeface="Source Sans Pro"/>
                <a:ea typeface="Source Sans Pro"/>
                <a:cs typeface="Source Sans Pro"/>
                <a:sym typeface="Source Sans Pro"/>
              </a:rPr>
              <a:t>A History of the Councils of the Church, v. 2, s. 316</a:t>
            </a:r>
            <a:endParaRPr b="1" i="0" sz="2650" u="none" cap="none" strike="noStrike">
              <a:solidFill>
                <a:srgbClr val="000000"/>
              </a:solidFill>
              <a:latin typeface="Source Sans Pro"/>
              <a:ea typeface="Source Sans Pro"/>
              <a:cs typeface="Source Sans Pro"/>
              <a:sym typeface="Source Sans Pr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descr="nb-en-12-46.jpg" id="400" name="Google Shape;400;p46"/>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401" name="Google Shape;401;p46"/>
          <p:cNvSpPr/>
          <p:nvPr/>
        </p:nvSpPr>
        <p:spPr>
          <a:xfrm>
            <a:off x="784810" y="720000"/>
            <a:ext cx="5382600" cy="2728500"/>
          </a:xfrm>
          <a:prstGeom prst="rect">
            <a:avLst/>
          </a:prstGeom>
          <a:noFill/>
          <a:ln>
            <a:noFill/>
          </a:ln>
        </p:spPr>
        <p:txBody>
          <a:bodyPr anchorCtr="0" anchor="t" bIns="45000" lIns="90000" spcFirstLastPara="1" rIns="90000" wrap="square" tIns="45000">
            <a:spAutoFit/>
          </a:bodyPr>
          <a:lstStyle/>
          <a:p>
            <a:pPr indent="0" lvl="0" marL="0" marR="0" rtl="0" algn="l">
              <a:lnSpc>
                <a:spcPct val="104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„Ale Den Páně budou obzvlášť uctívat, a protože to jsou křesťané, nebudou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v ten den, pokud je to možné, pracovat.“</a:t>
            </a:r>
            <a:endParaRPr b="0" i="0" sz="3350" u="none" cap="none" strike="noStrike">
              <a:solidFill>
                <a:srgbClr val="000000"/>
              </a:solidFill>
              <a:latin typeface="Arial"/>
              <a:ea typeface="Arial"/>
              <a:cs typeface="Arial"/>
              <a:sym typeface="Arial"/>
            </a:endParaRPr>
          </a:p>
        </p:txBody>
      </p:sp>
      <p:sp>
        <p:nvSpPr>
          <p:cNvPr id="402" name="Google Shape;402;p46"/>
          <p:cNvSpPr/>
          <p:nvPr/>
        </p:nvSpPr>
        <p:spPr>
          <a:xfrm>
            <a:off x="2633525" y="4728000"/>
            <a:ext cx="8312400" cy="474000"/>
          </a:xfrm>
          <a:prstGeom prst="rect">
            <a:avLst/>
          </a:prstGeom>
          <a:noFill/>
          <a:ln>
            <a:noFill/>
          </a:ln>
        </p:spPr>
        <p:txBody>
          <a:bodyPr anchorCtr="0" anchor="b" bIns="45000" lIns="90000" spcFirstLastPara="1" rIns="90000" wrap="square" tIns="45000">
            <a:noAutofit/>
          </a:bodyPr>
          <a:lstStyle/>
          <a:p>
            <a:pPr indent="0" lvl="0" marL="0" marR="0" rtl="0" algn="r">
              <a:lnSpc>
                <a:spcPct val="95000"/>
              </a:lnSpc>
              <a:spcBef>
                <a:spcPts val="0"/>
              </a:spcBef>
              <a:spcAft>
                <a:spcPts val="0"/>
              </a:spcAft>
              <a:buClr>
                <a:srgbClr val="000000"/>
              </a:buClr>
              <a:buSzPts val="2650"/>
              <a:buFont typeface="Arial"/>
              <a:buNone/>
            </a:pPr>
            <a:r>
              <a:rPr b="1" i="0" lang="cs" sz="2650" u="none" cap="none" strike="noStrike">
                <a:solidFill>
                  <a:srgbClr val="FFFFFF"/>
                </a:solidFill>
                <a:latin typeface="Source Sans Pro"/>
                <a:ea typeface="Source Sans Pro"/>
                <a:cs typeface="Source Sans Pro"/>
                <a:sym typeface="Source Sans Pro"/>
              </a:rPr>
              <a:t>A History of the Councils of the Church, v. 2, s. 316</a:t>
            </a:r>
            <a:endParaRPr b="1" i="0" sz="2650" u="none" cap="none" strike="noStrike">
              <a:solidFill>
                <a:srgbClr val="000000"/>
              </a:solidFill>
              <a:latin typeface="Source Sans Pro"/>
              <a:ea typeface="Source Sans Pro"/>
              <a:cs typeface="Source Sans Pro"/>
              <a:sym typeface="Source Sans Pr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descr="nb-en-12-47.jpg" id="408" name="Google Shape;408;p47"/>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descr="nb-en-12-48.jpg" id="414" name="Google Shape;414;p48"/>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415" name="Google Shape;415;p48"/>
          <p:cNvSpPr/>
          <p:nvPr/>
        </p:nvSpPr>
        <p:spPr>
          <a:xfrm>
            <a:off x="784800" y="720000"/>
            <a:ext cx="4148700" cy="3282900"/>
          </a:xfrm>
          <a:prstGeom prst="rect">
            <a:avLst/>
          </a:prstGeom>
          <a:noFill/>
          <a:ln>
            <a:noFill/>
          </a:ln>
        </p:spPr>
        <p:txBody>
          <a:bodyPr anchorCtr="0" anchor="t" bIns="45000" lIns="90000" spcFirstLastPara="1" rIns="90000" wrap="square" tIns="45000">
            <a:spAutoFit/>
          </a:bodyPr>
          <a:lstStyle/>
          <a:p>
            <a:pPr indent="0" lvl="0" marL="0" marR="0" rtl="0" algn="l">
              <a:lnSpc>
                <a:spcPct val="104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„Jako proroci antikrista jsou ti, kteří zastávají názor, že by neměla být konána práce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v sedmý den.“</a:t>
            </a:r>
            <a:endParaRPr b="0" i="0" sz="3350" u="none" cap="none" strike="noStrike">
              <a:solidFill>
                <a:srgbClr val="000000"/>
              </a:solidFill>
              <a:latin typeface="Arial"/>
              <a:ea typeface="Arial"/>
              <a:cs typeface="Arial"/>
              <a:sym typeface="Arial"/>
            </a:endParaRPr>
          </a:p>
        </p:txBody>
      </p:sp>
      <p:sp>
        <p:nvSpPr>
          <p:cNvPr id="416" name="Google Shape;416;p48"/>
          <p:cNvSpPr/>
          <p:nvPr/>
        </p:nvSpPr>
        <p:spPr>
          <a:xfrm>
            <a:off x="3558600" y="4728000"/>
            <a:ext cx="7387200" cy="474000"/>
          </a:xfrm>
          <a:prstGeom prst="rect">
            <a:avLst/>
          </a:prstGeom>
          <a:noFill/>
          <a:ln>
            <a:noFill/>
          </a:ln>
        </p:spPr>
        <p:txBody>
          <a:bodyPr anchorCtr="0" anchor="b" bIns="45000" lIns="90000" spcFirstLastPara="1" rIns="90000" wrap="square" tIns="45000">
            <a:spAutoFit/>
          </a:bodyPr>
          <a:lstStyle/>
          <a:p>
            <a:pPr indent="0" lvl="0" marL="0" marR="0" rtl="0" algn="r">
              <a:lnSpc>
                <a:spcPct val="95000"/>
              </a:lnSpc>
              <a:spcBef>
                <a:spcPts val="0"/>
              </a:spcBef>
              <a:spcAft>
                <a:spcPts val="0"/>
              </a:spcAft>
              <a:buClr>
                <a:srgbClr val="000000"/>
              </a:buClr>
              <a:buSzPts val="2650"/>
              <a:buFont typeface="Arial"/>
              <a:buNone/>
            </a:pPr>
            <a:r>
              <a:rPr b="1" i="0" lang="cs" sz="2650" u="none" cap="none" strike="noStrike">
                <a:solidFill>
                  <a:srgbClr val="FFFFFF"/>
                </a:solidFill>
                <a:latin typeface="Source Sans Pro"/>
                <a:ea typeface="Source Sans Pro"/>
                <a:cs typeface="Source Sans Pro"/>
                <a:sym typeface="Source Sans Pro"/>
              </a:rPr>
              <a:t>From Sabbath to Sunday, s. 43 C. B. Haynes</a:t>
            </a:r>
            <a:endParaRPr b="0" i="0" sz="265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descr="nb-en-12-49.jpg" id="422" name="Google Shape;422;p49"/>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descr="nb-en-12-5.jpg" id="94" name="Google Shape;94;p5"/>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descr="nb-en-12-50.jpg" id="428" name="Google Shape;428;p50"/>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descr="nb-en-12-51.jpg" id="434" name="Google Shape;434;p51"/>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descr="nb-en-12-52.jpg" id="440" name="Google Shape;440;p52"/>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descr="nb-en-12-53.jpg" id="446" name="Google Shape;446;p53"/>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descr="nb-en-12-54.jpg" id="452" name="Google Shape;452;p54"/>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453" name="Google Shape;453;p54"/>
          <p:cNvSpPr/>
          <p:nvPr/>
        </p:nvSpPr>
        <p:spPr>
          <a:xfrm>
            <a:off x="4007600" y="720000"/>
            <a:ext cx="7105800" cy="2111400"/>
          </a:xfrm>
          <a:prstGeom prst="rect">
            <a:avLst/>
          </a:prstGeom>
          <a:noFill/>
          <a:ln>
            <a:noFill/>
          </a:ln>
        </p:spPr>
        <p:txBody>
          <a:bodyPr anchorCtr="0" anchor="t" bIns="45000" lIns="90000" spcFirstLastPara="1" rIns="90000" wrap="square" tIns="45000">
            <a:spAutoFit/>
          </a:bodyPr>
          <a:lstStyle/>
          <a:p>
            <a:pPr indent="0" lvl="0" marL="0" marR="0" rtl="0" algn="l">
              <a:lnSpc>
                <a:spcPct val="104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„Katolická církev více než tisíc let před existencí protestantů z titulu svého božského poslání změnila den ze soboty na neděli.“</a:t>
            </a:r>
            <a:endParaRPr b="0" i="0" sz="3350" u="none" cap="none" strike="noStrike">
              <a:solidFill>
                <a:srgbClr val="000000"/>
              </a:solidFill>
              <a:latin typeface="Arial"/>
              <a:ea typeface="Arial"/>
              <a:cs typeface="Arial"/>
              <a:sym typeface="Arial"/>
            </a:endParaRPr>
          </a:p>
        </p:txBody>
      </p:sp>
      <p:sp>
        <p:nvSpPr>
          <p:cNvPr id="454" name="Google Shape;454;p54"/>
          <p:cNvSpPr/>
          <p:nvPr/>
        </p:nvSpPr>
        <p:spPr>
          <a:xfrm>
            <a:off x="3558600" y="4728000"/>
            <a:ext cx="7387200" cy="474000"/>
          </a:xfrm>
          <a:prstGeom prst="rect">
            <a:avLst/>
          </a:prstGeom>
          <a:noFill/>
          <a:ln>
            <a:noFill/>
          </a:ln>
        </p:spPr>
        <p:txBody>
          <a:bodyPr anchorCtr="0" anchor="b" bIns="45000" lIns="90000" spcFirstLastPara="1" rIns="90000" wrap="square" tIns="45000">
            <a:spAutoFit/>
          </a:bodyPr>
          <a:lstStyle/>
          <a:p>
            <a:pPr indent="0" lvl="0" marL="0" marR="0" rtl="0" algn="r">
              <a:lnSpc>
                <a:spcPct val="95000"/>
              </a:lnSpc>
              <a:spcBef>
                <a:spcPts val="0"/>
              </a:spcBef>
              <a:spcAft>
                <a:spcPts val="0"/>
              </a:spcAft>
              <a:buClr>
                <a:srgbClr val="000000"/>
              </a:buClr>
              <a:buSzPts val="2650"/>
              <a:buFont typeface="Arial"/>
              <a:buNone/>
            </a:pPr>
            <a:r>
              <a:rPr b="1" i="0" lang="cs" sz="2650" u="none" cap="none" strike="noStrike">
                <a:solidFill>
                  <a:srgbClr val="FFFFFF"/>
                </a:solidFill>
                <a:latin typeface="Source Sans Pro"/>
                <a:ea typeface="Source Sans Pro"/>
                <a:cs typeface="Source Sans Pro"/>
                <a:sym typeface="Source Sans Pro"/>
              </a:rPr>
              <a:t>The Christian Sabbath, s. 16</a:t>
            </a:r>
            <a:endParaRPr b="1" i="0" sz="2650" u="none" cap="none" strike="noStrike">
              <a:solidFill>
                <a:srgbClr val="000000"/>
              </a:solidFill>
              <a:latin typeface="Source Sans Pro"/>
              <a:ea typeface="Source Sans Pro"/>
              <a:cs typeface="Source Sans Pro"/>
              <a:sym typeface="Source Sans Pr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descr="nb-en-12-55.jpg" id="460" name="Google Shape;460;p55"/>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461" name="Google Shape;461;p55"/>
          <p:cNvSpPr/>
          <p:nvPr/>
        </p:nvSpPr>
        <p:spPr>
          <a:xfrm>
            <a:off x="784790" y="719995"/>
            <a:ext cx="8580900" cy="28062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4650"/>
              <a:buFont typeface="Arial"/>
              <a:buNone/>
            </a:pPr>
            <a:r>
              <a:rPr b="0" i="0" lang="cs" sz="4650" u="none" cap="none" strike="noStrike">
                <a:solidFill>
                  <a:srgbClr val="FFFFFF"/>
                </a:solidFill>
                <a:latin typeface="Source Sans Pro Light"/>
                <a:ea typeface="Source Sans Pro Light"/>
                <a:cs typeface="Source Sans Pro Light"/>
                <a:sym typeface="Source Sans Pro Light"/>
              </a:rPr>
              <a:t>„Otázka: Který den je šabat?</a:t>
            </a:r>
            <a:endParaRPr b="0" i="0" sz="4650" u="none" cap="none" strike="noStrike">
              <a:solidFill>
                <a:srgbClr val="000000"/>
              </a:solidFill>
              <a:latin typeface="Arial"/>
              <a:ea typeface="Arial"/>
              <a:cs typeface="Arial"/>
              <a:sym typeface="Arial"/>
            </a:endParaRPr>
          </a:p>
          <a:p>
            <a:pPr indent="0" lvl="0" marL="0" marR="0" rtl="0" algn="l">
              <a:lnSpc>
                <a:spcPct val="132000"/>
              </a:lnSpc>
              <a:spcBef>
                <a:spcPts val="0"/>
              </a:spcBef>
              <a:spcAft>
                <a:spcPts val="0"/>
              </a:spcAft>
              <a:buClr>
                <a:srgbClr val="000000"/>
              </a:buClr>
              <a:buSzPts val="4650"/>
              <a:buFont typeface="Arial"/>
              <a:buNone/>
            </a:pPr>
            <a:r>
              <a:rPr b="1" i="0" lang="cs" sz="4650" u="none" cap="none" strike="noStrike">
                <a:solidFill>
                  <a:srgbClr val="FFFFFF"/>
                </a:solidFill>
                <a:latin typeface="Source Sans Pro"/>
                <a:ea typeface="Source Sans Pro"/>
                <a:cs typeface="Source Sans Pro"/>
                <a:sym typeface="Source Sans Pro"/>
              </a:rPr>
              <a:t>Odpověď: Neděle je šabat.</a:t>
            </a:r>
            <a:r>
              <a:rPr b="0" i="0" lang="cs" sz="4650" u="none" cap="none" strike="noStrike">
                <a:solidFill>
                  <a:srgbClr val="FFFFFF"/>
                </a:solidFill>
                <a:latin typeface="Source Sans Pro Light"/>
                <a:ea typeface="Source Sans Pro Light"/>
                <a:cs typeface="Source Sans Pro Light"/>
                <a:sym typeface="Source Sans Pro Light"/>
              </a:rPr>
              <a:t>“</a:t>
            </a:r>
            <a:endParaRPr b="0" i="0" sz="4650" u="none" cap="none" strike="noStrike">
              <a:solidFill>
                <a:srgbClr val="000000"/>
              </a:solidFill>
              <a:latin typeface="Arial"/>
              <a:ea typeface="Arial"/>
              <a:cs typeface="Arial"/>
              <a:sym typeface="Arial"/>
            </a:endParaRPr>
          </a:p>
        </p:txBody>
      </p:sp>
      <p:sp>
        <p:nvSpPr>
          <p:cNvPr id="462" name="Google Shape;462;p55"/>
          <p:cNvSpPr/>
          <p:nvPr/>
        </p:nvSpPr>
        <p:spPr>
          <a:xfrm>
            <a:off x="3558600" y="4638600"/>
            <a:ext cx="7387200" cy="474120"/>
          </a:xfrm>
          <a:prstGeom prst="rect">
            <a:avLst/>
          </a:prstGeom>
          <a:noFill/>
          <a:ln>
            <a:noFill/>
          </a:ln>
        </p:spPr>
        <p:txBody>
          <a:bodyPr anchorCtr="0" anchor="b" bIns="45000" lIns="90000" spcFirstLastPara="1" rIns="90000" wrap="square" tIns="45000">
            <a:spAutoFit/>
          </a:bodyPr>
          <a:lstStyle/>
          <a:p>
            <a:pPr indent="0" lvl="0" marL="0" marR="0" rtl="0" algn="r">
              <a:lnSpc>
                <a:spcPct val="95000"/>
              </a:lnSpc>
              <a:spcBef>
                <a:spcPts val="0"/>
              </a:spcBef>
              <a:spcAft>
                <a:spcPts val="0"/>
              </a:spcAft>
              <a:buClr>
                <a:srgbClr val="000000"/>
              </a:buClr>
              <a:buSzPts val="2650"/>
              <a:buFont typeface="Arial"/>
              <a:buNone/>
            </a:pPr>
            <a:r>
              <a:rPr b="1" i="0" lang="cs" sz="2650" u="none" cap="none" strike="noStrike">
                <a:solidFill>
                  <a:srgbClr val="FFFFFF"/>
                </a:solidFill>
                <a:latin typeface="Source Sans Pro"/>
                <a:ea typeface="Source Sans Pro"/>
                <a:cs typeface="Source Sans Pro"/>
                <a:sym typeface="Source Sans Pro"/>
              </a:rPr>
              <a:t>The Convert’s Catechism</a:t>
            </a:r>
            <a:endParaRPr b="1" i="0" sz="2650" u="none" cap="none" strike="noStrike">
              <a:solidFill>
                <a:srgbClr val="000000"/>
              </a:solidFill>
              <a:latin typeface="Source Sans Pro"/>
              <a:ea typeface="Source Sans Pro"/>
              <a:cs typeface="Source Sans Pro"/>
              <a:sym typeface="Source Sans Pro"/>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descr="nb-en-12-56.jpg" id="468" name="Google Shape;468;p56"/>
          <p:cNvPicPr preferRelativeResize="0"/>
          <p:nvPr/>
        </p:nvPicPr>
        <p:blipFill rotWithShape="1">
          <a:blip r:embed="rId3">
            <a:alphaModFix/>
          </a:blip>
          <a:srcRect b="0" l="0" r="0" t="0"/>
          <a:stretch/>
        </p:blipFill>
        <p:spPr>
          <a:xfrm>
            <a:off x="0" y="0"/>
            <a:ext cx="11711880" cy="6587641"/>
          </a:xfrm>
          <a:prstGeom prst="rect">
            <a:avLst/>
          </a:prstGeom>
          <a:noFill/>
          <a:ln>
            <a:noFill/>
          </a:ln>
        </p:spPr>
      </p:pic>
      <p:sp>
        <p:nvSpPr>
          <p:cNvPr id="469" name="Google Shape;469;p56"/>
          <p:cNvSpPr/>
          <p:nvPr/>
        </p:nvSpPr>
        <p:spPr>
          <a:xfrm>
            <a:off x="784810" y="720010"/>
            <a:ext cx="7443600" cy="3591000"/>
          </a:xfrm>
          <a:prstGeom prst="rect">
            <a:avLst/>
          </a:prstGeom>
          <a:noFill/>
          <a:ln>
            <a:noFill/>
          </a:ln>
        </p:spPr>
        <p:txBody>
          <a:bodyPr anchorCtr="0" anchor="t" bIns="45000" lIns="90000" spcFirstLastPara="1" rIns="90000" wrap="square" tIns="45000">
            <a:spAutoFit/>
          </a:bodyPr>
          <a:lstStyle/>
          <a:p>
            <a:pPr indent="0" lvl="0" marL="0" marR="0" rtl="0" algn="l">
              <a:lnSpc>
                <a:spcPct val="114999"/>
              </a:lnSpc>
              <a:spcBef>
                <a:spcPts val="0"/>
              </a:spcBef>
              <a:spcAft>
                <a:spcPts val="0"/>
              </a:spcAft>
              <a:buClr>
                <a:srgbClr val="000000"/>
              </a:buClr>
              <a:buSzPts val="3350"/>
              <a:buFont typeface="Arial"/>
              <a:buNone/>
            </a:pPr>
            <a:r>
              <a:rPr b="0" i="0" lang="cs" sz="3350" u="none" cap="none" strike="noStrike">
                <a:solidFill>
                  <a:srgbClr val="FFFFFF"/>
                </a:solidFill>
                <a:latin typeface="Source Sans Pro Light"/>
                <a:ea typeface="Source Sans Pro Light"/>
                <a:cs typeface="Source Sans Pro Light"/>
                <a:sym typeface="Source Sans Pro Light"/>
              </a:rPr>
              <a:t>„Otázka: Proč zachováváme neděli </a:t>
            </a:r>
            <a:br>
              <a:rPr b="0" i="0" lang="cs" sz="3350" u="none" cap="none" strike="noStrike">
                <a:solidFill>
                  <a:srgbClr val="FFFFFF"/>
                </a:solidFill>
                <a:latin typeface="Source Sans Pro Light"/>
                <a:ea typeface="Source Sans Pro Light"/>
                <a:cs typeface="Source Sans Pro Light"/>
                <a:sym typeface="Source Sans Pro Light"/>
              </a:rPr>
            </a:br>
            <a:r>
              <a:rPr b="0" i="0" lang="cs" sz="3350" u="none" cap="none" strike="noStrike">
                <a:solidFill>
                  <a:srgbClr val="FFFFFF"/>
                </a:solidFill>
                <a:latin typeface="Source Sans Pro Light"/>
                <a:ea typeface="Source Sans Pro Light"/>
                <a:cs typeface="Source Sans Pro Light"/>
                <a:sym typeface="Source Sans Pro Light"/>
              </a:rPr>
              <a:t>místo soboty?</a:t>
            </a:r>
            <a:endParaRPr b="0" i="0" sz="3350" u="none" cap="none" strike="noStrike">
              <a:solidFill>
                <a:srgbClr val="000000"/>
              </a:solidFill>
              <a:latin typeface="Arial"/>
              <a:ea typeface="Arial"/>
              <a:cs typeface="Arial"/>
              <a:sym typeface="Arial"/>
            </a:endParaRPr>
          </a:p>
          <a:p>
            <a:pPr indent="0" lvl="0" marL="0" marR="0" rtl="0" algn="l">
              <a:lnSpc>
                <a:spcPct val="114999"/>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Odpověď: …protože Katolická církev přesunula vážnost tohoto dne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ze soboty na neděli.</a:t>
            </a:r>
            <a:r>
              <a:rPr b="0" i="0" lang="cs" sz="3350" u="none" cap="none" strike="noStrike">
                <a:solidFill>
                  <a:srgbClr val="FFFFFF"/>
                </a:solidFill>
                <a:latin typeface="Source Sans Pro Light"/>
                <a:ea typeface="Source Sans Pro Light"/>
                <a:cs typeface="Source Sans Pro Light"/>
                <a:sym typeface="Source Sans Pro Light"/>
              </a:rPr>
              <a:t>“</a:t>
            </a:r>
            <a:endParaRPr b="0" i="0" sz="3350" u="none" cap="none" strike="noStrike">
              <a:solidFill>
                <a:srgbClr val="000000"/>
              </a:solidFill>
              <a:latin typeface="Arial"/>
              <a:ea typeface="Arial"/>
              <a:cs typeface="Arial"/>
              <a:sym typeface="Arial"/>
            </a:endParaRPr>
          </a:p>
        </p:txBody>
      </p:sp>
      <p:sp>
        <p:nvSpPr>
          <p:cNvPr id="470" name="Google Shape;470;p56"/>
          <p:cNvSpPr/>
          <p:nvPr/>
        </p:nvSpPr>
        <p:spPr>
          <a:xfrm>
            <a:off x="3558600" y="4650480"/>
            <a:ext cx="7387200" cy="462240"/>
          </a:xfrm>
          <a:prstGeom prst="rect">
            <a:avLst/>
          </a:prstGeom>
          <a:noFill/>
          <a:ln>
            <a:noFill/>
          </a:ln>
        </p:spPr>
        <p:txBody>
          <a:bodyPr anchorCtr="0" anchor="b" bIns="45000" lIns="90000" spcFirstLastPara="1" rIns="90000" wrap="square" tIns="45000">
            <a:spAutoFit/>
          </a:bodyPr>
          <a:lstStyle/>
          <a:p>
            <a:pPr indent="0" lvl="0" marL="0" marR="0" rtl="0" algn="r">
              <a:lnSpc>
                <a:spcPct val="92000"/>
              </a:lnSpc>
              <a:spcBef>
                <a:spcPts val="0"/>
              </a:spcBef>
              <a:spcAft>
                <a:spcPts val="0"/>
              </a:spcAft>
              <a:buClr>
                <a:srgbClr val="000000"/>
              </a:buClr>
              <a:buSzPts val="2650"/>
              <a:buFont typeface="Arial"/>
              <a:buNone/>
            </a:pPr>
            <a:r>
              <a:rPr b="1" i="0" lang="cs" sz="2650" u="none" cap="none" strike="noStrike">
                <a:solidFill>
                  <a:srgbClr val="FFFFFF"/>
                </a:solidFill>
                <a:latin typeface="Source Sans Pro"/>
                <a:ea typeface="Source Sans Pro"/>
                <a:cs typeface="Source Sans Pro"/>
                <a:sym typeface="Source Sans Pro"/>
              </a:rPr>
              <a:t>The Convert's Catechism</a:t>
            </a:r>
            <a:endParaRPr b="1" i="0" sz="2650" u="none" cap="none" strike="noStrike">
              <a:solidFill>
                <a:srgbClr val="000000"/>
              </a:solidFill>
              <a:latin typeface="Source Sans Pro"/>
              <a:ea typeface="Source Sans Pro"/>
              <a:cs typeface="Source Sans Pro"/>
              <a:sym typeface="Source Sans Pr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descr="nb-en-12-57.jpg" id="476" name="Google Shape;476;p57"/>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descr="nb-en-12-58.jpg" id="482" name="Google Shape;482;p58"/>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483" name="Google Shape;483;p58"/>
          <p:cNvSpPr/>
          <p:nvPr/>
        </p:nvSpPr>
        <p:spPr>
          <a:xfrm>
            <a:off x="784800" y="720000"/>
            <a:ext cx="8580900" cy="2778900"/>
          </a:xfrm>
          <a:prstGeom prst="rect">
            <a:avLst/>
          </a:prstGeom>
          <a:noFill/>
          <a:ln>
            <a:noFill/>
          </a:ln>
        </p:spPr>
        <p:txBody>
          <a:bodyPr anchorCtr="0" anchor="t" bIns="45000" lIns="90000" spcFirstLastPara="1" rIns="90000" wrap="square" tIns="45000">
            <a:spAutoFit/>
          </a:bodyPr>
          <a:lstStyle/>
          <a:p>
            <a:pPr indent="0" lvl="0" marL="0" marR="0" rtl="0" algn="l">
              <a:lnSpc>
                <a:spcPct val="106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„Nakonec při posledním úvodním jednání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v lednu 1562 byly odloženy všechny pochyby a arcibiskup z Reggia pronesl svou promluvu, ve které otevřeně prohlásil,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že tradice je nad Písmo.“</a:t>
            </a:r>
            <a:endParaRPr b="0" i="0" sz="3350" u="none" cap="none" strike="noStrike">
              <a:solidFill>
                <a:srgbClr val="000000"/>
              </a:solidFill>
              <a:latin typeface="Arial"/>
              <a:ea typeface="Arial"/>
              <a:cs typeface="Arial"/>
              <a:sym typeface="Arial"/>
            </a:endParaRPr>
          </a:p>
        </p:txBody>
      </p:sp>
      <p:sp>
        <p:nvSpPr>
          <p:cNvPr id="484" name="Google Shape;484;p58"/>
          <p:cNvSpPr/>
          <p:nvPr/>
        </p:nvSpPr>
        <p:spPr>
          <a:xfrm>
            <a:off x="3558600" y="4664760"/>
            <a:ext cx="7387200" cy="4947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650"/>
              <a:buFont typeface="Arial"/>
              <a:buNone/>
            </a:pPr>
            <a:r>
              <a:rPr b="1" i="0" lang="cs" sz="2650" u="none" cap="none" strike="noStrike">
                <a:solidFill>
                  <a:srgbClr val="FFFFFF"/>
                </a:solidFill>
                <a:latin typeface="Source Sans Pro"/>
                <a:ea typeface="Source Sans Pro"/>
                <a:cs typeface="Source Sans Pro"/>
                <a:sym typeface="Source Sans Pro"/>
              </a:rPr>
              <a:t>Canon and Tradition, s. 263</a:t>
            </a:r>
            <a:endParaRPr b="1" i="0" sz="2650" u="none" cap="none" strike="noStrike">
              <a:solidFill>
                <a:srgbClr val="000000"/>
              </a:solidFill>
              <a:latin typeface="Source Sans Pro"/>
              <a:ea typeface="Source Sans Pro"/>
              <a:cs typeface="Source Sans Pro"/>
              <a:sym typeface="Source Sans Pr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descr="nb-en-12-59.jpg" id="490" name="Google Shape;490;p59"/>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491" name="Google Shape;491;p59"/>
          <p:cNvSpPr/>
          <p:nvPr/>
        </p:nvSpPr>
        <p:spPr>
          <a:xfrm>
            <a:off x="784800" y="719995"/>
            <a:ext cx="3930300" cy="21321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„A proč vy přestupujete přikázání Boží kvůli své tradici?“</a:t>
            </a:r>
            <a:endParaRPr b="0" i="0" sz="3350" u="none" cap="none" strike="noStrike">
              <a:solidFill>
                <a:srgbClr val="000000"/>
              </a:solidFill>
              <a:latin typeface="Arial"/>
              <a:ea typeface="Arial"/>
              <a:cs typeface="Arial"/>
              <a:sym typeface="Arial"/>
            </a:endParaRPr>
          </a:p>
        </p:txBody>
      </p:sp>
      <p:sp>
        <p:nvSpPr>
          <p:cNvPr id="492" name="Google Shape;492;p59"/>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500"/>
              <a:buFont typeface="Arial"/>
              <a:buNone/>
            </a:pPr>
            <a:r>
              <a:rPr b="1" i="0" lang="cs" sz="2500" u="none" cap="none" strike="noStrike">
                <a:solidFill>
                  <a:srgbClr val="FFFFFF"/>
                </a:solidFill>
                <a:latin typeface="Source Sans Pro"/>
                <a:ea typeface="Source Sans Pro"/>
                <a:cs typeface="Source Sans Pro"/>
                <a:sym typeface="Source Sans Pro"/>
              </a:rPr>
              <a:t>Matouš 15,3</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descr="nb-en-12-6.jpg" id="100" name="Google Shape;100;p6"/>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descr="nb-en-12-60.jpg" id="498" name="Google Shape;498;p60"/>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499" name="Google Shape;499;p60"/>
          <p:cNvSpPr/>
          <p:nvPr/>
        </p:nvSpPr>
        <p:spPr>
          <a:xfrm>
            <a:off x="7770600" y="720000"/>
            <a:ext cx="3288300" cy="25758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„…marně mě uctívají, neboť učí naukám, jež jsou jen příkazy lidskými.“</a:t>
            </a:r>
            <a:endParaRPr b="0" i="0" sz="3350" u="none" cap="none" strike="noStrike">
              <a:solidFill>
                <a:srgbClr val="000000"/>
              </a:solidFill>
              <a:latin typeface="Arial"/>
              <a:ea typeface="Arial"/>
              <a:cs typeface="Arial"/>
              <a:sym typeface="Arial"/>
            </a:endParaRPr>
          </a:p>
        </p:txBody>
      </p:sp>
      <p:sp>
        <p:nvSpPr>
          <p:cNvPr id="500" name="Google Shape;500;p60"/>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500"/>
              <a:buFont typeface="Arial"/>
              <a:buNone/>
            </a:pPr>
            <a:r>
              <a:rPr b="1" i="0" lang="cs" sz="2500" u="none" cap="none" strike="noStrike">
                <a:solidFill>
                  <a:srgbClr val="FFFFFF"/>
                </a:solidFill>
                <a:latin typeface="Source Sans Pro"/>
                <a:ea typeface="Source Sans Pro"/>
                <a:cs typeface="Source Sans Pro"/>
                <a:sym typeface="Source Sans Pro"/>
              </a:rPr>
              <a:t>Matouš 15,9</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descr="nb-en-12-61.jpg" id="506" name="Google Shape;506;p61"/>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507" name="Google Shape;507;p61"/>
          <p:cNvSpPr/>
          <p:nvPr/>
        </p:nvSpPr>
        <p:spPr>
          <a:xfrm>
            <a:off x="784800" y="4073400"/>
            <a:ext cx="5634000" cy="1782900"/>
          </a:xfrm>
          <a:prstGeom prst="rect">
            <a:avLst/>
          </a:prstGeom>
          <a:noFill/>
          <a:ln>
            <a:noFill/>
          </a:ln>
        </p:spPr>
        <p:txBody>
          <a:bodyPr anchorCtr="0" anchor="t" bIns="45000" lIns="90000" spcFirstLastPara="1" rIns="90000" wrap="square" tIns="45000">
            <a:spAutoFit/>
          </a:bodyPr>
          <a:lstStyle/>
          <a:p>
            <a:pPr indent="0" lvl="0" marL="0" marR="0" rtl="0" algn="l">
              <a:lnSpc>
                <a:spcPct val="79000"/>
              </a:lnSpc>
              <a:spcBef>
                <a:spcPts val="0"/>
              </a:spcBef>
              <a:spcAft>
                <a:spcPts val="0"/>
              </a:spcAft>
              <a:buClr>
                <a:srgbClr val="000000"/>
              </a:buClr>
              <a:buSzPts val="7000"/>
              <a:buFont typeface="Arial"/>
              <a:buNone/>
            </a:pPr>
            <a:r>
              <a:rPr b="0" i="0" lang="cs" sz="7000" u="none" cap="none" strike="noStrike">
                <a:solidFill>
                  <a:srgbClr val="FFFFFF"/>
                </a:solidFill>
                <a:latin typeface="Source Sans Pro Light"/>
                <a:ea typeface="Source Sans Pro Light"/>
                <a:cs typeface="Source Sans Pro Light"/>
                <a:sym typeface="Source Sans Pro Light"/>
              </a:rPr>
              <a:t>JAKÁ JE TVOJE</a:t>
            </a:r>
            <a:endParaRPr b="0" i="0" sz="7000" u="none" cap="none" strike="noStrike">
              <a:solidFill>
                <a:srgbClr val="FFFFFF"/>
              </a:solidFill>
              <a:latin typeface="Source Sans Pro Light"/>
              <a:ea typeface="Source Sans Pro Light"/>
              <a:cs typeface="Source Sans Pro Light"/>
              <a:sym typeface="Source Sans Pro Light"/>
            </a:endParaRPr>
          </a:p>
          <a:p>
            <a:pPr indent="0" lvl="0" marL="0" marR="0" rtl="0" algn="l">
              <a:lnSpc>
                <a:spcPct val="79000"/>
              </a:lnSpc>
              <a:spcBef>
                <a:spcPts val="0"/>
              </a:spcBef>
              <a:spcAft>
                <a:spcPts val="0"/>
              </a:spcAft>
              <a:buClr>
                <a:srgbClr val="000000"/>
              </a:buClr>
              <a:buSzPts val="7000"/>
              <a:buFont typeface="Arial"/>
              <a:buNone/>
            </a:pPr>
            <a:r>
              <a:rPr b="1" i="0" lang="cs" sz="7000" u="none" cap="none" strike="noStrike">
                <a:solidFill>
                  <a:srgbClr val="FFFFFF"/>
                </a:solidFill>
                <a:latin typeface="Source Sans Pro"/>
                <a:ea typeface="Source Sans Pro"/>
                <a:cs typeface="Source Sans Pro"/>
                <a:sym typeface="Source Sans Pro"/>
              </a:rPr>
              <a:t>NAVIGACE</a:t>
            </a:r>
            <a:endParaRPr b="1" i="0" sz="7000" u="none" cap="none" strike="noStrike">
              <a:solidFill>
                <a:srgbClr val="FFFFFF"/>
              </a:solidFill>
              <a:latin typeface="Source Sans Pro"/>
              <a:ea typeface="Source Sans Pro"/>
              <a:cs typeface="Source Sans Pro"/>
              <a:sym typeface="Source Sans Pro"/>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descr="nb-en-12-62.jpg" id="513" name="Google Shape;513;p62"/>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514" name="Google Shape;514;p62"/>
          <p:cNvSpPr/>
          <p:nvPr/>
        </p:nvSpPr>
        <p:spPr>
          <a:xfrm>
            <a:off x="6621840" y="630720"/>
            <a:ext cx="4774680" cy="3256200"/>
          </a:xfrm>
          <a:prstGeom prst="rect">
            <a:avLst/>
          </a:prstGeom>
          <a:noFill/>
          <a:ln>
            <a:noFill/>
          </a:ln>
        </p:spPr>
        <p:txBody>
          <a:bodyPr anchorCtr="0" anchor="t" bIns="45000" lIns="90000" spcFirstLastPara="1" rIns="90000" wrap="square" tIns="45000">
            <a:spAutoFit/>
          </a:bodyPr>
          <a:lstStyle/>
          <a:p>
            <a:pPr indent="0" lvl="0" marL="0" marR="0" rtl="0" algn="l">
              <a:lnSpc>
                <a:spcPct val="104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„Byla to Katolická církve, která rozhodla, že neděle bude dnem bohoslužby pro křesťany na oslavu vzkříšení.“</a:t>
            </a:r>
            <a:endParaRPr b="0" i="0" sz="3350" u="none" cap="none" strike="noStrike">
              <a:solidFill>
                <a:srgbClr val="000000"/>
              </a:solidFill>
              <a:latin typeface="Arial"/>
              <a:ea typeface="Arial"/>
              <a:cs typeface="Arial"/>
              <a:sym typeface="Arial"/>
            </a:endParaRPr>
          </a:p>
        </p:txBody>
      </p:sp>
      <p:sp>
        <p:nvSpPr>
          <p:cNvPr id="515" name="Google Shape;515;p62"/>
          <p:cNvSpPr/>
          <p:nvPr/>
        </p:nvSpPr>
        <p:spPr>
          <a:xfrm>
            <a:off x="3558600" y="4648320"/>
            <a:ext cx="7387200" cy="858600"/>
          </a:xfrm>
          <a:prstGeom prst="rect">
            <a:avLst/>
          </a:prstGeom>
          <a:noFill/>
          <a:ln>
            <a:noFill/>
          </a:ln>
        </p:spPr>
        <p:txBody>
          <a:bodyPr anchorCtr="0" anchor="b" bIns="45000" lIns="90000" spcFirstLastPara="1" rIns="90000" wrap="square" tIns="45000">
            <a:spAutoFit/>
          </a:bodyPr>
          <a:lstStyle/>
          <a:p>
            <a:pPr indent="0" lvl="0" marL="0" marR="0" rtl="0" algn="r">
              <a:lnSpc>
                <a:spcPct val="95000"/>
              </a:lnSpc>
              <a:spcBef>
                <a:spcPts val="0"/>
              </a:spcBef>
              <a:spcAft>
                <a:spcPts val="0"/>
              </a:spcAft>
              <a:buClr>
                <a:srgbClr val="000000"/>
              </a:buClr>
              <a:buSzPts val="2650"/>
              <a:buFont typeface="Arial"/>
              <a:buNone/>
            </a:pPr>
            <a:r>
              <a:rPr b="1" i="0" lang="cs" sz="2650" u="none" cap="none" strike="noStrike">
                <a:solidFill>
                  <a:srgbClr val="FFFFFF"/>
                </a:solidFill>
                <a:latin typeface="Source Sans Pro"/>
                <a:ea typeface="Source Sans Pro"/>
                <a:cs typeface="Source Sans Pro"/>
                <a:sym typeface="Source Sans Pro"/>
              </a:rPr>
              <a:t>Catholicism and Fundamentalism, </a:t>
            </a:r>
            <a:endParaRPr b="1" i="0" sz="2650" u="none" cap="none" strike="noStrike">
              <a:solidFill>
                <a:srgbClr val="FFFFFF"/>
              </a:solidFill>
              <a:latin typeface="Source Sans Pro"/>
              <a:ea typeface="Source Sans Pro"/>
              <a:cs typeface="Source Sans Pro"/>
              <a:sym typeface="Source Sans Pro"/>
            </a:endParaRPr>
          </a:p>
          <a:p>
            <a:pPr indent="0" lvl="0" marL="0" marR="0" rtl="0" algn="r">
              <a:lnSpc>
                <a:spcPct val="95000"/>
              </a:lnSpc>
              <a:spcBef>
                <a:spcPts val="0"/>
              </a:spcBef>
              <a:spcAft>
                <a:spcPts val="0"/>
              </a:spcAft>
              <a:buClr>
                <a:srgbClr val="000000"/>
              </a:buClr>
              <a:buSzPts val="2650"/>
              <a:buFont typeface="Arial"/>
              <a:buNone/>
            </a:pPr>
            <a:r>
              <a:rPr b="1" i="0" lang="cs" sz="2650" u="none" cap="none" strike="noStrike">
                <a:solidFill>
                  <a:srgbClr val="FFFFFF"/>
                </a:solidFill>
                <a:latin typeface="Source Sans Pro"/>
                <a:ea typeface="Source Sans Pro"/>
                <a:cs typeface="Source Sans Pro"/>
                <a:sym typeface="Source Sans Pro"/>
              </a:rPr>
              <a:t>Karl Keating, 1988, s. 38.</a:t>
            </a:r>
            <a:endParaRPr b="1" i="0" sz="2650" u="none" cap="none" strike="noStrike">
              <a:solidFill>
                <a:srgbClr val="000000"/>
              </a:solidFill>
              <a:latin typeface="Source Sans Pro"/>
              <a:ea typeface="Source Sans Pro"/>
              <a:cs typeface="Source Sans Pro"/>
              <a:sym typeface="Source Sans Pro"/>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descr="nb-en-12-63.jpg" id="521" name="Google Shape;521;p63"/>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522" name="Google Shape;522;p63"/>
          <p:cNvSpPr/>
          <p:nvPr/>
        </p:nvSpPr>
        <p:spPr>
          <a:xfrm>
            <a:off x="784800" y="720000"/>
            <a:ext cx="9783600" cy="3197700"/>
          </a:xfrm>
          <a:prstGeom prst="rect">
            <a:avLst/>
          </a:prstGeom>
          <a:noFill/>
          <a:ln>
            <a:noFill/>
          </a:ln>
        </p:spPr>
        <p:txBody>
          <a:bodyPr anchorCtr="0" anchor="t" bIns="45000" lIns="90000" spcFirstLastPara="1" rIns="90000" wrap="square" tIns="45000">
            <a:spAutoFit/>
          </a:bodyPr>
          <a:lstStyle/>
          <a:p>
            <a:pPr indent="0" lvl="0" marL="0" marR="0" rtl="0" algn="l">
              <a:lnSpc>
                <a:spcPct val="104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„Pravděpodobně nejodvážnější věcí, nejrevolučnější změnou, kterou církev udělala, nastala v prvním století. Svatý den šabat byl změněn ze soboty na neděli… ne z nařízení, které by bylo zaznamenáno v Bibli, ale z vědomí vlastní moci církve…“</a:t>
            </a:r>
            <a:endParaRPr b="0" i="0" sz="3350" u="none" cap="none" strike="noStrike">
              <a:solidFill>
                <a:srgbClr val="000000"/>
              </a:solidFill>
              <a:latin typeface="Arial"/>
              <a:ea typeface="Arial"/>
              <a:cs typeface="Arial"/>
              <a:sym typeface="Arial"/>
            </a:endParaRPr>
          </a:p>
        </p:txBody>
      </p:sp>
      <p:sp>
        <p:nvSpPr>
          <p:cNvPr id="523" name="Google Shape;523;p63"/>
          <p:cNvSpPr/>
          <p:nvPr/>
        </p:nvSpPr>
        <p:spPr>
          <a:xfrm>
            <a:off x="3558600" y="4648320"/>
            <a:ext cx="7387200" cy="858600"/>
          </a:xfrm>
          <a:prstGeom prst="rect">
            <a:avLst/>
          </a:prstGeom>
          <a:noFill/>
          <a:ln>
            <a:noFill/>
          </a:ln>
        </p:spPr>
        <p:txBody>
          <a:bodyPr anchorCtr="0" anchor="b" bIns="45000" lIns="90000" spcFirstLastPara="1" rIns="90000" wrap="square" tIns="45000">
            <a:spAutoFit/>
          </a:bodyPr>
          <a:lstStyle/>
          <a:p>
            <a:pPr indent="0" lvl="0" marL="0" marR="0" rtl="0" algn="r">
              <a:lnSpc>
                <a:spcPct val="95000"/>
              </a:lnSpc>
              <a:spcBef>
                <a:spcPts val="0"/>
              </a:spcBef>
              <a:spcAft>
                <a:spcPts val="0"/>
              </a:spcAft>
              <a:buClr>
                <a:srgbClr val="000000"/>
              </a:buClr>
              <a:buSzPts val="2650"/>
              <a:buFont typeface="Arial"/>
              <a:buNone/>
            </a:pPr>
            <a:r>
              <a:rPr b="0" i="0" lang="cs" sz="2650" u="none" cap="none" strike="noStrike">
                <a:solidFill>
                  <a:srgbClr val="FFFFFF"/>
                </a:solidFill>
                <a:latin typeface="Source Sans Pro Light"/>
                <a:ea typeface="Source Sans Pro Light"/>
                <a:cs typeface="Source Sans Pro Light"/>
                <a:sym typeface="Source Sans Pro Light"/>
              </a:rPr>
              <a:t> </a:t>
            </a:r>
            <a:r>
              <a:rPr b="1" i="0" lang="cs" sz="2650" u="none" cap="none" strike="noStrike">
                <a:solidFill>
                  <a:srgbClr val="FFFFFF"/>
                </a:solidFill>
                <a:latin typeface="Source Sans Pro"/>
                <a:ea typeface="Source Sans Pro"/>
                <a:cs typeface="Source Sans Pro"/>
                <a:sym typeface="Source Sans Pro"/>
              </a:rPr>
              <a:t>Saint Catherine Catholic Church Sentinel </a:t>
            </a:r>
            <a:endParaRPr b="0" i="0" sz="2650" u="none" cap="none" strike="noStrike">
              <a:solidFill>
                <a:srgbClr val="000000"/>
              </a:solidFill>
              <a:latin typeface="Arial"/>
              <a:ea typeface="Arial"/>
              <a:cs typeface="Arial"/>
              <a:sym typeface="Arial"/>
            </a:endParaRPr>
          </a:p>
          <a:p>
            <a:pPr indent="0" lvl="0" marL="0" marR="0" rtl="0" algn="r">
              <a:lnSpc>
                <a:spcPct val="95000"/>
              </a:lnSpc>
              <a:spcBef>
                <a:spcPts val="0"/>
              </a:spcBef>
              <a:spcAft>
                <a:spcPts val="0"/>
              </a:spcAft>
              <a:buClr>
                <a:srgbClr val="000000"/>
              </a:buClr>
              <a:buSzPts val="2650"/>
              <a:buFont typeface="Arial"/>
              <a:buNone/>
            </a:pPr>
            <a:r>
              <a:rPr b="1" i="0" lang="cs" sz="2650" u="none" cap="none" strike="noStrike">
                <a:solidFill>
                  <a:srgbClr val="FFFFFF"/>
                </a:solidFill>
                <a:latin typeface="Source Sans Pro"/>
                <a:ea typeface="Source Sans Pro"/>
                <a:cs typeface="Source Sans Pro"/>
                <a:sym typeface="Source Sans Pro"/>
              </a:rPr>
              <a:t>May 21, 1995</a:t>
            </a:r>
            <a:endParaRPr b="1" i="0" sz="2650" u="none" cap="none" strike="noStrike">
              <a:solidFill>
                <a:srgbClr val="000000"/>
              </a:solidFill>
              <a:latin typeface="Source Sans Pro"/>
              <a:ea typeface="Source Sans Pro"/>
              <a:cs typeface="Source Sans Pro"/>
              <a:sym typeface="Source Sans Pro"/>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id="529" name="Google Shape;529;p64"/>
          <p:cNvPicPr preferRelativeResize="0"/>
          <p:nvPr/>
        </p:nvPicPr>
        <p:blipFill rotWithShape="1">
          <a:blip r:embed="rId3">
            <a:alphaModFix/>
          </a:blip>
          <a:srcRect b="0" l="0" r="0" t="0"/>
          <a:stretch/>
        </p:blipFill>
        <p:spPr>
          <a:xfrm>
            <a:off x="0" y="0"/>
            <a:ext cx="11711880" cy="6587641"/>
          </a:xfrm>
          <a:prstGeom prst="rect">
            <a:avLst/>
          </a:prstGeom>
          <a:noFill/>
          <a:ln>
            <a:noFill/>
          </a:ln>
        </p:spPr>
      </p:pic>
      <p:sp>
        <p:nvSpPr>
          <p:cNvPr id="530" name="Google Shape;530;p64"/>
          <p:cNvSpPr/>
          <p:nvPr/>
        </p:nvSpPr>
        <p:spPr>
          <a:xfrm>
            <a:off x="784800" y="720000"/>
            <a:ext cx="5747400" cy="3212700"/>
          </a:xfrm>
          <a:prstGeom prst="rect">
            <a:avLst/>
          </a:prstGeom>
          <a:noFill/>
          <a:ln>
            <a:noFill/>
          </a:ln>
        </p:spPr>
        <p:txBody>
          <a:bodyPr anchorCtr="0" anchor="t" bIns="45000" lIns="90000" spcFirstLastPara="1" rIns="90000" wrap="square" tIns="45000">
            <a:spAutoFit/>
          </a:bodyPr>
          <a:lstStyle/>
          <a:p>
            <a:pPr indent="0" lvl="0" marL="0" marR="0" rtl="0" algn="l">
              <a:lnSpc>
                <a:spcPct val="104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„Lidé, kteří si myslí, že Písmo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by mělo být jedinou autoritou, by se měli logicky stát adventisty sedmého dne a zachovávat sobotu jako svatý den.“</a:t>
            </a:r>
            <a:endParaRPr b="0" i="0" sz="3350" u="none" cap="none" strike="noStrike">
              <a:solidFill>
                <a:srgbClr val="000000"/>
              </a:solidFill>
              <a:latin typeface="Arial"/>
              <a:ea typeface="Arial"/>
              <a:cs typeface="Arial"/>
              <a:sym typeface="Arial"/>
            </a:endParaRPr>
          </a:p>
        </p:txBody>
      </p:sp>
      <p:sp>
        <p:nvSpPr>
          <p:cNvPr id="531" name="Google Shape;531;p64"/>
          <p:cNvSpPr/>
          <p:nvPr/>
        </p:nvSpPr>
        <p:spPr>
          <a:xfrm>
            <a:off x="3558600" y="4648320"/>
            <a:ext cx="7387200" cy="858600"/>
          </a:xfrm>
          <a:prstGeom prst="rect">
            <a:avLst/>
          </a:prstGeom>
          <a:noFill/>
          <a:ln>
            <a:noFill/>
          </a:ln>
        </p:spPr>
        <p:txBody>
          <a:bodyPr anchorCtr="0" anchor="b" bIns="45000" lIns="90000" spcFirstLastPara="1" rIns="90000" wrap="square" tIns="45000">
            <a:spAutoFit/>
          </a:bodyPr>
          <a:lstStyle/>
          <a:p>
            <a:pPr indent="0" lvl="0" marL="0" marR="0" rtl="0" algn="r">
              <a:lnSpc>
                <a:spcPct val="95000"/>
              </a:lnSpc>
              <a:spcBef>
                <a:spcPts val="0"/>
              </a:spcBef>
              <a:spcAft>
                <a:spcPts val="0"/>
              </a:spcAft>
              <a:buClr>
                <a:srgbClr val="000000"/>
              </a:buClr>
              <a:buSzPts val="2650"/>
              <a:buFont typeface="Arial"/>
              <a:buNone/>
            </a:pPr>
            <a:r>
              <a:rPr b="1" i="0" lang="cs" sz="2650" u="none" cap="none" strike="noStrike">
                <a:solidFill>
                  <a:srgbClr val="FFFFFF"/>
                </a:solidFill>
                <a:latin typeface="Source Sans Pro"/>
                <a:ea typeface="Source Sans Pro"/>
                <a:cs typeface="Source Sans Pro"/>
                <a:sym typeface="Source Sans Pro"/>
              </a:rPr>
              <a:t> Saint Catherine Catholic Church Sentinel </a:t>
            </a:r>
            <a:endParaRPr b="1" i="0" sz="2650" u="none" cap="none" strike="noStrike">
              <a:solidFill>
                <a:srgbClr val="000000"/>
              </a:solidFill>
              <a:latin typeface="Source Sans Pro"/>
              <a:ea typeface="Source Sans Pro"/>
              <a:cs typeface="Source Sans Pro"/>
              <a:sym typeface="Source Sans Pro"/>
            </a:endParaRPr>
          </a:p>
          <a:p>
            <a:pPr indent="0" lvl="0" marL="0" marR="0" rtl="0" algn="r">
              <a:lnSpc>
                <a:spcPct val="95000"/>
              </a:lnSpc>
              <a:spcBef>
                <a:spcPts val="0"/>
              </a:spcBef>
              <a:spcAft>
                <a:spcPts val="0"/>
              </a:spcAft>
              <a:buClr>
                <a:srgbClr val="000000"/>
              </a:buClr>
              <a:buSzPts val="2650"/>
              <a:buFont typeface="Arial"/>
              <a:buNone/>
            </a:pPr>
            <a:r>
              <a:rPr b="1" i="0" lang="cs" sz="2650" u="none" cap="none" strike="noStrike">
                <a:solidFill>
                  <a:srgbClr val="FFFFFF"/>
                </a:solidFill>
                <a:latin typeface="Source Sans Pro"/>
                <a:ea typeface="Source Sans Pro"/>
                <a:cs typeface="Source Sans Pro"/>
                <a:sym typeface="Source Sans Pro"/>
              </a:rPr>
              <a:t>May 21, 1995</a:t>
            </a:r>
            <a:endParaRPr b="1" i="0" sz="2650" u="none" cap="none" strike="noStrike">
              <a:solidFill>
                <a:srgbClr val="000000"/>
              </a:solidFill>
              <a:latin typeface="Source Sans Pro"/>
              <a:ea typeface="Source Sans Pro"/>
              <a:cs typeface="Source Sans Pro"/>
              <a:sym typeface="Source Sans Pro"/>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descr="nb-en-12-65.jpg" id="537" name="Google Shape;537;p65"/>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538" name="Google Shape;538;p65"/>
          <p:cNvSpPr/>
          <p:nvPr/>
        </p:nvSpPr>
        <p:spPr>
          <a:xfrm>
            <a:off x="5383549" y="1541520"/>
            <a:ext cx="5709600" cy="11112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 bude se snažit změnit doby a zákon.“</a:t>
            </a:r>
            <a:endParaRPr b="0" i="0" sz="3350" u="none" cap="none" strike="noStrike">
              <a:solidFill>
                <a:srgbClr val="000000"/>
              </a:solidFill>
              <a:latin typeface="Arial"/>
              <a:ea typeface="Arial"/>
              <a:cs typeface="Arial"/>
              <a:sym typeface="Arial"/>
            </a:endParaRPr>
          </a:p>
        </p:txBody>
      </p:sp>
      <p:sp>
        <p:nvSpPr>
          <p:cNvPr id="539" name="Google Shape;539;p65"/>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500"/>
              <a:buFont typeface="Arial"/>
              <a:buNone/>
            </a:pPr>
            <a:r>
              <a:rPr b="1" i="0" lang="cs" sz="2500" u="none" cap="none" strike="noStrike">
                <a:solidFill>
                  <a:srgbClr val="FFFFFF"/>
                </a:solidFill>
                <a:latin typeface="Source Sans Pro"/>
                <a:ea typeface="Source Sans Pro"/>
                <a:cs typeface="Source Sans Pro"/>
                <a:sym typeface="Source Sans Pro"/>
              </a:rPr>
              <a:t>Daniel 7,25</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descr="nb-en-12-66.jpg" id="545" name="Google Shape;545;p66"/>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546" name="Google Shape;546;p66"/>
          <p:cNvSpPr/>
          <p:nvPr/>
        </p:nvSpPr>
        <p:spPr>
          <a:xfrm>
            <a:off x="784810" y="719990"/>
            <a:ext cx="8164500" cy="16125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„Zde se ukáže vytrvalost svatých,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kteří zachovávají Boží přikázání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a věrnost Ježíši.“</a:t>
            </a:r>
            <a:endParaRPr b="0" i="0" sz="3350" u="none" cap="none" strike="noStrike">
              <a:solidFill>
                <a:srgbClr val="000000"/>
              </a:solidFill>
              <a:latin typeface="Arial"/>
              <a:ea typeface="Arial"/>
              <a:cs typeface="Arial"/>
              <a:sym typeface="Arial"/>
            </a:endParaRPr>
          </a:p>
        </p:txBody>
      </p:sp>
      <p:sp>
        <p:nvSpPr>
          <p:cNvPr id="547" name="Google Shape;547;p66"/>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500"/>
              <a:buFont typeface="Arial"/>
              <a:buNone/>
            </a:pPr>
            <a:r>
              <a:rPr b="1" i="0" lang="cs" sz="2500" u="none" cap="none" strike="noStrike">
                <a:solidFill>
                  <a:srgbClr val="FFFFFF"/>
                </a:solidFill>
                <a:latin typeface="Source Sans Pro"/>
                <a:ea typeface="Source Sans Pro"/>
                <a:cs typeface="Source Sans Pro"/>
                <a:sym typeface="Source Sans Pro"/>
              </a:rPr>
              <a:t>Zjevení 14,12</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descr="nb-en-12-67.jpg" id="553" name="Google Shape;553;p67"/>
          <p:cNvPicPr preferRelativeResize="0"/>
          <p:nvPr/>
        </p:nvPicPr>
        <p:blipFill rotWithShape="1">
          <a:blip r:embed="rId3">
            <a:alphaModFix/>
          </a:blip>
          <a:srcRect b="0" l="0" r="0" t="0"/>
          <a:stretch/>
        </p:blipFill>
        <p:spPr>
          <a:xfrm>
            <a:off x="0" y="0"/>
            <a:ext cx="11711880" cy="6587641"/>
          </a:xfrm>
          <a:prstGeom prst="rect">
            <a:avLst/>
          </a:prstGeom>
          <a:noFill/>
          <a:ln>
            <a:noFill/>
          </a:ln>
        </p:spPr>
      </p:pic>
      <p:sp>
        <p:nvSpPr>
          <p:cNvPr id="554" name="Google Shape;554;p67"/>
          <p:cNvSpPr/>
          <p:nvPr/>
        </p:nvSpPr>
        <p:spPr>
          <a:xfrm>
            <a:off x="6561830" y="4226865"/>
            <a:ext cx="5563200" cy="920400"/>
          </a:xfrm>
          <a:prstGeom prst="rect">
            <a:avLst/>
          </a:prstGeom>
          <a:noFill/>
          <a:ln>
            <a:noFill/>
          </a:ln>
        </p:spPr>
        <p:txBody>
          <a:bodyPr anchorCtr="0" anchor="t" bIns="45000" lIns="90000" spcFirstLastPara="1" rIns="90000" wrap="square" tIns="45000">
            <a:spAutoFit/>
          </a:bodyPr>
          <a:lstStyle/>
          <a:p>
            <a:pPr indent="0" lvl="0" marL="0" marR="0" rtl="0" algn="l">
              <a:lnSpc>
                <a:spcPct val="78000"/>
              </a:lnSpc>
              <a:spcBef>
                <a:spcPts val="0"/>
              </a:spcBef>
              <a:spcAft>
                <a:spcPts val="0"/>
              </a:spcAft>
              <a:buClr>
                <a:srgbClr val="000000"/>
              </a:buClr>
              <a:buSzPts val="7000"/>
              <a:buFont typeface="Arial"/>
              <a:buNone/>
            </a:pPr>
            <a:r>
              <a:rPr b="0" i="0" lang="cs" sz="7000" u="none" cap="none" strike="noStrike">
                <a:solidFill>
                  <a:srgbClr val="FFFFFF"/>
                </a:solidFill>
                <a:latin typeface="Source Sans Pro Light"/>
                <a:ea typeface="Source Sans Pro Light"/>
                <a:cs typeface="Source Sans Pro Light"/>
                <a:sym typeface="Source Sans Pro Light"/>
              </a:rPr>
              <a:t> </a:t>
            </a:r>
            <a:r>
              <a:rPr b="1" i="0" lang="cs" sz="7000" u="none" cap="none" strike="noStrike">
                <a:solidFill>
                  <a:srgbClr val="FFFFFF"/>
                </a:solidFill>
                <a:latin typeface="Source Sans Pro"/>
                <a:ea typeface="Source Sans Pro"/>
                <a:cs typeface="Source Sans Pro"/>
                <a:sym typeface="Source Sans Pro"/>
              </a:rPr>
              <a:t>PAMATUJ </a:t>
            </a:r>
            <a:endParaRPr b="0" i="0" sz="70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pic>
        <p:nvPicPr>
          <p:cNvPr descr="nb-en-12-68.jpg" id="560" name="Google Shape;560;p68"/>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561" name="Google Shape;561;p68"/>
          <p:cNvSpPr/>
          <p:nvPr/>
        </p:nvSpPr>
        <p:spPr>
          <a:xfrm>
            <a:off x="784800" y="719999"/>
            <a:ext cx="5138700" cy="28011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„V tom je totiž láska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k Bohu, že zachováváme jeho přikázání; </a:t>
            </a:r>
            <a:endParaRPr b="1" i="0" sz="3350" u="none" cap="none" strike="noStrike">
              <a:solidFill>
                <a:srgbClr val="FFFFFF"/>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a jeho přikázání nejsou těžká…“</a:t>
            </a:r>
            <a:endParaRPr b="0" i="0" sz="3350" u="none" cap="none" strike="noStrike">
              <a:solidFill>
                <a:srgbClr val="000000"/>
              </a:solidFill>
              <a:latin typeface="Arial"/>
              <a:ea typeface="Arial"/>
              <a:cs typeface="Arial"/>
              <a:sym typeface="Arial"/>
            </a:endParaRPr>
          </a:p>
        </p:txBody>
      </p:sp>
      <p:sp>
        <p:nvSpPr>
          <p:cNvPr id="562" name="Google Shape;562;p68"/>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500"/>
              <a:buFont typeface="Arial"/>
              <a:buNone/>
            </a:pPr>
            <a:r>
              <a:rPr b="1" i="0" lang="cs" sz="2500" u="none" cap="none" strike="noStrike">
                <a:solidFill>
                  <a:srgbClr val="FFFFFF"/>
                </a:solidFill>
                <a:latin typeface="Source Sans Pro"/>
                <a:ea typeface="Source Sans Pro"/>
                <a:cs typeface="Source Sans Pro"/>
                <a:sym typeface="Source Sans Pro"/>
              </a:rPr>
              <a:t>1. Janova 5,3</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pic>
        <p:nvPicPr>
          <p:cNvPr descr="nb-en-12-69.jpg" id="568" name="Google Shape;568;p69"/>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569" name="Google Shape;569;p69"/>
          <p:cNvSpPr/>
          <p:nvPr/>
        </p:nvSpPr>
        <p:spPr>
          <a:xfrm>
            <a:off x="3671275" y="720000"/>
            <a:ext cx="7342200" cy="21435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350"/>
              <a:buFont typeface="Arial"/>
              <a:buNone/>
            </a:pPr>
            <a:r>
              <a:rPr b="1" i="0" lang="cs" sz="3350" u="none" cap="none" strike="noStrike">
                <a:solidFill>
                  <a:srgbClr val="FFFFFF"/>
                </a:solidFill>
                <a:latin typeface="Source Sans Pro"/>
                <a:ea typeface="Source Sans Pro"/>
                <a:cs typeface="Source Sans Pro"/>
                <a:sym typeface="Source Sans Pro"/>
              </a:rPr>
              <a:t>„Ne každý, kdo mi říká ‚Pane, Pane‘, vejde do království nebeského;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ale ten, kdo činí vůli mého Otce </a:t>
            </a:r>
            <a:br>
              <a:rPr b="1" i="0" lang="cs" sz="3350" u="none" cap="none" strike="noStrike">
                <a:solidFill>
                  <a:srgbClr val="FFFFFF"/>
                </a:solidFill>
                <a:latin typeface="Source Sans Pro"/>
                <a:ea typeface="Source Sans Pro"/>
                <a:cs typeface="Source Sans Pro"/>
                <a:sym typeface="Source Sans Pro"/>
              </a:rPr>
            </a:br>
            <a:r>
              <a:rPr b="1" i="0" lang="cs" sz="3350" u="none" cap="none" strike="noStrike">
                <a:solidFill>
                  <a:srgbClr val="FFFFFF"/>
                </a:solidFill>
                <a:latin typeface="Source Sans Pro"/>
                <a:ea typeface="Source Sans Pro"/>
                <a:cs typeface="Source Sans Pro"/>
                <a:sym typeface="Source Sans Pro"/>
              </a:rPr>
              <a:t>v nebesích.“</a:t>
            </a:r>
            <a:endParaRPr b="0" i="0" sz="3350" u="none" cap="none" strike="noStrike">
              <a:solidFill>
                <a:srgbClr val="000000"/>
              </a:solidFill>
              <a:latin typeface="Arial"/>
              <a:ea typeface="Arial"/>
              <a:cs typeface="Arial"/>
              <a:sym typeface="Arial"/>
            </a:endParaRPr>
          </a:p>
        </p:txBody>
      </p:sp>
      <p:sp>
        <p:nvSpPr>
          <p:cNvPr id="570" name="Google Shape;570;p69"/>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Clr>
                <a:srgbClr val="000000"/>
              </a:buClr>
              <a:buSzPts val="2500"/>
              <a:buFont typeface="Arial"/>
              <a:buNone/>
            </a:pPr>
            <a:r>
              <a:rPr b="1" i="0" lang="cs" sz="2500" u="none" cap="none" strike="noStrike">
                <a:solidFill>
                  <a:srgbClr val="FFFFFF"/>
                </a:solidFill>
                <a:latin typeface="Source Sans Pro"/>
                <a:ea typeface="Source Sans Pro"/>
                <a:cs typeface="Source Sans Pro"/>
                <a:sym typeface="Source Sans Pro"/>
              </a:rPr>
              <a:t>Matouš 7,21</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descr="nb-en-12-7.jpg" id="106" name="Google Shape;106;p7"/>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107" name="Google Shape;107;p7"/>
          <p:cNvSpPr/>
          <p:nvPr/>
        </p:nvSpPr>
        <p:spPr>
          <a:xfrm>
            <a:off x="315360" y="619560"/>
            <a:ext cx="11058840" cy="919800"/>
          </a:xfrm>
          <a:prstGeom prst="rect">
            <a:avLst/>
          </a:prstGeom>
          <a:noFill/>
          <a:ln>
            <a:noFill/>
          </a:ln>
        </p:spPr>
        <p:txBody>
          <a:bodyPr anchorCtr="0" anchor="t" bIns="45000" lIns="90000" spcFirstLastPara="1" rIns="90000" wrap="square" tIns="45000">
            <a:spAutoFit/>
          </a:bodyPr>
          <a:lstStyle/>
          <a:p>
            <a:pPr indent="0" lvl="0" marL="0" marR="0" rtl="0" algn="ctr">
              <a:lnSpc>
                <a:spcPct val="77000"/>
              </a:lnSpc>
              <a:spcBef>
                <a:spcPts val="0"/>
              </a:spcBef>
              <a:spcAft>
                <a:spcPts val="0"/>
              </a:spcAft>
              <a:buClr>
                <a:srgbClr val="000000"/>
              </a:buClr>
              <a:buSzPts val="7100"/>
              <a:buFont typeface="Arial"/>
              <a:buNone/>
            </a:pPr>
            <a:r>
              <a:rPr b="0" i="0" lang="cs" sz="7100" u="none" cap="none" strike="noStrike">
                <a:solidFill>
                  <a:srgbClr val="FFFFFF"/>
                </a:solidFill>
                <a:latin typeface="Source Sans Pro Light"/>
                <a:ea typeface="Source Sans Pro Light"/>
                <a:cs typeface="Source Sans Pro Light"/>
                <a:sym typeface="Source Sans Pro Light"/>
              </a:rPr>
              <a:t> </a:t>
            </a:r>
            <a:r>
              <a:rPr b="1" i="0" lang="cs" sz="7100" u="none" cap="none" strike="noStrike">
                <a:solidFill>
                  <a:srgbClr val="FFFFFF"/>
                </a:solidFill>
                <a:latin typeface="Source Sans Pro"/>
                <a:ea typeface="Source Sans Pro"/>
                <a:cs typeface="Source Sans Pro"/>
                <a:sym typeface="Source Sans Pro"/>
              </a:rPr>
              <a:t>SOBOTA </a:t>
            </a:r>
            <a:endParaRPr b="0" i="0" sz="7100" u="none" cap="none" strike="noStrik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descr="nb-en-12-70.jpg" id="576" name="Google Shape;576;p70"/>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pic>
        <p:nvPicPr>
          <p:cNvPr descr="nb-en-12-71.jpg" id="582" name="Google Shape;582;p71"/>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pic>
        <p:nvPicPr>
          <p:cNvPr descr="nb-en-12-72.jpg" id="588" name="Google Shape;588;p72"/>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pic>
        <p:nvPicPr>
          <p:cNvPr id="594" name="Google Shape;594;p73"/>
          <p:cNvPicPr preferRelativeResize="0"/>
          <p:nvPr/>
        </p:nvPicPr>
        <p:blipFill rotWithShape="1">
          <a:blip r:embed="rId3">
            <a:alphaModFix/>
          </a:blip>
          <a:srcRect b="10" l="0" r="0" t="0"/>
          <a:stretch/>
        </p:blipFill>
        <p:spPr>
          <a:xfrm>
            <a:off x="0" y="0"/>
            <a:ext cx="11711520" cy="6587279"/>
          </a:xfrm>
          <a:prstGeom prst="rect">
            <a:avLst/>
          </a:prstGeom>
          <a:noFill/>
          <a:ln>
            <a:noFill/>
          </a:ln>
        </p:spPr>
      </p:pic>
      <p:sp>
        <p:nvSpPr>
          <p:cNvPr id="595" name="Google Shape;595;p73"/>
          <p:cNvSpPr txBox="1"/>
          <p:nvPr/>
        </p:nvSpPr>
        <p:spPr>
          <a:xfrm>
            <a:off x="6521875" y="1164100"/>
            <a:ext cx="4452900" cy="1285200"/>
          </a:xfrm>
          <a:prstGeom prst="rect">
            <a:avLst/>
          </a:prstGeom>
          <a:noFill/>
          <a:ln>
            <a:noFill/>
          </a:ln>
        </p:spPr>
        <p:txBody>
          <a:bodyPr anchorCtr="0" anchor="t" bIns="91425" lIns="91425" spcFirstLastPara="1" rIns="91425" wrap="square" tIns="91425">
            <a:spAutoFit/>
          </a:bodyPr>
          <a:lstStyle/>
          <a:p>
            <a:pPr indent="0" lvl="0" marL="0" rtl="0" algn="ctr">
              <a:lnSpc>
                <a:spcPct val="65000"/>
              </a:lnSpc>
              <a:spcBef>
                <a:spcPts val="0"/>
              </a:spcBef>
              <a:spcAft>
                <a:spcPts val="0"/>
              </a:spcAft>
              <a:buNone/>
            </a:pPr>
            <a:r>
              <a:rPr lang="cs" sz="5500">
                <a:solidFill>
                  <a:srgbClr val="FFFFFF"/>
                </a:solidFill>
                <a:latin typeface="Source Sans Pro Light"/>
                <a:ea typeface="Source Sans Pro Light"/>
                <a:cs typeface="Source Sans Pro Light"/>
                <a:sym typeface="Source Sans Pro Light"/>
              </a:rPr>
              <a:t>MOJE </a:t>
            </a:r>
            <a:endParaRPr sz="5500">
              <a:solidFill>
                <a:srgbClr val="FFFFFF"/>
              </a:solidFill>
              <a:latin typeface="Source Sans Pro Light"/>
              <a:ea typeface="Source Sans Pro Light"/>
              <a:cs typeface="Source Sans Pro Light"/>
              <a:sym typeface="Source Sans Pro Light"/>
            </a:endParaRPr>
          </a:p>
          <a:p>
            <a:pPr indent="0" lvl="0" marL="0" rtl="0" algn="ctr">
              <a:lnSpc>
                <a:spcPct val="65000"/>
              </a:lnSpc>
              <a:spcBef>
                <a:spcPts val="0"/>
              </a:spcBef>
              <a:spcAft>
                <a:spcPts val="0"/>
              </a:spcAft>
              <a:buNone/>
            </a:pPr>
            <a:r>
              <a:rPr b="1" lang="cs" sz="5500">
                <a:solidFill>
                  <a:srgbClr val="FFFFFF"/>
                </a:solidFill>
                <a:latin typeface="Source Sans Pro"/>
                <a:ea typeface="Source Sans Pro"/>
                <a:cs typeface="Source Sans Pro"/>
                <a:sym typeface="Source Sans Pro"/>
              </a:rPr>
              <a:t>ROZHODNUTÍ</a:t>
            </a:r>
            <a:endParaRPr b="1" sz="5500">
              <a:solidFill>
                <a:srgbClr val="FFFFFF"/>
              </a:solidFill>
              <a:latin typeface="Source Sans Pro"/>
              <a:ea typeface="Source Sans Pro"/>
              <a:cs typeface="Source Sans Pro"/>
              <a:sym typeface="Source Sans Pro"/>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pic>
        <p:nvPicPr>
          <p:cNvPr descr="nb-en-12-74.jpg" id="601" name="Google Shape;601;p74"/>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75"/>
          <p:cNvSpPr/>
          <p:nvPr/>
        </p:nvSpPr>
        <p:spPr>
          <a:xfrm>
            <a:off x="1249925" y="3535425"/>
            <a:ext cx="9693000" cy="1847400"/>
          </a:xfrm>
          <a:prstGeom prst="rect">
            <a:avLst/>
          </a:prstGeom>
          <a:noFill/>
          <a:ln>
            <a:noFill/>
          </a:ln>
        </p:spPr>
        <p:txBody>
          <a:bodyPr anchorCtr="0" anchor="t" bIns="45000" lIns="90000" spcFirstLastPara="1" rIns="90000" wrap="square" tIns="45000">
            <a:noAutofit/>
          </a:bodyPr>
          <a:lstStyle/>
          <a:p>
            <a:pPr indent="0" lvl="0" marL="0" marR="0" rtl="0" algn="r">
              <a:lnSpc>
                <a:spcPct val="78000"/>
              </a:lnSpc>
              <a:spcBef>
                <a:spcPts val="0"/>
              </a:spcBef>
              <a:spcAft>
                <a:spcPts val="0"/>
              </a:spcAft>
              <a:buNone/>
            </a:pPr>
            <a:r>
              <a:rPr lang="cs" sz="7410">
                <a:solidFill>
                  <a:srgbClr val="000000"/>
                </a:solidFill>
                <a:latin typeface="Source Sans Pro Light"/>
                <a:ea typeface="Source Sans Pro Light"/>
                <a:cs typeface="Source Sans Pro Light"/>
                <a:sym typeface="Source Sans Pro Light"/>
              </a:rPr>
              <a:t>Název </a:t>
            </a:r>
            <a:br>
              <a:rPr lang="cs" sz="7410">
                <a:solidFill>
                  <a:srgbClr val="000000"/>
                </a:solidFill>
                <a:latin typeface="Source Sans Pro Light"/>
                <a:ea typeface="Source Sans Pro Light"/>
                <a:cs typeface="Source Sans Pro Light"/>
                <a:sym typeface="Source Sans Pro Light"/>
              </a:rPr>
            </a:br>
            <a:r>
              <a:rPr lang="cs" sz="7410">
                <a:solidFill>
                  <a:srgbClr val="000000"/>
                </a:solidFill>
                <a:latin typeface="Source Sans Pro Light"/>
                <a:ea typeface="Source Sans Pro Light"/>
                <a:cs typeface="Source Sans Pro Light"/>
                <a:sym typeface="Source Sans Pro Light"/>
              </a:rPr>
              <a:t>další přednášky </a:t>
            </a:r>
            <a:endParaRPr sz="7410">
              <a:solidFill>
                <a:srgbClr val="000000"/>
              </a:solidFill>
              <a:latin typeface="Source Sans Pro Light"/>
              <a:ea typeface="Source Sans Pro Light"/>
              <a:cs typeface="Source Sans Pro Light"/>
              <a:sym typeface="Source Sans Pro Light"/>
            </a:endParaRPr>
          </a:p>
          <a:p>
            <a:pPr indent="0" lvl="0" marL="0" marR="0" rtl="0" algn="ctr">
              <a:lnSpc>
                <a:spcPct val="78000"/>
              </a:lnSpc>
              <a:spcBef>
                <a:spcPts val="0"/>
              </a:spcBef>
              <a:spcAft>
                <a:spcPts val="0"/>
              </a:spcAft>
              <a:buNone/>
            </a:pPr>
            <a:r>
              <a:t/>
            </a:r>
            <a:endParaRPr b="0" i="0" sz="741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8"/>
          <p:cNvPicPr preferRelativeResize="0"/>
          <p:nvPr/>
        </p:nvPicPr>
        <p:blipFill rotWithShape="1">
          <a:blip r:embed="rId3">
            <a:alphaModFix/>
          </a:blip>
          <a:srcRect b="0" l="0" r="0" t="0"/>
          <a:stretch/>
        </p:blipFill>
        <p:spPr>
          <a:xfrm>
            <a:off x="350" y="3413"/>
            <a:ext cx="11711880" cy="658764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9"/>
          <p:cNvPicPr preferRelativeResize="0"/>
          <p:nvPr/>
        </p:nvPicPr>
        <p:blipFill rotWithShape="1">
          <a:blip r:embed="rId3">
            <a:alphaModFix/>
          </a:blip>
          <a:srcRect b="0" l="0" r="0" t="0"/>
          <a:stretch/>
        </p:blipFill>
        <p:spPr>
          <a:xfrm>
            <a:off x="0" y="0"/>
            <a:ext cx="11711880" cy="6587641"/>
          </a:xfrm>
          <a:prstGeom prst="rect">
            <a:avLst/>
          </a:prstGeom>
          <a:noFill/>
          <a:ln>
            <a:noFill/>
          </a:ln>
        </p:spPr>
      </p:pic>
      <p:sp>
        <p:nvSpPr>
          <p:cNvPr id="120" name="Google Shape;120;p9"/>
          <p:cNvSpPr/>
          <p:nvPr/>
        </p:nvSpPr>
        <p:spPr>
          <a:xfrm>
            <a:off x="5591725" y="2134913"/>
            <a:ext cx="5940600" cy="22044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7100"/>
              <a:buFont typeface="Arial"/>
              <a:buNone/>
            </a:pPr>
            <a:r>
              <a:rPr b="0" i="0" lang="cs" sz="7100" u="none" cap="none" strike="noStrike">
                <a:solidFill>
                  <a:srgbClr val="FFFFFF"/>
                </a:solidFill>
                <a:latin typeface="Source Sans Pro Light"/>
                <a:ea typeface="Source Sans Pro Light"/>
                <a:cs typeface="Source Sans Pro Light"/>
                <a:sym typeface="Source Sans Pro Light"/>
              </a:rPr>
              <a:t>A </a:t>
            </a:r>
            <a:r>
              <a:rPr b="1" i="0" lang="cs" sz="7100" u="none" cap="none" strike="noStrike">
                <a:solidFill>
                  <a:schemeClr val="lt1"/>
                </a:solidFill>
                <a:latin typeface="Source Sans Pro"/>
                <a:ea typeface="Source Sans Pro"/>
                <a:cs typeface="Source Sans Pro"/>
                <a:sym typeface="Source Sans Pro"/>
              </a:rPr>
              <a:t>SEDMÝ DEN</a:t>
            </a:r>
            <a:endParaRPr b="1" i="0" sz="7100" u="none" cap="none" strike="noStrike">
              <a:solidFill>
                <a:schemeClr val="lt1"/>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7100"/>
              <a:buFont typeface="Arial"/>
              <a:buNone/>
            </a:pPr>
            <a:r>
              <a:rPr b="0" i="0" lang="cs" sz="7100" u="none" cap="none" strike="noStrike">
                <a:solidFill>
                  <a:srgbClr val="FFFFFF"/>
                </a:solidFill>
                <a:latin typeface="Source Sans Pro Light"/>
                <a:ea typeface="Source Sans Pro Light"/>
                <a:cs typeface="Source Sans Pro Light"/>
                <a:sym typeface="Source Sans Pro Light"/>
              </a:rPr>
              <a:t>ODPOČINUL</a:t>
            </a:r>
            <a:endParaRPr b="0" i="0" sz="71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2013-01-27T09:14:16Z</dcterms:created>
</cp:coreProperties>
</file>