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53.xml" ContentType="application/vnd.openxmlformats-officedocument.presentationml.notesSlide+xml"/>
  <Override PartName="/ppt/notesSlides/notesSlide1.xml" ContentType="application/vnd.openxmlformats-officedocument.presentationml.notesSlide+xml"/>
  <Override PartName="/ppt/notesSlides/notesSlide54.xml" ContentType="application/vnd.openxmlformats-officedocument.presentationml.notesSlide+xml"/>
  <Override PartName="/ppt/notesSlides/notesSlide2.xml" ContentType="application/vnd.openxmlformats-officedocument.presentationml.notesSlide+xml"/>
  <Override PartName="/ppt/notesSlides/notesSlide55.xml" ContentType="application/vnd.openxmlformats-officedocument.presentationml.notesSlide+xml"/>
  <Override PartName="/ppt/notesSlides/notesSlide3.xml" ContentType="application/vnd.openxmlformats-officedocument.presentationml.notesSlide+xml"/>
  <Override PartName="/ppt/notesSlides/notesSlide5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57.xml" ContentType="application/vnd.openxmlformats-officedocument.presentationml.notesSlide+xml"/>
  <Override PartName="/ppt/notesSlides/notesSlide6.xml" ContentType="application/vnd.openxmlformats-officedocument.presentationml.notesSlide+xml"/>
  <Override PartName="/ppt/notesSlides/notesSlide58.xml" ContentType="application/vnd.openxmlformats-officedocument.presentationml.notesSlide+xml"/>
  <Override PartName="/ppt/notesSlides/notesSlide7.xml" ContentType="application/vnd.openxmlformats-officedocument.presentationml.notesSlide+xml"/>
  <Override PartName="/ppt/notesSlides/notesSlide59.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_rels/notesSlide44.xml.rels" ContentType="application/vnd.openxmlformats-package.relationships+xml"/>
  <Override PartName="/ppt/notesSlides/_rels/notesSlide1.xml.rels" ContentType="application/vnd.openxmlformats-package.relationships+xml"/>
  <Override PartName="/ppt/notesSlides/_rels/notesSlide53.xml.rels" ContentType="application/vnd.openxmlformats-package.relationships+xml"/>
  <Override PartName="/ppt/notesSlides/_rels/notesSlide45.xml.rels" ContentType="application/vnd.openxmlformats-package.relationships+xml"/>
  <Override PartName="/ppt/notesSlides/_rels/notesSlide2.xml.rels" ContentType="application/vnd.openxmlformats-package.relationships+xml"/>
  <Override PartName="/ppt/notesSlides/_rels/notesSlide54.xml.rels" ContentType="application/vnd.openxmlformats-package.relationships+xml"/>
  <Override PartName="/ppt/notesSlides/_rels/notesSlide46.xml.rels" ContentType="application/vnd.openxmlformats-package.relationships+xml"/>
  <Override PartName="/ppt/notesSlides/_rels/notesSlide3.xml.rels" ContentType="application/vnd.openxmlformats-package.relationships+xml"/>
  <Override PartName="/ppt/notesSlides/_rels/notesSlide55.xml.rels" ContentType="application/vnd.openxmlformats-package.relationships+xml"/>
  <Override PartName="/ppt/notesSlides/_rels/notesSlide4.xml.rels" ContentType="application/vnd.openxmlformats-package.relationships+xml"/>
  <Override PartName="/ppt/notesSlides/_rels/notesSlide47.xml.rels" ContentType="application/vnd.openxmlformats-package.relationships+xml"/>
  <Override PartName="/ppt/notesSlides/_rels/notesSlide56.xml.rels" ContentType="application/vnd.openxmlformats-package.relationships+xml"/>
  <Override PartName="/ppt/notesSlides/_rels/notesSlide5.xml.rels" ContentType="application/vnd.openxmlformats-package.relationships+xml"/>
  <Override PartName="/ppt/notesSlides/_rels/notesSlide48.xml.rels" ContentType="application/vnd.openxmlformats-package.relationships+xml"/>
  <Override PartName="/ppt/notesSlides/_rels/notesSlide57.xml.rels" ContentType="application/vnd.openxmlformats-package.relationships+xml"/>
  <Override PartName="/ppt/notesSlides/_rels/notesSlide6.xml.rels" ContentType="application/vnd.openxmlformats-package.relationships+xml"/>
  <Override PartName="/ppt/notesSlides/_rels/notesSlide49.xml.rels" ContentType="application/vnd.openxmlformats-package.relationships+xml"/>
  <Override PartName="/ppt/notesSlides/_rels/notesSlide58.xml.rels" ContentType="application/vnd.openxmlformats-package.relationships+xml"/>
  <Override PartName="/ppt/notesSlides/_rels/notesSlide7.xml.rels" ContentType="application/vnd.openxmlformats-package.relationships+xml"/>
  <Override PartName="/ppt/notesSlides/_rels/notesSlide60.xml.rels" ContentType="application/vnd.openxmlformats-package.relationships+xml"/>
  <Override PartName="/ppt/notesSlides/_rels/notesSlide59.xml.rels" ContentType="application/vnd.openxmlformats-package.relationships+xml"/>
  <Override PartName="/ppt/notesSlides/_rels/notesSlide8.xml.rels" ContentType="application/vnd.openxmlformats-package.relationships+xml"/>
  <Override PartName="/ppt/notesSlides/_rels/notesSlide61.xml.rels" ContentType="application/vnd.openxmlformats-package.relationships+xml"/>
  <Override PartName="/ppt/notesSlides/_rels/notesSlide9.xml.rels" ContentType="application/vnd.openxmlformats-package.relationships+xml"/>
  <Override PartName="/ppt/notesSlides/_rels/notesSlide62.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50.xml.rels" ContentType="application/vnd.openxmlformats-package.relationships+xml"/>
  <Override PartName="/ppt/notesSlides/_rels/notesSlide51.xml.rels" ContentType="application/vnd.openxmlformats-package.relationships+xml"/>
  <Override PartName="/ppt/notesSlides/_rels/notesSlide52.xml.rels" ContentType="application/vnd.openxmlformats-package.relationships+xml"/>
  <Override PartName="/ppt/notesSlides/_rels/notesSlide63.xml.rels" ContentType="application/vnd.openxmlformats-package.relationships+xml"/>
  <Override PartName="/ppt/notesSlides/_rels/notesSlide64.xml.rels" ContentType="application/vnd.openxmlformats-package.relationships+xml"/>
  <Override PartName="/ppt/notesSlides/_rels/notesSlide65.xml.rels" ContentType="application/vnd.openxmlformats-package.relationships+xml"/>
  <Override PartName="/ppt/notesSlides/_rels/notesSlide66.xml.rels" ContentType="application/vnd.openxmlformats-package.relationships+xml"/>
  <Override PartName="/ppt/notesSlides/_rels/notesSlide67.xml.rels" ContentType="application/vnd.openxmlformats-package.relationships+xml"/>
  <Override PartName="/ppt/notesSlides/_rels/notesSlide68.xml.rels" ContentType="application/vnd.openxmlformats-package.relationships+xml"/>
  <Override PartName="/ppt/notesSlides/_rels/notesSlide69.xml.rels" ContentType="application/vnd.openxmlformats-package.relationships+xml"/>
  <Override PartName="/ppt/notesSlides/_rels/notesSlide70.xml.rels" ContentType="application/vnd.openxmlformats-package.relationships+xml"/>
  <Override PartName="/ppt/notesSlides/_rels/notesSlide71.xml.rels" ContentType="application/vnd.openxmlformats-package.relationships+xml"/>
  <Override PartName="/ppt/notesSlides/_rels/notesSlide72.xml.rels" ContentType="application/vnd.openxmlformats-package.relationships+xml"/>
  <Override PartName="/ppt/notesSlides/_rels/notesSlide73.xml.rels" ContentType="application/vnd.openxmlformats-package.relationships+xml"/>
  <Override PartName="/ppt/notesSlides/_rels/notesSlide74.xml.rels" ContentType="application/vnd.openxmlformats-package.relationships+xml"/>
  <Override PartName="/ppt/notesSlides/_rels/notesSlide75.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52.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53.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media/image53.jpeg" ContentType="image/jpeg"/>
  <Override PartName="/ppt/media/image1.jpeg" ContentType="image/jpeg"/>
  <Override PartName="/ppt/media/image54.jpeg" ContentType="image/jpeg"/>
  <Override PartName="/ppt/media/image2.jpeg" ContentType="image/jpeg"/>
  <Override PartName="/ppt/media/image55.jpeg" ContentType="image/jpeg"/>
  <Override PartName="/ppt/media/image3.jpeg" ContentType="image/jpeg"/>
  <Override PartName="/ppt/media/image56.jpeg" ContentType="image/jpeg"/>
  <Override PartName="/ppt/media/image4.jpeg" ContentType="image/jpeg"/>
  <Override PartName="/ppt/media/image5.jpeg" ContentType="image/jpeg"/>
  <Override PartName="/ppt/media/image57.jpeg" ContentType="image/jpeg"/>
  <Override PartName="/ppt/media/image6.jpeg" ContentType="image/jpeg"/>
  <Override PartName="/ppt/media/image58.jpeg" ContentType="image/jpeg"/>
  <Override PartName="/ppt/media/image7.jpeg" ContentType="image/jpeg"/>
  <Override PartName="/ppt/media/image59.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Lst>
  <p:sldSz cx="11712575" cy="6594475"/>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cs-CZ" sz="1400" spc="-1" strike="noStrike">
                <a:solidFill>
                  <a:srgbClr val="000000"/>
                </a:solidFill>
                <a:latin typeface="Arial"/>
              </a:rPr>
              <a:t>Klikněte pro přesun snímku</a:t>
            </a:r>
            <a:endParaRPr b="0" lang="cs-CZ" sz="1400" spc="-1" strike="noStrike">
              <a:solidFill>
                <a:srgbClr val="000000"/>
              </a:solidFill>
              <a:latin typeface="Arial"/>
            </a:endParaRP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cs-CZ" sz="2000" spc="-1" strike="noStrike">
                <a:latin typeface="Arial"/>
              </a:rPr>
              <a:t>Klikněte pro úpravu formátu komentářů</a:t>
            </a:r>
            <a:endParaRPr b="0" lang="cs-CZ" sz="2000" spc="-1" strike="noStrike">
              <a:latin typeface="Arial"/>
            </a:endParaRPr>
          </a:p>
        </p:txBody>
      </p:sp>
      <p:sp>
        <p:nvSpPr>
          <p:cNvPr id="43"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cs-CZ" sz="1400" spc="-1" strike="noStrike">
                <a:latin typeface="Times New Roman"/>
              </a:rPr>
              <a:t>&lt;záhlaví&gt;</a:t>
            </a:r>
            <a:endParaRPr b="0" lang="cs-CZ" sz="1400" spc="-1" strike="noStrike">
              <a:latin typeface="Times New Roman"/>
            </a:endParaRPr>
          </a:p>
        </p:txBody>
      </p:sp>
      <p:sp>
        <p:nvSpPr>
          <p:cNvPr id="44" name="PlaceHolder 4"/>
          <p:cNvSpPr>
            <a:spLocks noGrp="1"/>
          </p:cNvSpPr>
          <p:nvPr>
            <p:ph type="dt" idx="4"/>
          </p:nvPr>
        </p:nvSpPr>
        <p:spPr>
          <a:xfrm>
            <a:off x="4278960" y="0"/>
            <a:ext cx="3280680" cy="534240"/>
          </a:xfrm>
          <a:prstGeom prst="rect">
            <a:avLst/>
          </a:prstGeom>
          <a:noFill/>
          <a:ln w="0">
            <a:noFill/>
          </a:ln>
        </p:spPr>
        <p:txBody>
          <a:bodyPr lIns="0" rIns="0" tIns="0" bIns="0" anchor="t">
            <a:noAutofit/>
          </a:bodyPr>
          <a:lstStyle>
            <a:lvl1pPr indent="0" algn="r">
              <a:buNone/>
              <a:defRPr b="0" lang="cs-CZ" sz="1400" spc="-1" strike="noStrike">
                <a:latin typeface="Times New Roman"/>
              </a:defRPr>
            </a:lvl1pPr>
          </a:lstStyle>
          <a:p>
            <a:pPr indent="0" algn="r">
              <a:buNone/>
            </a:pPr>
            <a:r>
              <a:rPr b="0" lang="cs-CZ" sz="1400" spc="-1" strike="noStrike">
                <a:latin typeface="Times New Roman"/>
              </a:rPr>
              <a:t>&lt;datum/čas&gt;</a:t>
            </a:r>
            <a:endParaRPr b="0" lang="cs-CZ" sz="1400" spc="-1" strike="noStrike">
              <a:latin typeface="Times New Roman"/>
            </a:endParaRPr>
          </a:p>
        </p:txBody>
      </p:sp>
      <p:sp>
        <p:nvSpPr>
          <p:cNvPr id="45" name="PlaceHolder 5"/>
          <p:cNvSpPr>
            <a:spLocks noGrp="1"/>
          </p:cNvSpPr>
          <p:nvPr>
            <p:ph type="ftr" idx="5"/>
          </p:nvPr>
        </p:nvSpPr>
        <p:spPr>
          <a:xfrm>
            <a:off x="0" y="10157400"/>
            <a:ext cx="3280680" cy="534240"/>
          </a:xfrm>
          <a:prstGeom prst="rect">
            <a:avLst/>
          </a:prstGeom>
          <a:noFill/>
          <a:ln w="0">
            <a:noFill/>
          </a:ln>
        </p:spPr>
        <p:txBody>
          <a:bodyPr lIns="0" rIns="0" tIns="0" bIns="0" anchor="b">
            <a:noAutofit/>
          </a:bodyPr>
          <a:lstStyle>
            <a:lvl1pPr indent="0">
              <a:buNone/>
              <a:defRPr b="0" lang="cs-CZ" sz="1400" spc="-1" strike="noStrike">
                <a:latin typeface="Times New Roman"/>
              </a:defRPr>
            </a:lvl1pPr>
          </a:lstStyle>
          <a:p>
            <a:pPr indent="0">
              <a:buNone/>
            </a:pPr>
            <a:r>
              <a:rPr b="0" lang="cs-CZ" sz="1400" spc="-1" strike="noStrike">
                <a:latin typeface="Times New Roman"/>
              </a:rPr>
              <a:t>&lt;zápatí&gt;</a:t>
            </a:r>
            <a:endParaRPr b="0" lang="cs-CZ" sz="1400" spc="-1" strike="noStrike">
              <a:latin typeface="Times New Roman"/>
            </a:endParaRPr>
          </a:p>
        </p:txBody>
      </p:sp>
      <p:sp>
        <p:nvSpPr>
          <p:cNvPr id="46" name="PlaceHolder 6"/>
          <p:cNvSpPr>
            <a:spLocks noGrp="1"/>
          </p:cNvSpPr>
          <p:nvPr>
            <p:ph type="sldNum" idx="6"/>
          </p:nvPr>
        </p:nvSpPr>
        <p:spPr>
          <a:xfrm>
            <a:off x="4278960" y="10157400"/>
            <a:ext cx="3280680" cy="534240"/>
          </a:xfrm>
          <a:prstGeom prst="rect">
            <a:avLst/>
          </a:prstGeom>
          <a:noFill/>
          <a:ln w="0">
            <a:noFill/>
          </a:ln>
        </p:spPr>
        <p:txBody>
          <a:bodyPr lIns="0" rIns="0" tIns="0" bIns="0" anchor="b">
            <a:noAutofit/>
          </a:bodyPr>
          <a:lstStyle>
            <a:lvl1pPr indent="0" algn="r">
              <a:buNone/>
              <a:defRPr b="0" lang="cs-CZ" sz="1400" spc="-1" strike="noStrike">
                <a:latin typeface="Times New Roman"/>
              </a:defRPr>
            </a:lvl1pPr>
          </a:lstStyle>
          <a:p>
            <a:pPr indent="0" algn="r">
              <a:buNone/>
            </a:pPr>
            <a:fld id="{1F2EECD2-4C7D-4AEC-97B9-56A8F18AAD17}" type="slidenum">
              <a:rPr b="0" lang="cs-CZ" sz="1400" spc="-1" strike="noStrike">
                <a:latin typeface="Times New Roman"/>
              </a:rPr>
              <a:t>&lt;číslo&gt;</a:t>
            </a:fld>
            <a:endParaRPr b="0" lang="cs-CZ"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ldImg"/>
          </p:nvPr>
        </p:nvSpPr>
        <p:spPr>
          <a:xfrm>
            <a:off x="0" y="0"/>
            <a:ext cx="2999520" cy="2999520"/>
          </a:xfrm>
          <a:prstGeom prst="rect">
            <a:avLst/>
          </a:prstGeom>
          <a:ln w="0">
            <a:noFill/>
          </a:ln>
        </p:spPr>
      </p:sp>
      <p:sp>
        <p:nvSpPr>
          <p:cNvPr id="22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rgbClr val="000000"/>
                </a:solidFill>
                <a:latin typeface="Arial"/>
                <a:ea typeface="Arial"/>
              </a:rPr>
              <a:t>Dobrý den, </a:t>
            </a:r>
            <a:endParaRPr b="0" lang="cs-CZ" sz="2000" spc="-1" strike="noStrike">
              <a:latin typeface="Arial"/>
            </a:endParaRPr>
          </a:p>
          <a:p>
            <a:pPr indent="0">
              <a:lnSpc>
                <a:spcPct val="100000"/>
              </a:lnSpc>
              <a:buNone/>
              <a:tabLst>
                <a:tab algn="l" pos="0"/>
              </a:tabLst>
            </a:pPr>
            <a:r>
              <a:rPr b="0" lang="cs" sz="2000" spc="-1" strike="noStrike">
                <a:solidFill>
                  <a:srgbClr val="000000"/>
                </a:solidFill>
                <a:latin typeface="Arial"/>
                <a:ea typeface="Arial"/>
              </a:rPr>
              <a:t>jsem moc rád, že Vás mohu přivítat na dnešní přednášce. </a:t>
            </a:r>
            <a:endParaRPr b="0" lang="cs-CZ" sz="2000" spc="-1" strike="noStrike">
              <a:latin typeface="Arial"/>
            </a:endParaRPr>
          </a:p>
        </p:txBody>
      </p:sp>
      <p:sp>
        <p:nvSpPr>
          <p:cNvPr id="228" name="PlaceHolder 3"/>
          <p:cNvSpPr>
            <a:spLocks noGrp="1"/>
          </p:cNvSpPr>
          <p:nvPr>
            <p:ph type="sldNum" idx="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sldImg"/>
          </p:nvPr>
        </p:nvSpPr>
        <p:spPr>
          <a:xfrm>
            <a:off x="0" y="0"/>
            <a:ext cx="2999520" cy="2999520"/>
          </a:xfrm>
          <a:prstGeom prst="rect">
            <a:avLst/>
          </a:prstGeom>
          <a:ln w="0">
            <a:noFill/>
          </a:ln>
        </p:spPr>
      </p:sp>
      <p:sp>
        <p:nvSpPr>
          <p:cNvPr id="254"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Ale i kdyby ne, věz, králi, že tvé bohy uctívat nebudeme a před zlatou sochou, kterou jsi postavil, se nepokloníme.“</a:t>
            </a:r>
            <a:r>
              <a:rPr b="0" lang="cs" sz="2000" spc="-1" strike="noStrike">
                <a:solidFill>
                  <a:schemeClr val="dk1"/>
                </a:solidFill>
                <a:latin typeface="Arial"/>
                <a:ea typeface="Arial"/>
              </a:rPr>
              <a:t> (Daniel 3,18 ČEP) Král se rozzuřil.</a:t>
            </a:r>
            <a:r>
              <a:rPr b="0" lang="cs" sz="2000" spc="-1" strike="noStrike">
                <a:solidFill>
                  <a:srgbClr val="000000"/>
                </a:solidFill>
                <a:latin typeface="Arial"/>
                <a:ea typeface="Arial"/>
              </a:rPr>
              <a:t> </a:t>
            </a:r>
            <a:r>
              <a:rPr b="0" lang="cs" sz="2000" spc="-1" strike="noStrike">
                <a:solidFill>
                  <a:schemeClr val="dk1"/>
                </a:solidFill>
                <a:latin typeface="Arial"/>
                <a:ea typeface="Arial"/>
              </a:rPr>
              <a:t>Nařídil, aby Šadraka, Méšaka a Abed–nega spoutali a vhodili je do ohnivé pece.</a:t>
            </a:r>
            <a:r>
              <a:rPr b="0" lang="cs" sz="2000" spc="-1" strike="noStrike">
                <a:solidFill>
                  <a:srgbClr val="000000"/>
                </a:solidFill>
                <a:latin typeface="Arial"/>
                <a:ea typeface="Arial"/>
              </a:rPr>
              <a:t> </a:t>
            </a:r>
            <a:r>
              <a:rPr b="0" lang="cs" sz="2000" spc="-1" strike="noStrike">
                <a:solidFill>
                  <a:schemeClr val="dk1"/>
                </a:solidFill>
                <a:latin typeface="Arial"/>
                <a:ea typeface="Arial"/>
              </a:rPr>
              <a:t>Žár byl tak intenzivní, že vojáci, kteří tyto mladé muže vhodili dovnitř, padli na zem mrtví.</a:t>
            </a:r>
            <a:r>
              <a:rPr b="0" lang="cs" sz="2000" spc="-1" strike="noStrike">
                <a:solidFill>
                  <a:srgbClr val="000000"/>
                </a:solidFill>
                <a:latin typeface="Arial"/>
                <a:ea typeface="Arial"/>
              </a:rPr>
              <a:t> </a:t>
            </a:r>
            <a:r>
              <a:rPr b="0" lang="cs" sz="2000" spc="-1" strike="noStrike">
                <a:solidFill>
                  <a:schemeClr val="dk1"/>
                </a:solidFill>
                <a:latin typeface="Arial"/>
                <a:ea typeface="Arial"/>
              </a:rPr>
              <a:t>Věděli jste, že tento příběh je také předobrazem či proroctvím jiné velké zkoušky, která přijde na Boží lid? V knize Zjevení používá prorok Jan motiv z Daniele 3, aby popsal, co se bude dít na samotném konci.</a:t>
            </a:r>
            <a:endParaRPr b="0" lang="cs-CZ" sz="2000" spc="-1" strike="noStrike">
              <a:latin typeface="Arial"/>
            </a:endParaRPr>
          </a:p>
        </p:txBody>
      </p:sp>
      <p:sp>
        <p:nvSpPr>
          <p:cNvPr id="255" name="PlaceHolder 3"/>
          <p:cNvSpPr>
            <a:spLocks noGrp="1"/>
          </p:cNvSpPr>
          <p:nvPr>
            <p:ph type="sldNum" idx="16"/>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ldImg"/>
          </p:nvPr>
        </p:nvSpPr>
        <p:spPr>
          <a:xfrm>
            <a:off x="0" y="0"/>
            <a:ext cx="2999520" cy="2999520"/>
          </a:xfrm>
          <a:prstGeom prst="rect">
            <a:avLst/>
          </a:prstGeom>
          <a:ln w="0">
            <a:noFill/>
          </a:ln>
        </p:spPr>
      </p:sp>
      <p:sp>
        <p:nvSpPr>
          <p:cNvPr id="25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Podobně jako tito tři Judejci, bude každý, kdo žije v poslední době, stát před podobnou volbou.</a:t>
            </a:r>
            <a:r>
              <a:rPr b="0" lang="cs" sz="2000" spc="-1" strike="noStrike">
                <a:solidFill>
                  <a:srgbClr val="000000"/>
                </a:solidFill>
                <a:latin typeface="Arial"/>
                <a:ea typeface="Arial"/>
              </a:rPr>
              <a:t> </a:t>
            </a:r>
            <a:r>
              <a:rPr b="0" lang="cs" sz="2000" spc="-1" strike="noStrike">
                <a:solidFill>
                  <a:schemeClr val="dk1"/>
                </a:solidFill>
                <a:latin typeface="Arial"/>
                <a:ea typeface="Arial"/>
              </a:rPr>
              <a:t>Volba, která zpečetí náš osud. Volba, která je znovu spojena s podvrhem. Volba ohledně uctívání. Volba, zda poslouchat Boha, i kdyby to mělo stát život.</a:t>
            </a:r>
            <a:r>
              <a:rPr b="0" lang="cs" sz="2000" spc="-1" strike="noStrike">
                <a:solidFill>
                  <a:srgbClr val="000000"/>
                </a:solidFill>
                <a:latin typeface="Arial"/>
                <a:ea typeface="Arial"/>
              </a:rPr>
              <a:t> </a:t>
            </a:r>
            <a:r>
              <a:rPr b="0" lang="cs" sz="2000" spc="-1" strike="noStrike">
                <a:solidFill>
                  <a:schemeClr val="dk1"/>
                </a:solidFill>
                <a:latin typeface="Arial"/>
                <a:ea typeface="Arial"/>
              </a:rPr>
              <a:t>Možná nejvážnější varování, které kdy bylo obyvatelům země dáno, je varování před touto volbou.</a:t>
            </a:r>
            <a:r>
              <a:rPr b="0" lang="cs" sz="2000" spc="-1" strike="noStrike">
                <a:solidFill>
                  <a:srgbClr val="000000"/>
                </a:solidFill>
                <a:latin typeface="Arial"/>
                <a:ea typeface="Arial"/>
              </a:rPr>
              <a:t> </a:t>
            </a:r>
            <a:r>
              <a:rPr b="0" lang="cs" sz="2000" spc="-1" strike="noStrike">
                <a:solidFill>
                  <a:schemeClr val="dk1"/>
                </a:solidFill>
                <a:latin typeface="Arial"/>
                <a:ea typeface="Arial"/>
              </a:rPr>
              <a:t>I Bůh očividně považuje toto poselství za mimořádně důležité, protože říká:</a:t>
            </a:r>
            <a:endParaRPr b="0" lang="cs-CZ" sz="2000" spc="-1" strike="noStrike">
              <a:latin typeface="Arial"/>
            </a:endParaRPr>
          </a:p>
        </p:txBody>
      </p:sp>
      <p:sp>
        <p:nvSpPr>
          <p:cNvPr id="258" name="PlaceHolder 3"/>
          <p:cNvSpPr>
            <a:spLocks noGrp="1"/>
          </p:cNvSpPr>
          <p:nvPr>
            <p:ph type="sldNum" idx="1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sldImg"/>
          </p:nvPr>
        </p:nvSpPr>
        <p:spPr>
          <a:xfrm>
            <a:off x="0" y="0"/>
            <a:ext cx="2999520" cy="2999520"/>
          </a:xfrm>
          <a:prstGeom prst="rect">
            <a:avLst/>
          </a:prstGeom>
          <a:ln w="0">
            <a:noFill/>
          </a:ln>
        </p:spPr>
      </p:sp>
      <p:sp>
        <p:nvSpPr>
          <p:cNvPr id="26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Kdo má uši, slyš!“</a:t>
            </a:r>
            <a:r>
              <a:rPr b="0" lang="cs" sz="2000" spc="-1" strike="noStrike">
                <a:solidFill>
                  <a:schemeClr val="dk1"/>
                </a:solidFill>
                <a:latin typeface="Arial"/>
                <a:ea typeface="Arial"/>
              </a:rPr>
              <a:t> (Zjevení 13,9 ČEP) Je třeba naslouchat tomuto naléhavému poselství.</a:t>
            </a:r>
            <a:endParaRPr b="0" lang="cs-CZ" sz="2000" spc="-1" strike="noStrike">
              <a:latin typeface="Arial"/>
            </a:endParaRPr>
          </a:p>
          <a:p>
            <a:pPr indent="0">
              <a:lnSpc>
                <a:spcPct val="100000"/>
              </a:lnSpc>
              <a:buNone/>
              <a:tabLst>
                <a:tab algn="l" pos="0"/>
              </a:tabLst>
            </a:pPr>
            <a:endParaRPr b="0" lang="cs-CZ" sz="1200" spc="-1" strike="noStrike">
              <a:latin typeface="Arial"/>
            </a:endParaRPr>
          </a:p>
          <a:p>
            <a:pPr indent="0">
              <a:lnSpc>
                <a:spcPct val="100000"/>
              </a:lnSpc>
              <a:buNone/>
              <a:tabLst>
                <a:tab algn="l" pos="0"/>
              </a:tabLst>
            </a:pPr>
            <a:endParaRPr b="0" lang="cs-CZ" sz="1200" spc="-1" strike="noStrike">
              <a:latin typeface="Arial"/>
            </a:endParaRPr>
          </a:p>
        </p:txBody>
      </p:sp>
      <p:sp>
        <p:nvSpPr>
          <p:cNvPr id="261" name="PlaceHolder 3"/>
          <p:cNvSpPr>
            <a:spLocks noGrp="1"/>
          </p:cNvSpPr>
          <p:nvPr>
            <p:ph type="sldNum" idx="1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0" y="0"/>
            <a:ext cx="2999520" cy="2999520"/>
          </a:xfrm>
          <a:prstGeom prst="rect">
            <a:avLst/>
          </a:prstGeom>
          <a:ln w="0">
            <a:noFill/>
          </a:ln>
        </p:spPr>
      </p:sp>
      <p:sp>
        <p:nvSpPr>
          <p:cNvPr id="26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Kdo kleká před šelmou a před její sochou, kdo přijímá její cejch na čelo či na ruku…“</a:t>
            </a:r>
            <a:r>
              <a:rPr b="0" lang="cs" sz="2000" spc="-1" strike="noStrike">
                <a:solidFill>
                  <a:schemeClr val="dk1"/>
                </a:solidFill>
                <a:latin typeface="Arial"/>
                <a:ea typeface="Arial"/>
              </a:rPr>
              <a:t> (Zjevení 14,9 ČEP)</a:t>
            </a:r>
            <a:endParaRPr b="0" lang="cs-CZ" sz="2000" spc="-1" strike="noStrike">
              <a:latin typeface="Arial"/>
            </a:endParaRPr>
          </a:p>
        </p:txBody>
      </p:sp>
      <p:sp>
        <p:nvSpPr>
          <p:cNvPr id="264" name="PlaceHolder 3"/>
          <p:cNvSpPr>
            <a:spLocks noGrp="1"/>
          </p:cNvSpPr>
          <p:nvPr>
            <p:ph type="sldNum" idx="1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sldImg"/>
          </p:nvPr>
        </p:nvSpPr>
        <p:spPr>
          <a:xfrm>
            <a:off x="0" y="0"/>
            <a:ext cx="2999520" cy="2999520"/>
          </a:xfrm>
          <a:prstGeom prst="rect">
            <a:avLst/>
          </a:prstGeom>
          <a:ln w="0">
            <a:noFill/>
          </a:ln>
        </p:spPr>
      </p:sp>
      <p:sp>
        <p:nvSpPr>
          <p:cNvPr id="26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bude pít víno Božího rozhorlení, které Bůh nalévá neředěné do číše svého hněvu;”</a:t>
            </a:r>
            <a:r>
              <a:rPr b="0" lang="cs" sz="2000" spc="-1" strike="noStrike">
                <a:solidFill>
                  <a:schemeClr val="dk1"/>
                </a:solidFill>
                <a:latin typeface="Arial"/>
                <a:ea typeface="Arial"/>
              </a:rPr>
              <a:t> (Zjevení 14,10 ČEP)</a:t>
            </a:r>
            <a:endParaRPr b="0" lang="cs-CZ" sz="2000" spc="-1" strike="noStrike">
              <a:latin typeface="Arial"/>
            </a:endParaRPr>
          </a:p>
        </p:txBody>
      </p:sp>
      <p:sp>
        <p:nvSpPr>
          <p:cNvPr id="267" name="PlaceHolder 3"/>
          <p:cNvSpPr>
            <a:spLocks noGrp="1"/>
          </p:cNvSpPr>
          <p:nvPr>
            <p:ph type="sldNum" idx="2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sldImg"/>
          </p:nvPr>
        </p:nvSpPr>
        <p:spPr>
          <a:xfrm>
            <a:off x="0" y="0"/>
            <a:ext cx="2999520" cy="2999520"/>
          </a:xfrm>
          <a:prstGeom prst="rect">
            <a:avLst/>
          </a:prstGeom>
          <a:ln w="0">
            <a:noFill/>
          </a:ln>
        </p:spPr>
      </p:sp>
      <p:sp>
        <p:nvSpPr>
          <p:cNvPr id="26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bude mučen ohněm a sírou před svatými anděly a před Beránkem.“</a:t>
            </a:r>
            <a:r>
              <a:rPr b="0" lang="cs" sz="2000" spc="-1" strike="noStrike">
                <a:solidFill>
                  <a:schemeClr val="dk1"/>
                </a:solidFill>
                <a:latin typeface="Arial"/>
                <a:ea typeface="Arial"/>
              </a:rPr>
              <a:t> (Zjevení 14,10 ČEP) Podle Bible budou na konci obyvatelé země rozděleni do dvou skupin: Na jedné straně budou ti, kteří jsou Bohu věrní a poslouchají jeho přikázání a na druhé ti, kteří uctívají šelmu a přijali její znamení.</a:t>
            </a:r>
            <a:endParaRPr b="0" lang="cs-CZ" sz="2000" spc="-1" strike="noStrike">
              <a:latin typeface="Arial"/>
            </a:endParaRPr>
          </a:p>
        </p:txBody>
      </p:sp>
      <p:sp>
        <p:nvSpPr>
          <p:cNvPr id="270" name="PlaceHolder 3"/>
          <p:cNvSpPr>
            <a:spLocks noGrp="1"/>
          </p:cNvSpPr>
          <p:nvPr>
            <p:ph type="sldNum" idx="2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sldImg"/>
          </p:nvPr>
        </p:nvSpPr>
        <p:spPr>
          <a:xfrm>
            <a:off x="0" y="0"/>
            <a:ext cx="2999520" cy="2999520"/>
          </a:xfrm>
          <a:prstGeom prst="rect">
            <a:avLst/>
          </a:prstGeom>
          <a:ln w="0">
            <a:noFill/>
          </a:ln>
        </p:spPr>
      </p:sp>
      <p:sp>
        <p:nvSpPr>
          <p:cNvPr id="272"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Ti, kteří odmítnou uctívat šelmu a přijmout její znamení, budou čelit enormnímu tlaku.</a:t>
            </a:r>
            <a:r>
              <a:rPr b="0" lang="cs" sz="2000" spc="-1" strike="noStrike">
                <a:solidFill>
                  <a:srgbClr val="000000"/>
                </a:solidFill>
                <a:latin typeface="Arial"/>
                <a:ea typeface="Arial"/>
              </a:rPr>
              <a:t> </a:t>
            </a:r>
            <a:r>
              <a:rPr b="1" lang="cs" sz="2000" spc="-1" strike="noStrike">
                <a:solidFill>
                  <a:schemeClr val="dk1"/>
                </a:solidFill>
                <a:latin typeface="Arial"/>
                <a:ea typeface="Arial"/>
              </a:rPr>
              <a:t>„A nutí všechny, malé i veliké, bohaté i chudé, svobodné i otroky, aby měli na pravé ruce nebo na čele cejch…“</a:t>
            </a:r>
            <a:r>
              <a:rPr b="0" lang="cs" sz="2000" spc="-1" strike="noStrike">
                <a:solidFill>
                  <a:schemeClr val="dk1"/>
                </a:solidFill>
                <a:latin typeface="Arial"/>
                <a:ea typeface="Arial"/>
              </a:rPr>
              <a:t> (Zjevení 13,16 ČEP)</a:t>
            </a:r>
            <a:endParaRPr b="0" lang="cs-CZ" sz="2000" spc="-1" strike="noStrike">
              <a:latin typeface="Arial"/>
            </a:endParaRPr>
          </a:p>
          <a:p>
            <a:pPr indent="0">
              <a:lnSpc>
                <a:spcPct val="100000"/>
              </a:lnSpc>
              <a:buNone/>
              <a:tabLst>
                <a:tab algn="l" pos="0"/>
              </a:tabLst>
            </a:pPr>
            <a:endParaRPr b="0" lang="cs-CZ" sz="2000" spc="-1" strike="noStrike">
              <a:latin typeface="Arial"/>
            </a:endParaRPr>
          </a:p>
        </p:txBody>
      </p:sp>
      <p:sp>
        <p:nvSpPr>
          <p:cNvPr id="273" name="PlaceHolder 3"/>
          <p:cNvSpPr>
            <a:spLocks noGrp="1"/>
          </p:cNvSpPr>
          <p:nvPr>
            <p:ph type="sldNum" idx="22"/>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sldImg"/>
          </p:nvPr>
        </p:nvSpPr>
        <p:spPr>
          <a:xfrm>
            <a:off x="0" y="0"/>
            <a:ext cx="2999520" cy="2999520"/>
          </a:xfrm>
          <a:prstGeom prst="rect">
            <a:avLst/>
          </a:prstGeom>
          <a:ln w="0">
            <a:noFill/>
          </a:ln>
        </p:spPr>
      </p:sp>
      <p:sp>
        <p:nvSpPr>
          <p:cNvPr id="275"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aby nemohl kupovat ani prodávat, kdo není označen jménem té šelmy nebo číslicí jejího jména.“</a:t>
            </a:r>
            <a:r>
              <a:rPr b="0" lang="cs" sz="2000" spc="-1" strike="noStrike">
                <a:solidFill>
                  <a:schemeClr val="dk1"/>
                </a:solidFill>
                <a:latin typeface="Arial"/>
                <a:ea typeface="Arial"/>
              </a:rPr>
              <a:t> (Zjevení 13,17 ČEP)</a:t>
            </a:r>
            <a:endParaRPr b="0" lang="cs-CZ" sz="2000" spc="-1" strike="noStrike">
              <a:latin typeface="Arial"/>
            </a:endParaRPr>
          </a:p>
        </p:txBody>
      </p:sp>
      <p:sp>
        <p:nvSpPr>
          <p:cNvPr id="276" name="PlaceHolder 3"/>
          <p:cNvSpPr>
            <a:spLocks noGrp="1"/>
          </p:cNvSpPr>
          <p:nvPr>
            <p:ph type="sldNum" idx="23"/>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sldImg"/>
          </p:nvPr>
        </p:nvSpPr>
        <p:spPr>
          <a:xfrm>
            <a:off x="0" y="0"/>
            <a:ext cx="2999520" cy="2999520"/>
          </a:xfrm>
          <a:prstGeom prst="rect">
            <a:avLst/>
          </a:prstGeom>
          <a:ln w="0">
            <a:noFill/>
          </a:ln>
        </p:spPr>
      </p:sp>
      <p:sp>
        <p:nvSpPr>
          <p:cNvPr id="278"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O druhé šelmě ze Zjevení je řečeno:</a:t>
            </a:r>
            <a:r>
              <a:rPr b="0" lang="cs" sz="2000" spc="-1" strike="noStrike">
                <a:solidFill>
                  <a:srgbClr val="000000"/>
                </a:solidFill>
                <a:latin typeface="Arial"/>
                <a:ea typeface="Arial"/>
              </a:rPr>
              <a:t> </a:t>
            </a:r>
            <a:r>
              <a:rPr b="1" lang="cs" sz="2000" spc="-1" strike="noStrike">
                <a:solidFill>
                  <a:schemeClr val="dk1"/>
                </a:solidFill>
                <a:latin typeface="Arial"/>
                <a:ea typeface="Arial"/>
              </a:rPr>
              <a:t>„Je jí dáno, aby do sochy té šelmy vdechla život, takže ta socha mluvila a vydala rozkaz, že zemřou všichni, kdo před ní nepokleknou.“</a:t>
            </a:r>
            <a:r>
              <a:rPr b="0" lang="cs" sz="2000" spc="-1" strike="noStrike">
                <a:solidFill>
                  <a:schemeClr val="dk1"/>
                </a:solidFill>
                <a:latin typeface="Arial"/>
                <a:ea typeface="Arial"/>
              </a:rPr>
              <a:t> (Zjevení 13,15 ČEP)</a:t>
            </a:r>
            <a:endParaRPr b="0" lang="cs-CZ" sz="2000" spc="-1" strike="noStrike">
              <a:latin typeface="Arial"/>
            </a:endParaRPr>
          </a:p>
        </p:txBody>
      </p:sp>
      <p:sp>
        <p:nvSpPr>
          <p:cNvPr id="279" name="PlaceHolder 3"/>
          <p:cNvSpPr>
            <a:spLocks noGrp="1"/>
          </p:cNvSpPr>
          <p:nvPr>
            <p:ph type="sldNum" idx="24"/>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sldImg"/>
          </p:nvPr>
        </p:nvSpPr>
        <p:spPr>
          <a:xfrm>
            <a:off x="0" y="0"/>
            <a:ext cx="2999520" cy="2999520"/>
          </a:xfrm>
          <a:prstGeom prst="rect">
            <a:avLst/>
          </a:prstGeom>
          <a:ln w="0">
            <a:noFill/>
          </a:ln>
        </p:spPr>
      </p:sp>
      <p:sp>
        <p:nvSpPr>
          <p:cNvPr id="281"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Lidé řeknou: „Pokud neuctíváte šelmu, nebudeme od vás nic kupovat, ani vám nic prodávat, a nakonec vás zabijeme.“ Bůh říká, že pokud bude někdo uctívat šelmu: „bude pít víno Božího rozhorlení”.</a:t>
            </a:r>
            <a:r>
              <a:rPr b="0" lang="cs" sz="2000" spc="-1" strike="noStrike">
                <a:solidFill>
                  <a:srgbClr val="000000"/>
                </a:solidFill>
                <a:latin typeface="Arial"/>
                <a:ea typeface="Arial"/>
              </a:rPr>
              <a:t> </a:t>
            </a:r>
            <a:r>
              <a:rPr b="0" lang="cs" sz="2000" spc="-1" strike="noStrike">
                <a:solidFill>
                  <a:schemeClr val="dk1"/>
                </a:solidFill>
                <a:latin typeface="Arial"/>
                <a:ea typeface="Arial"/>
              </a:rPr>
              <a:t>Každý člověk na zemi bude stát před tímto nejtěžším rozhodnutím, které kdy udělal.</a:t>
            </a:r>
            <a:r>
              <a:rPr b="0" lang="cs" sz="2000" spc="-1" strike="noStrike">
                <a:solidFill>
                  <a:srgbClr val="000000"/>
                </a:solidFill>
                <a:latin typeface="Arial"/>
                <a:ea typeface="Arial"/>
              </a:rPr>
              <a:t> </a:t>
            </a:r>
            <a:r>
              <a:rPr b="0" lang="cs" sz="2000" spc="-1" strike="noStrike">
                <a:solidFill>
                  <a:schemeClr val="dk1"/>
                </a:solidFill>
                <a:latin typeface="Arial"/>
                <a:ea typeface="Arial"/>
              </a:rPr>
              <a:t>Ale Bůh nedovolí, aby se tyto věci staly, aniž by varoval svůj lid. V knize Zjevení nacházíme nápovědu, abychom pochopili, co je to za mocnost a jak se bude snažit zavést falešnou bohoslužbu.</a:t>
            </a:r>
            <a:endParaRPr b="0" lang="cs-CZ" sz="2000" spc="-1" strike="noStrike">
              <a:latin typeface="Arial"/>
            </a:endParaRPr>
          </a:p>
        </p:txBody>
      </p:sp>
      <p:sp>
        <p:nvSpPr>
          <p:cNvPr id="282" name="PlaceHolder 3"/>
          <p:cNvSpPr>
            <a:spLocks noGrp="1"/>
          </p:cNvSpPr>
          <p:nvPr>
            <p:ph type="sldNum" idx="25"/>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sldImg"/>
          </p:nvPr>
        </p:nvSpPr>
        <p:spPr>
          <a:xfrm>
            <a:off x="0" y="0"/>
            <a:ext cx="2999520" cy="2999520"/>
          </a:xfrm>
          <a:prstGeom prst="rect">
            <a:avLst/>
          </a:prstGeom>
          <a:ln w="0">
            <a:noFill/>
          </a:ln>
        </p:spPr>
      </p:sp>
      <p:sp>
        <p:nvSpPr>
          <p:cNvPr id="23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Dnes bychom se chtěli zamyslet nad tématem: Dvě protichůdné mocnosti - znamení Boží a znamení šelmy.</a:t>
            </a:r>
            <a:endParaRPr b="0" lang="cs-CZ" sz="2000" spc="-1" strike="noStrike">
              <a:latin typeface="Arial"/>
            </a:endParaRPr>
          </a:p>
        </p:txBody>
      </p:sp>
      <p:sp>
        <p:nvSpPr>
          <p:cNvPr id="231" name="PlaceHolder 3"/>
          <p:cNvSpPr>
            <a:spLocks noGrp="1"/>
          </p:cNvSpPr>
          <p:nvPr>
            <p:ph type="sldNum" idx="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sldImg"/>
          </p:nvPr>
        </p:nvSpPr>
        <p:spPr>
          <a:xfrm>
            <a:off x="0" y="0"/>
            <a:ext cx="2999520" cy="2999520"/>
          </a:xfrm>
          <a:prstGeom prst="rect">
            <a:avLst/>
          </a:prstGeom>
          <a:ln w="0">
            <a:noFill/>
          </a:ln>
        </p:spPr>
      </p:sp>
      <p:sp>
        <p:nvSpPr>
          <p:cNvPr id="284"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Učedník Jan napsal: </a:t>
            </a:r>
            <a:r>
              <a:rPr b="1" lang="cs" sz="2000" spc="-1" strike="noStrike">
                <a:solidFill>
                  <a:schemeClr val="dk1"/>
                </a:solidFill>
                <a:latin typeface="Arial"/>
                <a:ea typeface="Arial"/>
              </a:rPr>
              <a:t>„Tu jsem viděl, jak se z moře vynořila dravá šelma o deseti rozích a sedmi hlavách; na těch rozích deset královských korun a na hlavách jména urážející Boha.“</a:t>
            </a:r>
            <a:r>
              <a:rPr b="0" lang="cs" sz="2000" spc="-1" strike="noStrike">
                <a:solidFill>
                  <a:schemeClr val="dk1"/>
                </a:solidFill>
                <a:latin typeface="Arial"/>
                <a:ea typeface="Arial"/>
              </a:rPr>
              <a:t> (Zjevení 13,1 ČEP)</a:t>
            </a:r>
            <a:endParaRPr b="0" lang="cs-CZ" sz="2000" spc="-1" strike="noStrike">
              <a:latin typeface="Arial"/>
            </a:endParaRPr>
          </a:p>
        </p:txBody>
      </p:sp>
      <p:sp>
        <p:nvSpPr>
          <p:cNvPr id="285" name="PlaceHolder 3"/>
          <p:cNvSpPr>
            <a:spLocks noGrp="1"/>
          </p:cNvSpPr>
          <p:nvPr>
            <p:ph type="sldNum" idx="26"/>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sldImg"/>
          </p:nvPr>
        </p:nvSpPr>
        <p:spPr>
          <a:xfrm>
            <a:off x="0" y="0"/>
            <a:ext cx="2999520" cy="2999520"/>
          </a:xfrm>
          <a:prstGeom prst="rect">
            <a:avLst/>
          </a:prstGeom>
          <a:ln w="0">
            <a:noFill/>
          </a:ln>
        </p:spPr>
      </p:sp>
      <p:sp>
        <p:nvSpPr>
          <p:cNvPr id="28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Ta šelma, kterou jsem viděl, byla jako levhart, její nohy jako tlapy medvěda a její tlama jako tlama lví.“</a:t>
            </a:r>
            <a:r>
              <a:rPr b="0" lang="cs" sz="2000" spc="-1" strike="noStrike">
                <a:solidFill>
                  <a:schemeClr val="dk1"/>
                </a:solidFill>
                <a:latin typeface="Arial"/>
                <a:ea typeface="Arial"/>
              </a:rPr>
              <a:t> (Zjevení 13,2 ČEP)</a:t>
            </a:r>
            <a:endParaRPr b="0" lang="cs-CZ" sz="2000" spc="-1" strike="noStrike">
              <a:latin typeface="Arial"/>
            </a:endParaRPr>
          </a:p>
        </p:txBody>
      </p:sp>
      <p:sp>
        <p:nvSpPr>
          <p:cNvPr id="288" name="PlaceHolder 3"/>
          <p:cNvSpPr>
            <a:spLocks noGrp="1"/>
          </p:cNvSpPr>
          <p:nvPr>
            <p:ph type="sldNum" idx="2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sldImg"/>
          </p:nvPr>
        </p:nvSpPr>
        <p:spPr>
          <a:xfrm>
            <a:off x="0" y="0"/>
            <a:ext cx="2999520" cy="2999520"/>
          </a:xfrm>
          <a:prstGeom prst="rect">
            <a:avLst/>
          </a:prstGeom>
          <a:ln w="0">
            <a:noFill/>
          </a:ln>
        </p:spPr>
      </p:sp>
      <p:sp>
        <p:nvSpPr>
          <p:cNvPr id="29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 drak jí dal svou sílu i trůn i velikou moc.“</a:t>
            </a:r>
            <a:r>
              <a:rPr b="0" lang="cs" sz="2000" spc="-1" strike="noStrike">
                <a:solidFill>
                  <a:schemeClr val="dk1"/>
                </a:solidFill>
                <a:latin typeface="Arial"/>
                <a:ea typeface="Arial"/>
              </a:rPr>
              <a:t> (Zjevení 13,2 ČEP) Co může tato šelma symbolizovat?</a:t>
            </a:r>
            <a:r>
              <a:rPr b="0" lang="cs" sz="2000" spc="-1" strike="noStrike">
                <a:solidFill>
                  <a:srgbClr val="000000"/>
                </a:solidFill>
                <a:latin typeface="Arial"/>
                <a:ea typeface="Arial"/>
              </a:rPr>
              <a:t> </a:t>
            </a:r>
            <a:r>
              <a:rPr b="0" lang="cs" sz="2000" spc="-1" strike="noStrike">
                <a:solidFill>
                  <a:schemeClr val="dk1"/>
                </a:solidFill>
                <a:latin typeface="Arial"/>
                <a:ea typeface="Arial"/>
              </a:rPr>
              <a:t>Daniel 7. kap. nám ukázala, že tyto šelmy představují království či vlády. Zde ve Zjevení vidíme zobrazeno něco velmi podivuhodného – šelmu poskládanou ze všech Danielových šelem.</a:t>
            </a:r>
            <a:r>
              <a:rPr b="0" lang="cs" sz="2000" spc="-1" strike="noStrike">
                <a:solidFill>
                  <a:srgbClr val="000000"/>
                </a:solidFill>
                <a:latin typeface="Arial"/>
                <a:ea typeface="Arial"/>
              </a:rPr>
              <a:t> </a:t>
            </a:r>
            <a:r>
              <a:rPr b="0" lang="cs" sz="2000" spc="-1" strike="noStrike">
                <a:solidFill>
                  <a:schemeClr val="dk1"/>
                </a:solidFill>
                <a:latin typeface="Arial"/>
                <a:ea typeface="Arial"/>
              </a:rPr>
              <a:t>Šelma ze Zjevení 13 symbolizuje moc, která podědila charakteristiky ze všech čtyř předchozích světových říší.</a:t>
            </a:r>
            <a:r>
              <a:rPr b="0" lang="cs" sz="2000" spc="-1" strike="noStrike">
                <a:solidFill>
                  <a:srgbClr val="000000"/>
                </a:solidFill>
                <a:latin typeface="Arial"/>
                <a:ea typeface="Arial"/>
              </a:rPr>
              <a:t> </a:t>
            </a:r>
            <a:r>
              <a:rPr b="0" lang="cs" sz="2000" spc="-1" strike="noStrike">
                <a:solidFill>
                  <a:schemeClr val="dk1"/>
                </a:solidFill>
                <a:latin typeface="Arial"/>
                <a:ea typeface="Arial"/>
              </a:rPr>
              <a:t>V knize Zjevení pojem „drak” představuje Satana a velká strašlivá „šelma”, přes kterou působí je Řím.</a:t>
            </a:r>
            <a:r>
              <a:rPr b="0" lang="cs" sz="2000" spc="-1" strike="noStrike">
                <a:solidFill>
                  <a:srgbClr val="000000"/>
                </a:solidFill>
                <a:latin typeface="Arial"/>
                <a:ea typeface="Arial"/>
              </a:rPr>
              <a:t> </a:t>
            </a:r>
            <a:r>
              <a:rPr b="0" lang="cs" sz="2000" spc="-1" strike="noStrike">
                <a:solidFill>
                  <a:schemeClr val="dk1"/>
                </a:solidFill>
                <a:latin typeface="Arial"/>
                <a:ea typeface="Arial"/>
              </a:rPr>
              <a:t>Když Jan zmiňoval tuto šelmu, napsal:</a:t>
            </a:r>
            <a:endParaRPr b="0" lang="cs-CZ" sz="2000" spc="-1" strike="noStrike">
              <a:latin typeface="Arial"/>
            </a:endParaRPr>
          </a:p>
          <a:p>
            <a:pPr indent="0">
              <a:lnSpc>
                <a:spcPct val="100000"/>
              </a:lnSpc>
              <a:buNone/>
              <a:tabLst>
                <a:tab algn="l" pos="0"/>
              </a:tabLst>
            </a:pPr>
            <a:endParaRPr b="0" lang="cs-CZ" sz="1800" spc="-1" strike="noStrike">
              <a:latin typeface="Arial"/>
            </a:endParaRPr>
          </a:p>
          <a:p>
            <a:pPr indent="0">
              <a:lnSpc>
                <a:spcPct val="100000"/>
              </a:lnSpc>
              <a:buNone/>
              <a:tabLst>
                <a:tab algn="l" pos="0"/>
              </a:tabLst>
            </a:pPr>
            <a:endParaRPr b="0" lang="cs-CZ" sz="1200" spc="-1" strike="noStrike">
              <a:latin typeface="Arial"/>
            </a:endParaRPr>
          </a:p>
        </p:txBody>
      </p:sp>
      <p:sp>
        <p:nvSpPr>
          <p:cNvPr id="291" name="PlaceHolder 3"/>
          <p:cNvSpPr>
            <a:spLocks noGrp="1"/>
          </p:cNvSpPr>
          <p:nvPr>
            <p:ph type="sldNum" idx="2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sldImg"/>
          </p:nvPr>
        </p:nvSpPr>
        <p:spPr>
          <a:xfrm>
            <a:off x="0" y="0"/>
            <a:ext cx="2999520" cy="2999520"/>
          </a:xfrm>
          <a:prstGeom prst="rect">
            <a:avLst/>
          </a:prstGeom>
          <a:ln w="0">
            <a:noFill/>
          </a:ln>
        </p:spPr>
      </p:sp>
      <p:sp>
        <p:nvSpPr>
          <p:cNvPr id="29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 „</a:t>
            </a:r>
            <a:r>
              <a:rPr b="1" lang="cs" sz="2000" spc="-1" strike="noStrike">
                <a:solidFill>
                  <a:schemeClr val="dk1"/>
                </a:solidFill>
                <a:latin typeface="Arial"/>
                <a:ea typeface="Arial"/>
              </a:rPr>
              <a:t>Ocasem smetl třetinu hvězd z nebe a svrhl je na zem. A drak se postavil před ženu, aby pohltil její dítě, jakmile se narodí.”</a:t>
            </a:r>
            <a:r>
              <a:rPr b="0" lang="cs" sz="2000" spc="-1" strike="noStrike">
                <a:solidFill>
                  <a:schemeClr val="dk1"/>
                </a:solidFill>
                <a:latin typeface="Arial"/>
                <a:ea typeface="Arial"/>
              </a:rPr>
              <a:t> (Zjevení 12,4 ČEP)</a:t>
            </a:r>
            <a:endParaRPr b="0" lang="cs-CZ" sz="2000" spc="-1" strike="noStrike">
              <a:latin typeface="Arial"/>
            </a:endParaRPr>
          </a:p>
        </p:txBody>
      </p:sp>
      <p:sp>
        <p:nvSpPr>
          <p:cNvPr id="294" name="PlaceHolder 3"/>
          <p:cNvSpPr>
            <a:spLocks noGrp="1"/>
          </p:cNvSpPr>
          <p:nvPr>
            <p:ph type="sldNum" idx="2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0" y="0"/>
            <a:ext cx="2999520" cy="2999520"/>
          </a:xfrm>
          <a:prstGeom prst="rect">
            <a:avLst/>
          </a:prstGeom>
          <a:ln w="0">
            <a:noFill/>
          </a:ln>
        </p:spPr>
      </p:sp>
      <p:sp>
        <p:nvSpPr>
          <p:cNvPr id="29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Zde vidíme Satana, jak pracuje skrze Římskou říši. Proroctví dále předpovídá, že tato mocnost, pohanský Řím dá šelmě svou sílu, svůj trůn a velikou moc, jak je to napsáno ve Zjevení 13,2: </a:t>
            </a:r>
            <a:r>
              <a:rPr b="1" lang="cs" sz="2000" spc="-1" strike="noStrike">
                <a:solidFill>
                  <a:schemeClr val="dk1"/>
                </a:solidFill>
                <a:latin typeface="Arial"/>
                <a:ea typeface="Arial"/>
              </a:rPr>
              <a:t>„A drak jí dal svou sílu i trůn i velikou moc.“</a:t>
            </a:r>
            <a:r>
              <a:rPr b="0" lang="cs" sz="2000" spc="-1" strike="noStrike">
                <a:solidFill>
                  <a:schemeClr val="dk1"/>
                </a:solidFill>
                <a:latin typeface="Arial"/>
                <a:ea typeface="Arial"/>
              </a:rPr>
              <a:t> (Zjevení 13,2 ČEP) Naplnil pohanský Řím toto proroctví?</a:t>
            </a:r>
            <a:r>
              <a:rPr b="0" lang="cs" sz="2000" spc="-1" strike="noStrike">
                <a:solidFill>
                  <a:srgbClr val="000000"/>
                </a:solidFill>
                <a:latin typeface="Arial"/>
                <a:ea typeface="Arial"/>
              </a:rPr>
              <a:t> </a:t>
            </a:r>
            <a:r>
              <a:rPr b="0" lang="cs" sz="2000" spc="-1" strike="noStrike">
                <a:solidFill>
                  <a:schemeClr val="dk1"/>
                </a:solidFill>
                <a:latin typeface="Arial"/>
                <a:ea typeface="Arial"/>
              </a:rPr>
              <a:t>A pokud ano, komu byla zmíněná moc dána?</a:t>
            </a:r>
            <a:endParaRPr b="0" lang="cs-CZ" sz="2000" spc="-1" strike="noStrike">
              <a:latin typeface="Arial"/>
            </a:endParaRPr>
          </a:p>
        </p:txBody>
      </p:sp>
      <p:sp>
        <p:nvSpPr>
          <p:cNvPr id="297" name="PlaceHolder 3"/>
          <p:cNvSpPr>
            <a:spLocks noGrp="1"/>
          </p:cNvSpPr>
          <p:nvPr>
            <p:ph type="sldNum" idx="3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Img"/>
          </p:nvPr>
        </p:nvSpPr>
        <p:spPr>
          <a:xfrm>
            <a:off x="0" y="0"/>
            <a:ext cx="2999520" cy="2999520"/>
          </a:xfrm>
          <a:prstGeom prst="rect">
            <a:avLst/>
          </a:prstGeom>
          <a:ln w="0">
            <a:noFill/>
          </a:ln>
        </p:spPr>
      </p:sp>
      <p:sp>
        <p:nvSpPr>
          <p:cNvPr id="29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Římskokatolická církev používala dlouhá staletí dokument s názvem „Konstantinova donace„, která dokazovala údajné právo papeže na Řím.</a:t>
            </a:r>
            <a:r>
              <a:rPr b="0" lang="cs" sz="2000" spc="-1" strike="noStrike">
                <a:solidFill>
                  <a:srgbClr val="000000"/>
                </a:solidFill>
                <a:latin typeface="Arial"/>
                <a:ea typeface="Arial"/>
              </a:rPr>
              <a:t> </a:t>
            </a:r>
            <a:r>
              <a:rPr b="0" lang="cs" sz="2000" spc="-1" strike="noStrike">
                <a:solidFill>
                  <a:schemeClr val="dk1"/>
                </a:solidFill>
                <a:latin typeface="Arial"/>
                <a:ea typeface="Arial"/>
              </a:rPr>
              <a:t>Tento dokument, který byl později odhalen jako podvrh, odůvodňoval nárok církve vládnout Západořímské říši jak nábožensky, tak politicky. </a:t>
            </a:r>
            <a:r>
              <a:rPr b="0" lang="cs" sz="2000" spc="-1" strike="noStrike">
                <a:solidFill>
                  <a:srgbClr val="000000"/>
                </a:solidFill>
                <a:latin typeface="Arial"/>
                <a:ea typeface="Arial"/>
              </a:rPr>
              <a:t>Zároveň</a:t>
            </a:r>
            <a:r>
              <a:rPr b="0" lang="cs" sz="2000" spc="-1" strike="noStrike">
                <a:solidFill>
                  <a:schemeClr val="dk1"/>
                </a:solidFill>
                <a:latin typeface="Arial"/>
                <a:ea typeface="Arial"/>
              </a:rPr>
              <a:t> byl základem, na kterém papežové obhajovali svou pravomoc vládnout nad královstvími jako králové.</a:t>
            </a:r>
            <a:r>
              <a:rPr b="0" lang="cs" sz="2000" spc="-1" strike="noStrike">
                <a:solidFill>
                  <a:srgbClr val="000000"/>
                </a:solidFill>
                <a:latin typeface="Arial"/>
                <a:ea typeface="Arial"/>
              </a:rPr>
              <a:t> </a:t>
            </a:r>
            <a:r>
              <a:rPr b="0" lang="cs" sz="2000" spc="-1" strike="noStrike">
                <a:solidFill>
                  <a:schemeClr val="dk1"/>
                </a:solidFill>
                <a:latin typeface="Arial"/>
                <a:ea typeface="Arial"/>
              </a:rPr>
              <a:t>V r. 330 přestěhoval Konstantin své hlavní město do Byzance a změnil její jméno na Konstantinopol. Když Konstantin opustil Řím, přenechal své původní sídlo římskému biskupovi.</a:t>
            </a:r>
            <a:r>
              <a:rPr b="0" lang="cs" sz="2000" spc="-1" strike="noStrike">
                <a:solidFill>
                  <a:srgbClr val="000000"/>
                </a:solidFill>
                <a:latin typeface="Arial"/>
                <a:ea typeface="Arial"/>
              </a:rPr>
              <a:t> </a:t>
            </a:r>
            <a:r>
              <a:rPr b="0" lang="cs" sz="2000" spc="-1" strike="noStrike">
                <a:solidFill>
                  <a:schemeClr val="dk1"/>
                </a:solidFill>
                <a:latin typeface="Arial"/>
                <a:ea typeface="Arial"/>
              </a:rPr>
              <a:t>Římský biskup se stal hlavou církve a zároveň králem na trůnu.</a:t>
            </a:r>
            <a:r>
              <a:rPr b="0" lang="cs" sz="2000" spc="-1" strike="noStrike">
                <a:solidFill>
                  <a:srgbClr val="000000"/>
                </a:solidFill>
                <a:latin typeface="Arial"/>
                <a:ea typeface="Arial"/>
              </a:rPr>
              <a:t> </a:t>
            </a:r>
            <a:r>
              <a:rPr b="0" lang="cs" sz="2000" spc="-1" strike="noStrike">
                <a:solidFill>
                  <a:schemeClr val="dk1"/>
                </a:solidFill>
                <a:latin typeface="Arial"/>
                <a:ea typeface="Arial"/>
              </a:rPr>
              <a:t>Spojení církve a státu vyústilo k tomu, že církev vládla nad státy.</a:t>
            </a:r>
            <a:r>
              <a:rPr b="0" lang="cs" sz="2000" spc="-1" strike="noStrike">
                <a:solidFill>
                  <a:srgbClr val="000000"/>
                </a:solidFill>
                <a:latin typeface="Arial"/>
                <a:ea typeface="Arial"/>
              </a:rPr>
              <a:t> </a:t>
            </a:r>
            <a:r>
              <a:rPr b="0" lang="cs" sz="2000" spc="-1" strike="noStrike">
                <a:solidFill>
                  <a:schemeClr val="dk1"/>
                </a:solidFill>
                <a:latin typeface="Arial"/>
                <a:ea typeface="Arial"/>
              </a:rPr>
              <a:t>Vatikán leží uprostřed Říma a toto město bylo sídlem staré Římské říše.</a:t>
            </a:r>
            <a:r>
              <a:rPr b="0" lang="cs" sz="2000" spc="-1" strike="noStrike">
                <a:solidFill>
                  <a:srgbClr val="000000"/>
                </a:solidFill>
                <a:latin typeface="Arial"/>
                <a:ea typeface="Arial"/>
              </a:rPr>
              <a:t> </a:t>
            </a:r>
            <a:r>
              <a:rPr b="0" lang="cs" sz="2000" spc="-1" strike="noStrike">
                <a:solidFill>
                  <a:schemeClr val="dk1"/>
                </a:solidFill>
                <a:latin typeface="Arial"/>
                <a:ea typeface="Arial"/>
              </a:rPr>
              <a:t>Římskokatolická církev pokračuje až dodnes, nejen jako náboženská mocnost, ale i jako politická. Téměř každý národ na světě vyslal do Vatikánu své velvyslance. Je důležité si uvědomit, že toto proroctví hovoří o organizaci a teologickém systému. Není to o jedincích. I v Římskokatolické církvi je mnoho upřímných lidí, kteří Boha uctívají, ale doteď nezjistili, na rozdíl od Vás dnes, co biblické proroctví hovoří o této mocnosti.</a:t>
            </a:r>
            <a:endParaRPr b="0" lang="cs-CZ" sz="2000" spc="-1" strike="noStrike">
              <a:latin typeface="Arial"/>
            </a:endParaRPr>
          </a:p>
          <a:p>
            <a:pPr indent="0">
              <a:lnSpc>
                <a:spcPct val="100000"/>
              </a:lnSpc>
              <a:buNone/>
              <a:tabLst>
                <a:tab algn="l" pos="0"/>
              </a:tabLst>
            </a:pPr>
            <a:r>
              <a:rPr b="0" lang="cs" sz="1800" spc="-1" strike="noStrike">
                <a:solidFill>
                  <a:schemeClr val="dk1"/>
                </a:solidFill>
                <a:latin typeface="Arial"/>
                <a:ea typeface="Arial"/>
              </a:rPr>
              <a:t> </a:t>
            </a:r>
            <a:endParaRPr b="0" lang="cs-CZ" sz="1800" spc="-1" strike="noStrike">
              <a:latin typeface="Arial"/>
            </a:endParaRPr>
          </a:p>
          <a:p>
            <a:pPr indent="0">
              <a:lnSpc>
                <a:spcPct val="100000"/>
              </a:lnSpc>
              <a:buNone/>
              <a:tabLst>
                <a:tab algn="l" pos="0"/>
              </a:tabLst>
            </a:pPr>
            <a:endParaRPr b="0" lang="cs-CZ" sz="1200" spc="-1" strike="noStrike">
              <a:latin typeface="Arial"/>
            </a:endParaRPr>
          </a:p>
        </p:txBody>
      </p:sp>
      <p:sp>
        <p:nvSpPr>
          <p:cNvPr id="300" name="PlaceHolder 3"/>
          <p:cNvSpPr>
            <a:spLocks noGrp="1"/>
          </p:cNvSpPr>
          <p:nvPr>
            <p:ph type="sldNum" idx="3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0" y="0"/>
            <a:ext cx="2999520" cy="2999520"/>
          </a:xfrm>
          <a:prstGeom prst="rect">
            <a:avLst/>
          </a:prstGeom>
          <a:ln w="0">
            <a:noFill/>
          </a:ln>
        </p:spPr>
      </p:sp>
      <p:sp>
        <p:nvSpPr>
          <p:cNvPr id="302"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Pečlivé studium poznávacích znamení moci u první šelmy ze Zjevení 13 nám jasně ukazuje, že je to tatáž moc, která byla symbolizována malým rohem z Daniele 7.</a:t>
            </a:r>
            <a:r>
              <a:rPr b="0" lang="cs" sz="2000" spc="-1" strike="noStrike">
                <a:solidFill>
                  <a:srgbClr val="000000"/>
                </a:solidFill>
                <a:latin typeface="Arial"/>
                <a:ea typeface="Arial"/>
              </a:rPr>
              <a:t> </a:t>
            </a:r>
            <a:r>
              <a:rPr b="0" lang="cs" sz="2000" spc="-1" strike="noStrike">
                <a:solidFill>
                  <a:schemeClr val="dk1"/>
                </a:solidFill>
                <a:latin typeface="Arial"/>
                <a:ea typeface="Arial"/>
              </a:rPr>
              <a:t>Prorok Jan předpověděl, že tato mocnost bude mít odlišující znamení a bude nutit k jeho přijetí všechny obyvatele země.</a:t>
            </a:r>
            <a:endParaRPr b="0" lang="cs-CZ" sz="2000" spc="-1" strike="noStrike">
              <a:latin typeface="Arial"/>
            </a:endParaRPr>
          </a:p>
        </p:txBody>
      </p:sp>
      <p:sp>
        <p:nvSpPr>
          <p:cNvPr id="303" name="PlaceHolder 3"/>
          <p:cNvSpPr>
            <a:spLocks noGrp="1"/>
          </p:cNvSpPr>
          <p:nvPr>
            <p:ph type="sldNum" idx="32"/>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sldImg"/>
          </p:nvPr>
        </p:nvSpPr>
        <p:spPr>
          <a:xfrm>
            <a:off x="0" y="0"/>
            <a:ext cx="2999520" cy="2999520"/>
          </a:xfrm>
          <a:prstGeom prst="rect">
            <a:avLst/>
          </a:prstGeom>
          <a:ln w="0">
            <a:noFill/>
          </a:ln>
        </p:spPr>
      </p:sp>
      <p:sp>
        <p:nvSpPr>
          <p:cNvPr id="305"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 nutí všechny, malé i veliké, bohaté i chudé, svobodné i otroky, aby měli na pravé ruce nebo na čele cejch…“</a:t>
            </a:r>
            <a:r>
              <a:rPr b="0" lang="cs" sz="2000" spc="-1" strike="noStrike">
                <a:solidFill>
                  <a:schemeClr val="dk1"/>
                </a:solidFill>
                <a:latin typeface="Arial"/>
                <a:ea typeface="Arial"/>
              </a:rPr>
              <a:t> (Zjevení 13,16 ČEP)</a:t>
            </a:r>
            <a:endParaRPr b="0" lang="cs-CZ" sz="2000" spc="-1" strike="noStrike">
              <a:latin typeface="Arial"/>
            </a:endParaRPr>
          </a:p>
        </p:txBody>
      </p:sp>
      <p:sp>
        <p:nvSpPr>
          <p:cNvPr id="306" name="PlaceHolder 3"/>
          <p:cNvSpPr>
            <a:spLocks noGrp="1"/>
          </p:cNvSpPr>
          <p:nvPr>
            <p:ph type="sldNum" idx="33"/>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sldImg"/>
          </p:nvPr>
        </p:nvSpPr>
        <p:spPr>
          <a:xfrm>
            <a:off x="0" y="0"/>
            <a:ext cx="2999520" cy="2999520"/>
          </a:xfrm>
          <a:prstGeom prst="rect">
            <a:avLst/>
          </a:prstGeom>
          <a:ln w="0">
            <a:noFill/>
          </a:ln>
        </p:spPr>
      </p:sp>
      <p:sp>
        <p:nvSpPr>
          <p:cNvPr id="308"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aby nemohl kupovat ani prodávat, kdo není označen jménem té šelmy nebo číslicí jejího jména.“</a:t>
            </a:r>
            <a:r>
              <a:rPr b="0" lang="cs" sz="2000" spc="-1" strike="noStrike">
                <a:solidFill>
                  <a:schemeClr val="dk1"/>
                </a:solidFill>
                <a:latin typeface="Arial"/>
                <a:ea typeface="Arial"/>
              </a:rPr>
              <a:t> (Zjevení 13,17 ČEP)</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Podle Božího slova musí být toto znamení symbolem vzpoury či neposlušnosti vůči Boží vládě.</a:t>
            </a:r>
            <a:r>
              <a:rPr b="0" lang="cs" sz="2000" spc="-1" strike="noStrike">
                <a:solidFill>
                  <a:srgbClr val="000000"/>
                </a:solidFill>
                <a:latin typeface="Arial"/>
                <a:ea typeface="Arial"/>
              </a:rPr>
              <a:t> </a:t>
            </a:r>
            <a:r>
              <a:rPr b="0" lang="cs" sz="2000" spc="-1" strike="noStrike">
                <a:solidFill>
                  <a:schemeClr val="dk1"/>
                </a:solidFill>
                <a:latin typeface="Arial"/>
                <a:ea typeface="Arial"/>
              </a:rPr>
              <a:t>Bible jasně předpovídá, že zde bude také skupina, která nepřijme znamení šelmy.</a:t>
            </a:r>
            <a:endParaRPr b="0" lang="cs-CZ" sz="2000" spc="-1" strike="noStrike">
              <a:latin typeface="Arial"/>
            </a:endParaRPr>
          </a:p>
        </p:txBody>
      </p:sp>
      <p:sp>
        <p:nvSpPr>
          <p:cNvPr id="309" name="PlaceHolder 3"/>
          <p:cNvSpPr>
            <a:spLocks noGrp="1"/>
          </p:cNvSpPr>
          <p:nvPr>
            <p:ph type="sldNum" idx="34"/>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sldImg"/>
          </p:nvPr>
        </p:nvSpPr>
        <p:spPr>
          <a:xfrm>
            <a:off x="0" y="0"/>
            <a:ext cx="2999520" cy="2999520"/>
          </a:xfrm>
          <a:prstGeom prst="rect">
            <a:avLst/>
          </a:prstGeom>
          <a:ln w="0">
            <a:noFill/>
          </a:ln>
        </p:spPr>
      </p:sp>
      <p:sp>
        <p:nvSpPr>
          <p:cNvPr id="311"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Zde se ukáže vytrvalost svatých, kteří zachovávají Boží přikázání a věrnost Ježíši.“</a:t>
            </a:r>
            <a:r>
              <a:rPr b="0" lang="cs" sz="2000" spc="-1" strike="noStrike">
                <a:solidFill>
                  <a:schemeClr val="dk1"/>
                </a:solidFill>
                <a:latin typeface="Arial"/>
                <a:ea typeface="Arial"/>
              </a:rPr>
              <a:t> (Zjevení 14,12 ČEP)</a:t>
            </a:r>
            <a:endParaRPr b="0" lang="cs-CZ" sz="2000" spc="-1" strike="noStrike">
              <a:latin typeface="Arial"/>
            </a:endParaRPr>
          </a:p>
        </p:txBody>
      </p:sp>
      <p:sp>
        <p:nvSpPr>
          <p:cNvPr id="312" name="PlaceHolder 3"/>
          <p:cNvSpPr>
            <a:spLocks noGrp="1"/>
          </p:cNvSpPr>
          <p:nvPr>
            <p:ph type="sldNum" idx="35"/>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Img"/>
          </p:nvPr>
        </p:nvSpPr>
        <p:spPr>
          <a:xfrm>
            <a:off x="0" y="0"/>
            <a:ext cx="2999520" cy="2999520"/>
          </a:xfrm>
          <a:prstGeom prst="rect">
            <a:avLst/>
          </a:prstGeom>
          <a:ln w="0">
            <a:noFill/>
          </a:ln>
        </p:spPr>
      </p:sp>
      <p:sp>
        <p:nvSpPr>
          <p:cNvPr id="23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highlight>
                  <a:srgbClr val="ffffff"/>
                </a:highlight>
                <a:latin typeface="Arial"/>
                <a:ea typeface="Arial"/>
              </a:rPr>
              <a:t>V biblické knize Daniel ve 2. kapitole je zaznamenáno, že tehdejší král Nebúkadnesar měl zvláštní sen. </a:t>
            </a:r>
            <a:r>
              <a:rPr b="0" lang="cs" sz="2000" spc="-1" strike="noStrike">
                <a:solidFill>
                  <a:schemeClr val="dk1"/>
                </a:solidFill>
                <a:latin typeface="Arial"/>
                <a:ea typeface="Arial"/>
              </a:rPr>
              <a:t>Viděl v něm velkou kovovou sochu, která měla zlatou hlavu, hruď a paže ze stříbra, břicho a boky bronzové, stehna železná a nohy zčásti železné a zčásti hliněné. Ale když se probudil, nemohl si na nic z toho vzpomenout. Daniel byl ve své době prorokem a králi nezjevil pouze výklad daného snu, ale i sen samotný. Nebúkadnesar si nemohl přát víc. Podle Daniele byl zlatou hlavou. Jeho království stálo ve světě jako nemající sobě rovného.</a:t>
            </a:r>
            <a:r>
              <a:rPr b="0" lang="cs" sz="2000" spc="-1" strike="noStrike">
                <a:solidFill>
                  <a:srgbClr val="000000"/>
                </a:solidFill>
                <a:latin typeface="Arial"/>
                <a:ea typeface="Arial"/>
              </a:rPr>
              <a:t> </a:t>
            </a:r>
            <a:r>
              <a:rPr b="0" lang="cs" sz="2000" spc="-1" strike="noStrike">
                <a:solidFill>
                  <a:schemeClr val="dk1"/>
                </a:solidFill>
                <a:latin typeface="Arial"/>
                <a:ea typeface="Arial"/>
              </a:rPr>
              <a:t>Stalo se však vzpurným. Král nařídil svým služebníkům, aby postavili sochu ze zlata. Nejen hlavu, ale celou sochu.</a:t>
            </a:r>
            <a:r>
              <a:rPr b="0" lang="cs" sz="2000" spc="-1" strike="noStrike">
                <a:solidFill>
                  <a:srgbClr val="000000"/>
                </a:solidFill>
                <a:latin typeface="Arial"/>
                <a:ea typeface="Arial"/>
              </a:rPr>
              <a:t> </a:t>
            </a:r>
            <a:r>
              <a:rPr b="0" lang="cs" sz="2000" spc="-1" strike="noStrike">
                <a:solidFill>
                  <a:schemeClr val="dk1"/>
                </a:solidFill>
                <a:latin typeface="Arial"/>
                <a:ea typeface="Arial"/>
              </a:rPr>
              <a:t>Byl to králův způsob, jak ukázat světu, že jeho království bude trvat navěky. Ale také způsob, jak popřít proroctví, které dal Bůh skrze Daniela.</a:t>
            </a:r>
            <a:r>
              <a:rPr b="0" lang="cs" sz="2000" spc="-1" strike="noStrike">
                <a:solidFill>
                  <a:srgbClr val="000000"/>
                </a:solidFill>
                <a:latin typeface="Arial"/>
                <a:ea typeface="Arial"/>
              </a:rPr>
              <a:t> </a:t>
            </a:r>
            <a:r>
              <a:rPr b="0" lang="cs" sz="2000" spc="-1" strike="noStrike">
                <a:solidFill>
                  <a:schemeClr val="dk1"/>
                </a:solidFill>
                <a:latin typeface="Arial"/>
                <a:ea typeface="Arial"/>
              </a:rPr>
              <a:t>Určeného dne se shromáždily tisíce důležitých hodnostářů v králově říši, aby byly svědky zasvěcení Nebúkadnesarovy zlaté sochy.</a:t>
            </a:r>
            <a:endParaRPr b="0" lang="cs-CZ" sz="2000" spc="-1" strike="noStrike">
              <a:latin typeface="Arial"/>
            </a:endParaRPr>
          </a:p>
        </p:txBody>
      </p:sp>
      <p:sp>
        <p:nvSpPr>
          <p:cNvPr id="234" name="PlaceHolder 3"/>
          <p:cNvSpPr>
            <a:spLocks noGrp="1"/>
          </p:cNvSpPr>
          <p:nvPr>
            <p:ph type="sldNum" idx="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sldImg"/>
          </p:nvPr>
        </p:nvSpPr>
        <p:spPr>
          <a:xfrm>
            <a:off x="0" y="0"/>
            <a:ext cx="2999520" cy="2999520"/>
          </a:xfrm>
          <a:prstGeom prst="rect">
            <a:avLst/>
          </a:prstGeom>
          <a:ln w="0">
            <a:noFill/>
          </a:ln>
        </p:spPr>
      </p:sp>
      <p:sp>
        <p:nvSpPr>
          <p:cNvPr id="314"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Nemylte se, základní věc, ke které se tento svět blíží se bude týkat poslušnosti Božích přikázání.</a:t>
            </a:r>
            <a:r>
              <a:rPr b="0" lang="cs" sz="2000" spc="-1" strike="noStrike">
                <a:solidFill>
                  <a:srgbClr val="000000"/>
                </a:solidFill>
                <a:latin typeface="Arial"/>
                <a:ea typeface="Arial"/>
              </a:rPr>
              <a:t> </a:t>
            </a:r>
            <a:r>
              <a:rPr b="0" lang="cs" sz="2000" spc="-1" strike="noStrike">
                <a:solidFill>
                  <a:schemeClr val="dk1"/>
                </a:solidFill>
                <a:latin typeface="Arial"/>
                <a:ea typeface="Arial"/>
              </a:rPr>
              <a:t>Jedna skupina lidí přijme znamení šelmy, zatímco ta druhá bude Bohu věrná v zachovávání jeho přikázání a v uchování si víry v Ježíše.</a:t>
            </a:r>
            <a:r>
              <a:rPr b="0" lang="cs" sz="2000" spc="-1" strike="noStrike">
                <a:solidFill>
                  <a:srgbClr val="000000"/>
                </a:solidFill>
                <a:latin typeface="Arial"/>
                <a:ea typeface="Arial"/>
              </a:rPr>
              <a:t> </a:t>
            </a:r>
            <a:r>
              <a:rPr b="0" lang="cs" sz="2000" spc="-1" strike="noStrike">
                <a:solidFill>
                  <a:schemeClr val="dk1"/>
                </a:solidFill>
                <a:latin typeface="Arial"/>
                <a:ea typeface="Arial"/>
              </a:rPr>
              <a:t>Boží lid také dostane znamení, ale bude to Boží znamení, Boží pečeť. Ta bude umístěna na čelo jeho následovníků.</a:t>
            </a:r>
            <a:endParaRPr b="0" lang="cs-CZ" sz="2000" spc="-1" strike="noStrike">
              <a:latin typeface="Arial"/>
            </a:endParaRPr>
          </a:p>
        </p:txBody>
      </p:sp>
      <p:sp>
        <p:nvSpPr>
          <p:cNvPr id="315" name="PlaceHolder 3"/>
          <p:cNvSpPr>
            <a:spLocks noGrp="1"/>
          </p:cNvSpPr>
          <p:nvPr>
            <p:ph type="sldNum" idx="36"/>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sldImg"/>
          </p:nvPr>
        </p:nvSpPr>
        <p:spPr>
          <a:xfrm>
            <a:off x="0" y="0"/>
            <a:ext cx="2999520" cy="2999520"/>
          </a:xfrm>
          <a:prstGeom prst="rect">
            <a:avLst/>
          </a:prstGeom>
          <a:ln w="0">
            <a:noFill/>
          </a:ln>
        </p:spPr>
      </p:sp>
      <p:sp>
        <p:nvSpPr>
          <p:cNvPr id="31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 hle, jiný anděl vystupoval od východu slunce; v ruce držel pečetidlo živého Boha a mocným hlasem volal na ty čtyři anděly, jimž bylo dáno škodit zemi i moři:”</a:t>
            </a:r>
            <a:r>
              <a:rPr b="0" lang="cs" sz="2000" spc="-1" strike="noStrike">
                <a:solidFill>
                  <a:schemeClr val="dk1"/>
                </a:solidFill>
                <a:latin typeface="Arial"/>
                <a:ea typeface="Arial"/>
              </a:rPr>
              <a:t> (Zjevení 7,2 ČEP)</a:t>
            </a:r>
            <a:endParaRPr b="0" lang="cs-CZ" sz="2000" spc="-1" strike="noStrike">
              <a:latin typeface="Arial"/>
            </a:endParaRPr>
          </a:p>
        </p:txBody>
      </p:sp>
      <p:sp>
        <p:nvSpPr>
          <p:cNvPr id="318" name="PlaceHolder 3"/>
          <p:cNvSpPr>
            <a:spLocks noGrp="1"/>
          </p:cNvSpPr>
          <p:nvPr>
            <p:ph type="sldNum" idx="3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type="sldImg"/>
          </p:nvPr>
        </p:nvSpPr>
        <p:spPr>
          <a:xfrm>
            <a:off x="0" y="0"/>
            <a:ext cx="2999520" cy="2999520"/>
          </a:xfrm>
          <a:prstGeom prst="rect">
            <a:avLst/>
          </a:prstGeom>
          <a:ln w="0">
            <a:noFill/>
          </a:ln>
        </p:spPr>
      </p:sp>
      <p:sp>
        <p:nvSpPr>
          <p:cNvPr id="32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Neškoďte zemi, moři ani stromoví, dokud neoznačíme služebníky našeho Boha na jejich čelech!“</a:t>
            </a:r>
            <a:r>
              <a:rPr b="0" lang="cs" sz="2000" spc="-1" strike="noStrike">
                <a:solidFill>
                  <a:schemeClr val="dk1"/>
                </a:solidFill>
                <a:latin typeface="Arial"/>
                <a:ea typeface="Arial"/>
              </a:rPr>
              <a:t> (Zjevení 7,3 ČEP)</a:t>
            </a:r>
            <a:endParaRPr b="0" lang="cs-CZ" sz="2000" spc="-1" strike="noStrike">
              <a:latin typeface="Arial"/>
            </a:endParaRPr>
          </a:p>
        </p:txBody>
      </p:sp>
      <p:sp>
        <p:nvSpPr>
          <p:cNvPr id="321" name="PlaceHolder 3"/>
          <p:cNvSpPr>
            <a:spLocks noGrp="1"/>
          </p:cNvSpPr>
          <p:nvPr>
            <p:ph type="sldNum" idx="3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sldImg"/>
          </p:nvPr>
        </p:nvSpPr>
        <p:spPr>
          <a:xfrm>
            <a:off x="0" y="0"/>
            <a:ext cx="2999520" cy="2999520"/>
          </a:xfrm>
          <a:prstGeom prst="rect">
            <a:avLst/>
          </a:prstGeom>
          <a:ln w="0">
            <a:noFill/>
          </a:ln>
        </p:spPr>
      </p:sp>
      <p:sp>
        <p:nvSpPr>
          <p:cNvPr id="32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Chci mít tuto pečeť. A co vy?</a:t>
            </a:r>
            <a:r>
              <a:rPr b="0" lang="cs" sz="2000" spc="-1" strike="noStrike">
                <a:solidFill>
                  <a:srgbClr val="000000"/>
                </a:solidFill>
                <a:latin typeface="Arial"/>
                <a:ea typeface="Arial"/>
              </a:rPr>
              <a:t> </a:t>
            </a:r>
            <a:r>
              <a:rPr b="0" lang="cs" sz="2000" spc="-1" strike="noStrike">
                <a:solidFill>
                  <a:schemeClr val="dk1"/>
                </a:solidFill>
                <a:latin typeface="Arial"/>
                <a:ea typeface="Arial"/>
              </a:rPr>
              <a:t>Není nic důležitějšího, než právě toto.</a:t>
            </a:r>
            <a:r>
              <a:rPr b="0" lang="cs" sz="2000" spc="-1" strike="noStrike">
                <a:solidFill>
                  <a:srgbClr val="000000"/>
                </a:solidFill>
                <a:latin typeface="Arial"/>
                <a:ea typeface="Arial"/>
              </a:rPr>
              <a:t> </a:t>
            </a:r>
            <a:r>
              <a:rPr b="0" lang="cs" sz="2000" spc="-1" strike="noStrike">
                <a:solidFill>
                  <a:schemeClr val="dk1"/>
                </a:solidFill>
                <a:latin typeface="Arial"/>
                <a:ea typeface="Arial"/>
              </a:rPr>
              <a:t>Závěrečný konflikt světových dějin je o tom, zda přijmeme Boží pečeť nebo znamení šelmy. Je to Boží znamení proti falešnému znamení. Když poznáme Boží pečeť, je snadné poznat falešné znamení, které bude šelma silou vnucovat.</a:t>
            </a:r>
            <a:r>
              <a:rPr b="0" lang="cs" sz="2000" spc="-1" strike="noStrike">
                <a:solidFill>
                  <a:srgbClr val="000000"/>
                </a:solidFill>
                <a:latin typeface="Arial"/>
                <a:ea typeface="Arial"/>
              </a:rPr>
              <a:t> </a:t>
            </a:r>
            <a:r>
              <a:rPr b="0" lang="cs" sz="2000" spc="-1" strike="noStrike">
                <a:solidFill>
                  <a:schemeClr val="dk1"/>
                </a:solidFill>
                <a:latin typeface="Arial"/>
                <a:ea typeface="Arial"/>
              </a:rPr>
              <a:t>Bůh nám říká, jaké je jeho znamení nebo pečeť:</a:t>
            </a:r>
            <a:endParaRPr b="0" lang="cs-CZ" sz="2000" spc="-1" strike="noStrike">
              <a:latin typeface="Arial"/>
            </a:endParaRPr>
          </a:p>
        </p:txBody>
      </p:sp>
      <p:sp>
        <p:nvSpPr>
          <p:cNvPr id="324" name="PlaceHolder 3"/>
          <p:cNvSpPr>
            <a:spLocks noGrp="1"/>
          </p:cNvSpPr>
          <p:nvPr>
            <p:ph type="sldNum" idx="3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1"/>
          <p:cNvSpPr>
            <a:spLocks noGrp="1"/>
          </p:cNvSpPr>
          <p:nvPr>
            <p:ph type="sldImg"/>
          </p:nvPr>
        </p:nvSpPr>
        <p:spPr>
          <a:xfrm>
            <a:off x="0" y="0"/>
            <a:ext cx="2999520" cy="2999520"/>
          </a:xfrm>
          <a:prstGeom prst="rect">
            <a:avLst/>
          </a:prstGeom>
          <a:ln w="0">
            <a:noFill/>
          </a:ln>
        </p:spPr>
      </p:sp>
      <p:sp>
        <p:nvSpPr>
          <p:cNvPr id="32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Dal jsem jim také své soboty, aby byly znamením mezi mnou a jimi…“ </a:t>
            </a:r>
            <a:r>
              <a:rPr b="0" lang="cs" sz="2000" spc="-1" strike="noStrike">
                <a:solidFill>
                  <a:schemeClr val="dk1"/>
                </a:solidFill>
                <a:latin typeface="Arial"/>
                <a:ea typeface="Arial"/>
              </a:rPr>
              <a:t>(Ezechiel 20,12 B21)</a:t>
            </a:r>
            <a:endParaRPr b="0" lang="cs-CZ" sz="2000" spc="-1" strike="noStrike">
              <a:latin typeface="Arial"/>
            </a:endParaRPr>
          </a:p>
        </p:txBody>
      </p:sp>
      <p:sp>
        <p:nvSpPr>
          <p:cNvPr id="327" name="PlaceHolder 3"/>
          <p:cNvSpPr>
            <a:spLocks noGrp="1"/>
          </p:cNvSpPr>
          <p:nvPr>
            <p:ph type="sldNum" idx="4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sldImg"/>
          </p:nvPr>
        </p:nvSpPr>
        <p:spPr>
          <a:xfrm>
            <a:off x="0" y="0"/>
            <a:ext cx="2999520" cy="2999520"/>
          </a:xfrm>
          <a:prstGeom prst="rect">
            <a:avLst/>
          </a:prstGeom>
          <a:ln w="0">
            <a:noFill/>
          </a:ln>
        </p:spPr>
      </p:sp>
      <p:sp>
        <p:nvSpPr>
          <p:cNvPr id="32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Promluv k synům Izraele: Zachovávejte mé soboty, neboť to je znamení mezi mnou a vámi po všechna vaše pokolení, abyste věděli, že já jsem Hospodin, váš Posvětitel.“</a:t>
            </a:r>
            <a:r>
              <a:rPr b="0" lang="cs" sz="2000" spc="-1" strike="noStrike">
                <a:solidFill>
                  <a:schemeClr val="dk1"/>
                </a:solidFill>
                <a:latin typeface="Arial"/>
                <a:ea typeface="Arial"/>
              </a:rPr>
              <a:t> (Exodus 31,13 B21)</a:t>
            </a:r>
            <a:endParaRPr b="0" lang="cs-CZ" sz="2000" spc="-1" strike="noStrike">
              <a:latin typeface="Arial"/>
            </a:endParaRPr>
          </a:p>
        </p:txBody>
      </p:sp>
      <p:sp>
        <p:nvSpPr>
          <p:cNvPr id="330" name="PlaceHolder 3"/>
          <p:cNvSpPr>
            <a:spLocks noGrp="1"/>
          </p:cNvSpPr>
          <p:nvPr>
            <p:ph type="sldNum" idx="4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PlaceHolder 1"/>
          <p:cNvSpPr>
            <a:spLocks noGrp="1"/>
          </p:cNvSpPr>
          <p:nvPr>
            <p:ph type="sldImg"/>
          </p:nvPr>
        </p:nvSpPr>
        <p:spPr>
          <a:xfrm>
            <a:off x="0" y="0"/>
            <a:ext cx="2999520" cy="2999520"/>
          </a:xfrm>
          <a:prstGeom prst="rect">
            <a:avLst/>
          </a:prstGeom>
          <a:ln w="0">
            <a:noFill/>
          </a:ln>
        </p:spPr>
      </p:sp>
      <p:sp>
        <p:nvSpPr>
          <p:cNvPr id="332"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Bůh řekl, že sobota je jeho znamením či znakem autority.</a:t>
            </a:r>
            <a:r>
              <a:rPr b="0" lang="cs" sz="2000" spc="-1" strike="noStrike">
                <a:solidFill>
                  <a:srgbClr val="000000"/>
                </a:solidFill>
                <a:latin typeface="Arial"/>
                <a:ea typeface="Arial"/>
              </a:rPr>
              <a:t> </a:t>
            </a:r>
            <a:r>
              <a:rPr b="0" lang="cs" sz="2000" spc="-1" strike="noStrike">
                <a:solidFill>
                  <a:schemeClr val="dk1"/>
                </a:solidFill>
                <a:latin typeface="Arial"/>
                <a:ea typeface="Arial"/>
              </a:rPr>
              <a:t>Co říká šelma o znamení své autority?</a:t>
            </a:r>
            <a:endParaRPr b="0" lang="cs-CZ" sz="2000" spc="-1" strike="noStrike">
              <a:latin typeface="Arial"/>
            </a:endParaRPr>
          </a:p>
        </p:txBody>
      </p:sp>
      <p:sp>
        <p:nvSpPr>
          <p:cNvPr id="333" name="PlaceHolder 3"/>
          <p:cNvSpPr>
            <a:spLocks noGrp="1"/>
          </p:cNvSpPr>
          <p:nvPr>
            <p:ph type="sldNum" idx="42"/>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PlaceHolder 1"/>
          <p:cNvSpPr>
            <a:spLocks noGrp="1"/>
          </p:cNvSpPr>
          <p:nvPr>
            <p:ph type="sldImg"/>
          </p:nvPr>
        </p:nvSpPr>
        <p:spPr>
          <a:xfrm>
            <a:off x="0" y="0"/>
            <a:ext cx="2999520" cy="2999520"/>
          </a:xfrm>
          <a:prstGeom prst="rect">
            <a:avLst/>
          </a:prstGeom>
          <a:ln w="0">
            <a:noFill/>
          </a:ln>
        </p:spPr>
      </p:sp>
      <p:sp>
        <p:nvSpPr>
          <p:cNvPr id="335"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Následující citace je z katolického katechismu:</a:t>
            </a:r>
            <a:r>
              <a:rPr b="0" lang="cs" sz="2000" spc="-1" strike="noStrike">
                <a:solidFill>
                  <a:srgbClr val="000000"/>
                </a:solidFill>
                <a:latin typeface="Arial"/>
                <a:ea typeface="Arial"/>
              </a:rPr>
              <a:t> </a:t>
            </a:r>
            <a:r>
              <a:rPr b="0" lang="cs" sz="2000" spc="-1" strike="noStrike">
                <a:solidFill>
                  <a:schemeClr val="dk1"/>
                </a:solidFill>
                <a:latin typeface="Arial"/>
                <a:ea typeface="Arial"/>
              </a:rPr>
              <a:t>OTÁZKA:</a:t>
            </a:r>
            <a:r>
              <a:rPr b="1" lang="cs" sz="2000" spc="-1" strike="noStrike">
                <a:solidFill>
                  <a:schemeClr val="dk1"/>
                </a:solidFill>
                <a:latin typeface="Arial"/>
                <a:ea typeface="Arial"/>
              </a:rPr>
              <a:t> „Jak dokážeme, že církev má moc nařizovat svátky a svaté dny?” </a:t>
            </a:r>
            <a:r>
              <a:rPr b="0" lang="cs" sz="2000" spc="-1" strike="noStrike">
                <a:solidFill>
                  <a:schemeClr val="dk1"/>
                </a:solidFill>
                <a:latin typeface="Arial"/>
                <a:ea typeface="Arial"/>
              </a:rPr>
              <a:t>An Abridgment of the Christian Doctrine, Henry Tuberville, s. 58</a:t>
            </a:r>
            <a:endParaRPr b="0" lang="cs-CZ" sz="2000" spc="-1" strike="noStrike">
              <a:latin typeface="Arial"/>
            </a:endParaRPr>
          </a:p>
          <a:p>
            <a:pPr indent="0">
              <a:lnSpc>
                <a:spcPct val="100000"/>
              </a:lnSpc>
              <a:buNone/>
              <a:tabLst>
                <a:tab algn="l" pos="0"/>
              </a:tabLst>
            </a:pPr>
            <a:endParaRPr b="0" lang="cs-CZ" sz="1200" spc="-1" strike="noStrike">
              <a:latin typeface="Arial"/>
            </a:endParaRPr>
          </a:p>
        </p:txBody>
      </p:sp>
      <p:sp>
        <p:nvSpPr>
          <p:cNvPr id="336" name="PlaceHolder 3"/>
          <p:cNvSpPr>
            <a:spLocks noGrp="1"/>
          </p:cNvSpPr>
          <p:nvPr>
            <p:ph type="sldNum" idx="43"/>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
          <p:cNvSpPr>
            <a:spLocks noGrp="1"/>
          </p:cNvSpPr>
          <p:nvPr>
            <p:ph type="sldImg"/>
          </p:nvPr>
        </p:nvSpPr>
        <p:spPr>
          <a:xfrm>
            <a:off x="0" y="0"/>
            <a:ext cx="2999520" cy="2999520"/>
          </a:xfrm>
          <a:prstGeom prst="rect">
            <a:avLst/>
          </a:prstGeom>
          <a:ln w="0">
            <a:noFill/>
          </a:ln>
        </p:spPr>
      </p:sp>
      <p:sp>
        <p:nvSpPr>
          <p:cNvPr id="338"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ODPOVĚĎ:</a:t>
            </a:r>
            <a:r>
              <a:rPr b="1" lang="cs" sz="2000" spc="-1" strike="noStrike">
                <a:solidFill>
                  <a:schemeClr val="dk1"/>
                </a:solidFill>
                <a:latin typeface="Arial"/>
                <a:ea typeface="Arial"/>
              </a:rPr>
              <a:t> „Samotným činem, že jsme změnili sobotu na neděli, což protestanté připouštějí, a proto si bláhově…” </a:t>
            </a:r>
            <a:r>
              <a:rPr b="0" lang="cs" sz="2000" spc="-1" strike="noStrike">
                <a:solidFill>
                  <a:schemeClr val="dk1"/>
                </a:solidFill>
                <a:latin typeface="Arial"/>
                <a:ea typeface="Arial"/>
              </a:rPr>
              <a:t>An Abridgment of the Christian Doctrine, Henry Tuberville, s. 58</a:t>
            </a:r>
            <a:endParaRPr b="0" lang="cs-CZ" sz="2000" spc="-1" strike="noStrike">
              <a:latin typeface="Arial"/>
            </a:endParaRPr>
          </a:p>
          <a:p>
            <a:pPr indent="0">
              <a:lnSpc>
                <a:spcPct val="100000"/>
              </a:lnSpc>
              <a:buNone/>
              <a:tabLst>
                <a:tab algn="l" pos="0"/>
              </a:tabLst>
            </a:pPr>
            <a:endParaRPr b="0" lang="cs-CZ" sz="1200" spc="-1" strike="noStrike">
              <a:latin typeface="Arial"/>
            </a:endParaRPr>
          </a:p>
        </p:txBody>
      </p:sp>
      <p:sp>
        <p:nvSpPr>
          <p:cNvPr id="339" name="PlaceHolder 3"/>
          <p:cNvSpPr>
            <a:spLocks noGrp="1"/>
          </p:cNvSpPr>
          <p:nvPr>
            <p:ph type="sldNum" idx="44"/>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type="sldImg"/>
          </p:nvPr>
        </p:nvSpPr>
        <p:spPr>
          <a:xfrm>
            <a:off x="0" y="0"/>
            <a:ext cx="2999520" cy="2999520"/>
          </a:xfrm>
          <a:prstGeom prst="rect">
            <a:avLst/>
          </a:prstGeom>
          <a:ln w="0">
            <a:noFill/>
          </a:ln>
        </p:spPr>
      </p:sp>
      <p:sp>
        <p:nvSpPr>
          <p:cNvPr id="341"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ODPOVĚĎ: </a:t>
            </a:r>
            <a:r>
              <a:rPr b="1" lang="cs" sz="2000" spc="-1" strike="noStrike">
                <a:solidFill>
                  <a:schemeClr val="dk1"/>
                </a:solidFill>
                <a:latin typeface="Arial"/>
                <a:ea typeface="Arial"/>
              </a:rPr>
              <a:t>„…protiřečí tím, že zachovávají výhradně neděli a porušují většinu ostatních svátků, které ustanovila tatáž církev.” </a:t>
            </a:r>
            <a:r>
              <a:rPr b="0" lang="cs" sz="2000" spc="-1" strike="noStrike">
                <a:solidFill>
                  <a:schemeClr val="dk1"/>
                </a:solidFill>
                <a:latin typeface="Arial"/>
                <a:ea typeface="Arial"/>
              </a:rPr>
              <a:t>An Abridgment of the Christian Doctrine, Henry Tuberville, s. 58</a:t>
            </a:r>
            <a:endParaRPr b="0" lang="cs-CZ" sz="2000" spc="-1" strike="noStrike">
              <a:latin typeface="Arial"/>
            </a:endParaRPr>
          </a:p>
          <a:p>
            <a:pPr indent="0">
              <a:lnSpc>
                <a:spcPct val="100000"/>
              </a:lnSpc>
              <a:buNone/>
              <a:tabLst>
                <a:tab algn="l" pos="0"/>
              </a:tabLst>
            </a:pPr>
            <a:endParaRPr b="0" lang="cs-CZ" sz="1200" spc="-1" strike="noStrike">
              <a:latin typeface="Arial"/>
            </a:endParaRPr>
          </a:p>
        </p:txBody>
      </p:sp>
      <p:sp>
        <p:nvSpPr>
          <p:cNvPr id="342" name="PlaceHolder 3"/>
          <p:cNvSpPr>
            <a:spLocks noGrp="1"/>
          </p:cNvSpPr>
          <p:nvPr>
            <p:ph type="sldNum" idx="45"/>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sldImg"/>
          </p:nvPr>
        </p:nvSpPr>
        <p:spPr>
          <a:xfrm>
            <a:off x="0" y="0"/>
            <a:ext cx="2999520" cy="2999520"/>
          </a:xfrm>
          <a:prstGeom prst="rect">
            <a:avLst/>
          </a:prstGeom>
          <a:ln w="0">
            <a:noFill/>
          </a:ln>
        </p:spPr>
      </p:sp>
      <p:sp>
        <p:nvSpPr>
          <p:cNvPr id="23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Napříč obrovským zástupem se ozval pokyn k tichu. Králův mluvčí vydal příkaz, že když začne hrát hudba, všichni se mají poklonit a uctívat sochu, kterou král nechal postavit. Také zaznělo varování, že ti, kteří by se odmítli poklonit soše, budou vhozeni do ohnivé pece.</a:t>
            </a:r>
            <a:r>
              <a:rPr b="0" lang="cs" sz="2000" spc="-1" strike="noStrike">
                <a:solidFill>
                  <a:srgbClr val="000000"/>
                </a:solidFill>
                <a:latin typeface="Arial"/>
                <a:ea typeface="Arial"/>
              </a:rPr>
              <a:t> </a:t>
            </a:r>
            <a:r>
              <a:rPr b="0" lang="cs" sz="2000" spc="-1" strike="noStrike">
                <a:solidFill>
                  <a:schemeClr val="dk1"/>
                </a:solidFill>
                <a:latin typeface="Arial"/>
                <a:ea typeface="Arial"/>
              </a:rPr>
              <a:t>Zazněla hudba.</a:t>
            </a:r>
            <a:r>
              <a:rPr b="0" lang="cs" sz="2000" spc="-1" strike="noStrike">
                <a:solidFill>
                  <a:srgbClr val="000000"/>
                </a:solidFill>
                <a:latin typeface="Arial"/>
                <a:ea typeface="Arial"/>
              </a:rPr>
              <a:t> </a:t>
            </a:r>
            <a:r>
              <a:rPr b="0" lang="cs" sz="2000" spc="-1" strike="noStrike">
                <a:solidFill>
                  <a:schemeClr val="dk1"/>
                </a:solidFill>
                <a:latin typeface="Arial"/>
                <a:ea typeface="Arial"/>
              </a:rPr>
              <a:t>Všichni lidé padli na zem a klaněli se soše. Všichni kromě třech mladých mužů. V obrovském klečícím davu stáli Šadrak, Méšak a Abed–nego, tři Judejci, kteří odmítli neuposlechnout Boha, sklonit se a uctívat sochu. Brzy se to doneslo ke králi. Zuřivý, že se někdo opovážil vzdorovat jeho přímému rozkazu, nařídil, aby provinilce přivedli k němu.</a:t>
            </a:r>
            <a:r>
              <a:rPr b="0" lang="cs" sz="2000" spc="-1" strike="noStrike">
                <a:solidFill>
                  <a:srgbClr val="000000"/>
                </a:solidFill>
                <a:latin typeface="Arial"/>
                <a:ea typeface="Arial"/>
              </a:rPr>
              <a:t> </a:t>
            </a:r>
            <a:r>
              <a:rPr b="0" lang="cs" sz="2000" spc="-1" strike="noStrike">
                <a:solidFill>
                  <a:schemeClr val="dk1"/>
                </a:solidFill>
                <a:latin typeface="Arial"/>
                <a:ea typeface="Arial"/>
              </a:rPr>
              <a:t>Když se král podíval na tyto tři Judejce a hned je poznal.</a:t>
            </a:r>
            <a:r>
              <a:rPr b="0" lang="cs" sz="2000" spc="-1" strike="noStrike">
                <a:solidFill>
                  <a:srgbClr val="000000"/>
                </a:solidFill>
                <a:latin typeface="Arial"/>
                <a:ea typeface="Arial"/>
              </a:rPr>
              <a:t> </a:t>
            </a:r>
            <a:r>
              <a:rPr b="0" lang="cs" sz="2000" spc="-1" strike="noStrike">
                <a:solidFill>
                  <a:schemeClr val="dk1"/>
                </a:solidFill>
                <a:latin typeface="Arial"/>
                <a:ea typeface="Arial"/>
              </a:rPr>
              <a:t>Byli to mimořádně mladí muži s velkou inteligencí a mnoha talenty. Rozhodl se tedy, že jim dá ještě druhou šanci.</a:t>
            </a:r>
            <a:endParaRPr b="0" lang="cs-CZ" sz="2000" spc="-1" strike="noStrike">
              <a:latin typeface="Arial"/>
            </a:endParaRPr>
          </a:p>
          <a:p>
            <a:pPr indent="0">
              <a:lnSpc>
                <a:spcPct val="100000"/>
              </a:lnSpc>
              <a:buNone/>
              <a:tabLst>
                <a:tab algn="l" pos="0"/>
              </a:tabLst>
            </a:pPr>
            <a:endParaRPr b="0" lang="cs-CZ" sz="1800" spc="-1" strike="noStrike">
              <a:latin typeface="Arial"/>
            </a:endParaRPr>
          </a:p>
          <a:p>
            <a:pPr indent="0">
              <a:lnSpc>
                <a:spcPct val="100000"/>
              </a:lnSpc>
              <a:buNone/>
              <a:tabLst>
                <a:tab algn="l" pos="0"/>
              </a:tabLst>
            </a:pPr>
            <a:endParaRPr b="0" lang="cs-CZ" sz="1200" spc="-1" strike="noStrike">
              <a:latin typeface="Arial"/>
            </a:endParaRPr>
          </a:p>
        </p:txBody>
      </p:sp>
      <p:sp>
        <p:nvSpPr>
          <p:cNvPr id="237" name="PlaceHolder 3"/>
          <p:cNvSpPr>
            <a:spLocks noGrp="1"/>
          </p:cNvSpPr>
          <p:nvPr>
            <p:ph type="sldNum" idx="1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PlaceHolder 1"/>
          <p:cNvSpPr>
            <a:spLocks noGrp="1"/>
          </p:cNvSpPr>
          <p:nvPr>
            <p:ph type="sldImg"/>
          </p:nvPr>
        </p:nvSpPr>
        <p:spPr>
          <a:xfrm>
            <a:off x="0" y="0"/>
            <a:ext cx="2999520" cy="2999520"/>
          </a:xfrm>
          <a:prstGeom prst="rect">
            <a:avLst/>
          </a:prstGeom>
          <a:ln w="0">
            <a:noFill/>
          </a:ln>
        </p:spPr>
      </p:sp>
      <p:sp>
        <p:nvSpPr>
          <p:cNvPr id="344"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OTÁZKA: </a:t>
            </a:r>
            <a:r>
              <a:rPr b="1" lang="cs" sz="2000" spc="-1" strike="noStrike">
                <a:solidFill>
                  <a:schemeClr val="dk1"/>
                </a:solidFill>
                <a:latin typeface="Arial"/>
                <a:ea typeface="Arial"/>
              </a:rPr>
              <a:t>„Existuje ještě nějaký jiný důkaz, že církev má moc ustanovit a nařídit svátky?” </a:t>
            </a:r>
            <a:r>
              <a:rPr b="0" lang="cs" sz="2000" spc="-1" strike="noStrike">
                <a:solidFill>
                  <a:schemeClr val="dk1"/>
                </a:solidFill>
                <a:latin typeface="Arial"/>
                <a:ea typeface="Arial"/>
              </a:rPr>
              <a:t>An Abridgment of the Christian Doctrine, Henry Tuberville, s. 58</a:t>
            </a:r>
            <a:endParaRPr b="0" lang="cs-CZ" sz="2000" spc="-1" strike="noStrike">
              <a:latin typeface="Arial"/>
            </a:endParaRPr>
          </a:p>
          <a:p>
            <a:pPr indent="0">
              <a:lnSpc>
                <a:spcPct val="100000"/>
              </a:lnSpc>
              <a:buNone/>
              <a:tabLst>
                <a:tab algn="l" pos="0"/>
              </a:tabLst>
            </a:pPr>
            <a:endParaRPr b="0" lang="cs-CZ" sz="1200" spc="-1" strike="noStrike">
              <a:latin typeface="Arial"/>
            </a:endParaRPr>
          </a:p>
        </p:txBody>
      </p:sp>
      <p:sp>
        <p:nvSpPr>
          <p:cNvPr id="345" name="PlaceHolder 3"/>
          <p:cNvSpPr>
            <a:spLocks noGrp="1"/>
          </p:cNvSpPr>
          <p:nvPr>
            <p:ph type="sldNum" idx="46"/>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1"/>
          <p:cNvSpPr>
            <a:spLocks noGrp="1"/>
          </p:cNvSpPr>
          <p:nvPr>
            <p:ph type="sldImg"/>
          </p:nvPr>
        </p:nvSpPr>
        <p:spPr>
          <a:xfrm>
            <a:off x="0" y="0"/>
            <a:ext cx="2999520" cy="2999520"/>
          </a:xfrm>
          <a:prstGeom prst="rect">
            <a:avLst/>
          </a:prstGeom>
          <a:ln w="0">
            <a:noFill/>
          </a:ln>
        </p:spPr>
      </p:sp>
      <p:sp>
        <p:nvSpPr>
          <p:cNvPr id="34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ODPOVĚĎ: </a:t>
            </a:r>
            <a:r>
              <a:rPr b="1" lang="cs" sz="2000" spc="-1" strike="noStrike">
                <a:solidFill>
                  <a:schemeClr val="dk1"/>
                </a:solidFill>
                <a:latin typeface="Arial"/>
                <a:ea typeface="Arial"/>
              </a:rPr>
              <a:t>„Pokud by takovou moc neměla, nemohla by nahradit sobotu, sedmý den týdne,...” </a:t>
            </a:r>
            <a:r>
              <a:rPr b="0" lang="cs" sz="2000" spc="-1" strike="noStrike">
                <a:solidFill>
                  <a:schemeClr val="dk1"/>
                </a:solidFill>
                <a:latin typeface="Arial"/>
                <a:ea typeface="Arial"/>
              </a:rPr>
              <a:t>An Abridgment of the Christian Doctrine, Henry Tuberville, s. 58</a:t>
            </a:r>
            <a:endParaRPr b="0" lang="cs-CZ" sz="2000" spc="-1" strike="noStrike">
              <a:latin typeface="Arial"/>
            </a:endParaRPr>
          </a:p>
          <a:p>
            <a:pPr indent="0">
              <a:lnSpc>
                <a:spcPct val="100000"/>
              </a:lnSpc>
              <a:buNone/>
              <a:tabLst>
                <a:tab algn="l" pos="0"/>
              </a:tabLst>
            </a:pPr>
            <a:endParaRPr b="0" lang="cs-CZ" sz="1200" spc="-1" strike="noStrike">
              <a:latin typeface="Arial"/>
            </a:endParaRPr>
          </a:p>
        </p:txBody>
      </p:sp>
      <p:sp>
        <p:nvSpPr>
          <p:cNvPr id="348" name="PlaceHolder 3"/>
          <p:cNvSpPr>
            <a:spLocks noGrp="1"/>
          </p:cNvSpPr>
          <p:nvPr>
            <p:ph type="sldNum" idx="4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type="sldImg"/>
          </p:nvPr>
        </p:nvSpPr>
        <p:spPr>
          <a:xfrm>
            <a:off x="0" y="0"/>
            <a:ext cx="2999520" cy="2999520"/>
          </a:xfrm>
          <a:prstGeom prst="rect">
            <a:avLst/>
          </a:prstGeom>
          <a:ln w="0">
            <a:noFill/>
          </a:ln>
        </p:spPr>
      </p:sp>
      <p:sp>
        <p:nvSpPr>
          <p:cNvPr id="35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...zachováváním neděle, prvního dne týdne, což je změna, pro kterou není v Písmu žádný doklad.” </a:t>
            </a:r>
            <a:r>
              <a:rPr b="0" lang="cs" sz="2000" spc="-1" strike="noStrike">
                <a:solidFill>
                  <a:schemeClr val="dk1"/>
                </a:solidFill>
                <a:latin typeface="Arial"/>
                <a:ea typeface="Arial"/>
              </a:rPr>
              <a:t>An Abridgment of the Christian Doctrine, Henry Tuberville, s. 58</a:t>
            </a:r>
            <a:endParaRPr b="0" lang="cs-CZ" sz="2000" spc="-1" strike="noStrike">
              <a:latin typeface="Arial"/>
            </a:endParaRPr>
          </a:p>
        </p:txBody>
      </p:sp>
      <p:sp>
        <p:nvSpPr>
          <p:cNvPr id="351" name="PlaceHolder 3"/>
          <p:cNvSpPr>
            <a:spLocks noGrp="1"/>
          </p:cNvSpPr>
          <p:nvPr>
            <p:ph type="sldNum" idx="4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PlaceHolder 1"/>
          <p:cNvSpPr>
            <a:spLocks noGrp="1"/>
          </p:cNvSpPr>
          <p:nvPr>
            <p:ph type="sldImg"/>
          </p:nvPr>
        </p:nvSpPr>
        <p:spPr>
          <a:xfrm>
            <a:off x="0" y="0"/>
            <a:ext cx="2999520" cy="2999520"/>
          </a:xfrm>
          <a:prstGeom prst="rect">
            <a:avLst/>
          </a:prstGeom>
          <a:ln w="0">
            <a:noFill/>
          </a:ln>
        </p:spPr>
      </p:sp>
      <p:sp>
        <p:nvSpPr>
          <p:cNvPr id="35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Zachovávání neděle je znamením autority Římskokatolické církve, což je její vlastní svědectví.</a:t>
            </a:r>
            <a:r>
              <a:rPr b="0" lang="cs" sz="2000" spc="-1" strike="noStrike">
                <a:solidFill>
                  <a:srgbClr val="000000"/>
                </a:solidFill>
                <a:latin typeface="Arial"/>
                <a:ea typeface="Arial"/>
              </a:rPr>
              <a:t> </a:t>
            </a:r>
            <a:r>
              <a:rPr b="0" lang="cs" sz="2000" spc="-1" strike="noStrike">
                <a:solidFill>
                  <a:schemeClr val="dk1"/>
                </a:solidFill>
                <a:latin typeface="Arial"/>
                <a:ea typeface="Arial"/>
              </a:rPr>
              <a:t>Ochotně přiznává, že změnila den bohoslužby ze soboty na neděli a dále...</a:t>
            </a:r>
            <a:endParaRPr b="0" lang="cs-CZ" sz="2000" spc="-1" strike="noStrike">
              <a:latin typeface="Arial"/>
            </a:endParaRPr>
          </a:p>
        </p:txBody>
      </p:sp>
      <p:sp>
        <p:nvSpPr>
          <p:cNvPr id="354" name="PlaceHolder 3"/>
          <p:cNvSpPr>
            <a:spLocks noGrp="1"/>
          </p:cNvSpPr>
          <p:nvPr>
            <p:ph type="sldNum" idx="4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PlaceHolder 1"/>
          <p:cNvSpPr>
            <a:spLocks noGrp="1"/>
          </p:cNvSpPr>
          <p:nvPr>
            <p:ph type="sldImg"/>
          </p:nvPr>
        </p:nvSpPr>
        <p:spPr>
          <a:xfrm>
            <a:off x="0" y="0"/>
            <a:ext cx="2999520" cy="2999520"/>
          </a:xfrm>
          <a:prstGeom prst="rect">
            <a:avLst/>
          </a:prstGeom>
          <a:ln w="0">
            <a:noFill/>
          </a:ln>
        </p:spPr>
      </p:sp>
      <p:sp>
        <p:nvSpPr>
          <p:cNvPr id="35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...říká, že tento čin je „znamení církevní moci a autority.“ (Letter from C.F. Thomas, Chancellor to Cardinal Gibbons, October 28, 1895.)</a:t>
            </a:r>
            <a:r>
              <a:rPr b="0" lang="cs" sz="2000" spc="-1" strike="noStrike">
                <a:solidFill>
                  <a:srgbClr val="000000"/>
                </a:solidFill>
                <a:latin typeface="Arial"/>
                <a:ea typeface="Arial"/>
              </a:rPr>
              <a:t> </a:t>
            </a:r>
            <a:endParaRPr b="0" lang="cs-CZ" sz="2000" spc="-1" strike="noStrike">
              <a:latin typeface="Arial"/>
            </a:endParaRPr>
          </a:p>
        </p:txBody>
      </p:sp>
      <p:sp>
        <p:nvSpPr>
          <p:cNvPr id="357" name="PlaceHolder 3"/>
          <p:cNvSpPr>
            <a:spLocks noGrp="1"/>
          </p:cNvSpPr>
          <p:nvPr>
            <p:ph type="sldNum" idx="5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PlaceHolder 1"/>
          <p:cNvSpPr>
            <a:spLocks noGrp="1"/>
          </p:cNvSpPr>
          <p:nvPr>
            <p:ph type="sldImg"/>
          </p:nvPr>
        </p:nvSpPr>
        <p:spPr>
          <a:xfrm>
            <a:off x="0" y="0"/>
            <a:ext cx="2999520" cy="2999520"/>
          </a:xfrm>
          <a:prstGeom prst="rect">
            <a:avLst/>
          </a:prstGeom>
          <a:ln w="0">
            <a:noFill/>
          </a:ln>
        </p:spPr>
      </p:sp>
      <p:sp>
        <p:nvSpPr>
          <p:cNvPr id="35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Římskokatolická církev vyzývá protestanty, aby ukázali, proč znesvětili Boží den a odvrátili se od biblické soboty, aby následovali den, který byl ustanoven na základě zvyku, tradice a římské církve.</a:t>
            </a:r>
            <a:endParaRPr b="0" lang="cs-CZ" sz="2000" spc="-1" strike="noStrike">
              <a:latin typeface="Arial"/>
            </a:endParaRPr>
          </a:p>
        </p:txBody>
      </p:sp>
      <p:sp>
        <p:nvSpPr>
          <p:cNvPr id="360" name="PlaceHolder 3"/>
          <p:cNvSpPr>
            <a:spLocks noGrp="1"/>
          </p:cNvSpPr>
          <p:nvPr>
            <p:ph type="sldNum" idx="5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PlaceHolder 1"/>
          <p:cNvSpPr>
            <a:spLocks noGrp="1"/>
          </p:cNvSpPr>
          <p:nvPr>
            <p:ph type="sldImg"/>
          </p:nvPr>
        </p:nvSpPr>
        <p:spPr>
          <a:xfrm>
            <a:off x="0" y="0"/>
            <a:ext cx="2999520" cy="2999520"/>
          </a:xfrm>
          <a:prstGeom prst="rect">
            <a:avLst/>
          </a:prstGeom>
          <a:ln w="0">
            <a:noFill/>
          </a:ln>
        </p:spPr>
      </p:sp>
      <p:sp>
        <p:nvSpPr>
          <p:cNvPr id="362"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Vzpomeňte si, že Daniel předpověděl, že tato mocnost se bude snažit </a:t>
            </a:r>
            <a:r>
              <a:rPr b="1" lang="cs" sz="2000" spc="-1" strike="noStrike">
                <a:solidFill>
                  <a:schemeClr val="dk1"/>
                </a:solidFill>
                <a:latin typeface="Arial"/>
                <a:ea typeface="Arial"/>
              </a:rPr>
              <a:t>„změnit doby a zákon”</a:t>
            </a:r>
            <a:r>
              <a:rPr b="0" lang="cs" sz="2000" spc="-1" strike="noStrike">
                <a:solidFill>
                  <a:schemeClr val="dk1"/>
                </a:solidFill>
                <a:latin typeface="Arial"/>
                <a:ea typeface="Arial"/>
              </a:rPr>
              <a:t> (Daniel 7,25 ČEP)</a:t>
            </a:r>
            <a:endParaRPr b="0" lang="cs-CZ" sz="2000" spc="-1" strike="noStrike">
              <a:latin typeface="Arial"/>
            </a:endParaRPr>
          </a:p>
        </p:txBody>
      </p:sp>
      <p:sp>
        <p:nvSpPr>
          <p:cNvPr id="363" name="PlaceHolder 3"/>
          <p:cNvSpPr>
            <a:spLocks noGrp="1"/>
          </p:cNvSpPr>
          <p:nvPr>
            <p:ph type="sldNum" idx="52"/>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PlaceHolder 1"/>
          <p:cNvSpPr>
            <a:spLocks noGrp="1"/>
          </p:cNvSpPr>
          <p:nvPr>
            <p:ph type="sldImg"/>
          </p:nvPr>
        </p:nvSpPr>
        <p:spPr>
          <a:xfrm>
            <a:off x="0" y="0"/>
            <a:ext cx="2999520" cy="2999520"/>
          </a:xfrm>
          <a:prstGeom prst="rect">
            <a:avLst/>
          </a:prstGeom>
          <a:ln w="0">
            <a:noFill/>
          </a:ln>
        </p:spPr>
      </p:sp>
      <p:sp>
        <p:nvSpPr>
          <p:cNvPr id="365"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Také předpověděl, že tato mocnost (malý roh) srazí „pravdu na zem a bude se mu dařit, co činí.“ (podle Daniel 8,12 ČEP) Ano, přátelé, Jan, pisatel Zjevení, viděl tutéž mocnost, kterou kdysi Daniel popsal. Jan vidí čas v budoucnosti, kdy budou náboženství a bohoslužby vynucovány. Jen to tentokrát nebude zlatá socha na pláni Dura, ale bude to požadavek k uctívání ve falešný den.</a:t>
            </a:r>
            <a:endParaRPr b="0" lang="cs-CZ" sz="2000" spc="-1" strike="noStrike">
              <a:latin typeface="Arial"/>
            </a:endParaRPr>
          </a:p>
        </p:txBody>
      </p:sp>
      <p:sp>
        <p:nvSpPr>
          <p:cNvPr id="366" name="PlaceHolder 3"/>
          <p:cNvSpPr>
            <a:spLocks noGrp="1"/>
          </p:cNvSpPr>
          <p:nvPr>
            <p:ph type="sldNum" idx="53"/>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PlaceHolder 1"/>
          <p:cNvSpPr>
            <a:spLocks noGrp="1"/>
          </p:cNvSpPr>
          <p:nvPr>
            <p:ph type="sldImg"/>
          </p:nvPr>
        </p:nvSpPr>
        <p:spPr>
          <a:xfrm>
            <a:off x="0" y="0"/>
            <a:ext cx="2999520" cy="2999520"/>
          </a:xfrm>
          <a:prstGeom prst="rect">
            <a:avLst/>
          </a:prstGeom>
          <a:ln w="0">
            <a:noFill/>
          </a:ln>
        </p:spPr>
      </p:sp>
      <p:sp>
        <p:nvSpPr>
          <p:cNvPr id="368"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 nutí všechny, malé i veliké, bohaté i chudé, svobodné i otroky, aby měli na pravé ruce nebo na čele cejch…“ </a:t>
            </a:r>
            <a:r>
              <a:rPr b="0" lang="cs" sz="2000" spc="-1" strike="noStrike">
                <a:solidFill>
                  <a:schemeClr val="dk1"/>
                </a:solidFill>
                <a:latin typeface="Arial"/>
                <a:ea typeface="Arial"/>
              </a:rPr>
              <a:t>(Zjevení 13,16 ČEP)</a:t>
            </a:r>
            <a:endParaRPr b="0" lang="cs-CZ" sz="2000" spc="-1" strike="noStrike">
              <a:latin typeface="Arial"/>
            </a:endParaRPr>
          </a:p>
        </p:txBody>
      </p:sp>
      <p:sp>
        <p:nvSpPr>
          <p:cNvPr id="369" name="PlaceHolder 3"/>
          <p:cNvSpPr>
            <a:spLocks noGrp="1"/>
          </p:cNvSpPr>
          <p:nvPr>
            <p:ph type="sldNum" idx="54"/>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1"/>
          <p:cNvSpPr>
            <a:spLocks noGrp="1"/>
          </p:cNvSpPr>
          <p:nvPr>
            <p:ph type="sldImg"/>
          </p:nvPr>
        </p:nvSpPr>
        <p:spPr>
          <a:xfrm>
            <a:off x="0" y="0"/>
            <a:ext cx="2999520" cy="2999520"/>
          </a:xfrm>
          <a:prstGeom prst="rect">
            <a:avLst/>
          </a:prstGeom>
          <a:ln w="0">
            <a:noFill/>
          </a:ln>
        </p:spPr>
      </p:sp>
      <p:sp>
        <p:nvSpPr>
          <p:cNvPr id="371"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aby nemohl kupovat ani prodávat, kdo není označen jménem té šelmy nebo číslicí jejího jména.“ </a:t>
            </a:r>
            <a:r>
              <a:rPr b="0" lang="cs" sz="2000" spc="-1" strike="noStrike">
                <a:solidFill>
                  <a:schemeClr val="dk1"/>
                </a:solidFill>
                <a:latin typeface="Arial"/>
                <a:ea typeface="Arial"/>
              </a:rPr>
              <a:t>(Zjevení 13,17 ČEP)</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Aby tato mocnost naplnila celé toto proroctví, bude muset použít moc občanských vlád, aby lidem vnutila své znamení autority.</a:t>
            </a:r>
            <a:r>
              <a:rPr b="0" lang="cs" sz="2000" spc="-1" strike="noStrike">
                <a:solidFill>
                  <a:srgbClr val="000000"/>
                </a:solidFill>
                <a:latin typeface="Arial"/>
                <a:ea typeface="Arial"/>
              </a:rPr>
              <a:t> </a:t>
            </a:r>
            <a:r>
              <a:rPr b="0" lang="cs" sz="2000" spc="-1" strike="noStrike">
                <a:solidFill>
                  <a:schemeClr val="dk1"/>
                </a:solidFill>
                <a:latin typeface="Arial"/>
                <a:ea typeface="Arial"/>
              </a:rPr>
              <a:t>Ve středověku existovalo spojení mezi církví a státem a tato mocnost vytvoří repliku či sochu této středověké šelmy.</a:t>
            </a:r>
            <a:r>
              <a:rPr b="0" lang="cs" sz="2000" spc="-1" strike="noStrike">
                <a:solidFill>
                  <a:srgbClr val="000000"/>
                </a:solidFill>
                <a:latin typeface="Arial"/>
                <a:ea typeface="Arial"/>
              </a:rPr>
              <a:t> </a:t>
            </a:r>
            <a:r>
              <a:rPr b="0" lang="cs" sz="2000" spc="-1" strike="noStrike">
                <a:solidFill>
                  <a:schemeClr val="dk1"/>
                </a:solidFill>
                <a:latin typeface="Arial"/>
                <a:ea typeface="Arial"/>
              </a:rPr>
              <a:t>Povšimněte si dalšího poznávacího znaku:</a:t>
            </a:r>
            <a:endParaRPr b="0" lang="cs-CZ" sz="2000" spc="-1" strike="noStrike">
              <a:latin typeface="Arial"/>
            </a:endParaRPr>
          </a:p>
        </p:txBody>
      </p:sp>
      <p:sp>
        <p:nvSpPr>
          <p:cNvPr id="372" name="PlaceHolder 3"/>
          <p:cNvSpPr>
            <a:spLocks noGrp="1"/>
          </p:cNvSpPr>
          <p:nvPr>
            <p:ph type="sldNum" idx="55"/>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sldImg"/>
          </p:nvPr>
        </p:nvSpPr>
        <p:spPr>
          <a:xfrm>
            <a:off x="0" y="0"/>
            <a:ext cx="2999520" cy="2999520"/>
          </a:xfrm>
          <a:prstGeom prst="rect">
            <a:avLst/>
          </a:prstGeom>
          <a:ln w="0">
            <a:noFill/>
          </a:ln>
        </p:spPr>
      </p:sp>
      <p:sp>
        <p:nvSpPr>
          <p:cNvPr id="23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Nuže, jste ochotni v čase, kdy uslyšíte hlas… padnout a poklonit se před sochou, kterou jsem udělal? Jestliže se nepokloníte…“</a:t>
            </a:r>
            <a:r>
              <a:rPr b="0" lang="cs" sz="2000" spc="-1" strike="noStrike">
                <a:solidFill>
                  <a:schemeClr val="dk1"/>
                </a:solidFill>
                <a:latin typeface="Arial"/>
                <a:ea typeface="Arial"/>
              </a:rPr>
              <a:t> (Daniel 3,15 ČEP)</a:t>
            </a:r>
            <a:endParaRPr b="0" lang="cs-CZ" sz="2000" spc="-1" strike="noStrike">
              <a:latin typeface="Arial"/>
            </a:endParaRPr>
          </a:p>
        </p:txBody>
      </p:sp>
      <p:sp>
        <p:nvSpPr>
          <p:cNvPr id="240" name="PlaceHolder 3"/>
          <p:cNvSpPr>
            <a:spLocks noGrp="1"/>
          </p:cNvSpPr>
          <p:nvPr>
            <p:ph type="sldNum" idx="1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sldImg"/>
          </p:nvPr>
        </p:nvSpPr>
        <p:spPr>
          <a:xfrm>
            <a:off x="0" y="0"/>
            <a:ext cx="2999520" cy="2999520"/>
          </a:xfrm>
          <a:prstGeom prst="rect">
            <a:avLst/>
          </a:prstGeom>
          <a:ln w="0">
            <a:noFill/>
          </a:ln>
        </p:spPr>
      </p:sp>
      <p:sp>
        <p:nvSpPr>
          <p:cNvPr id="374"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To je třeba pochopit: kdo má rozum, ať sečte číslice té šelmy. To číslo označuje člověka, a je to číslo šest set šedesát šest.“</a:t>
            </a:r>
            <a:r>
              <a:rPr b="0" lang="cs" sz="2000" spc="-1" strike="noStrike">
                <a:solidFill>
                  <a:schemeClr val="dk1"/>
                </a:solidFill>
                <a:latin typeface="Arial"/>
                <a:ea typeface="Arial"/>
              </a:rPr>
              <a:t> (Zjevení 13,18 ČEP) Řekněme si to jasně: Bible neříká, že 666 je znamení šelmy, i když si to mnozí myslí. Bible říká, že je to „číslo člověka”.</a:t>
            </a:r>
            <a:endParaRPr b="0" lang="cs-CZ" sz="2000" spc="-1" strike="noStrike">
              <a:latin typeface="Arial"/>
            </a:endParaRPr>
          </a:p>
        </p:txBody>
      </p:sp>
      <p:sp>
        <p:nvSpPr>
          <p:cNvPr id="375" name="PlaceHolder 3"/>
          <p:cNvSpPr>
            <a:spLocks noGrp="1"/>
          </p:cNvSpPr>
          <p:nvPr>
            <p:ph type="sldNum" idx="56"/>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sldImg"/>
          </p:nvPr>
        </p:nvSpPr>
        <p:spPr>
          <a:xfrm>
            <a:off x="0" y="0"/>
            <a:ext cx="2999520" cy="2999520"/>
          </a:xfrm>
          <a:prstGeom prst="rect">
            <a:avLst/>
          </a:prstGeom>
          <a:ln w="0">
            <a:noFill/>
          </a:ln>
        </p:spPr>
      </p:sp>
      <p:sp>
        <p:nvSpPr>
          <p:cNvPr id="37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Možná více než jakékoliv království v historii byla Římskokatolická církev symbolizována jedním člověkem, jedním úřadem. Hlavní pontifex, neboli vladař církve, je římský papež. Znovu je třeba říci, že zde Bible hovoří o systému a úřadu a nikoli o jednotlivcích.</a:t>
            </a:r>
            <a:r>
              <a:rPr b="0" lang="cs" sz="2000" spc="-1" strike="noStrike">
                <a:solidFill>
                  <a:srgbClr val="000000"/>
                </a:solidFill>
                <a:latin typeface="Arial"/>
                <a:ea typeface="Arial"/>
              </a:rPr>
              <a:t> </a:t>
            </a:r>
            <a:r>
              <a:rPr b="0" lang="cs" sz="2000" spc="-1" strike="noStrike">
                <a:solidFill>
                  <a:schemeClr val="dk1"/>
                </a:solidFill>
                <a:latin typeface="Arial"/>
                <a:ea typeface="Arial"/>
              </a:rPr>
              <a:t>Jeden z papežových titulů je Vicarius Filii Dei, což znamená „ Zástupce Božího Syna”.</a:t>
            </a:r>
            <a:r>
              <a:rPr b="0" lang="cs" sz="2000" spc="-1" strike="noStrike">
                <a:solidFill>
                  <a:srgbClr val="000000"/>
                </a:solidFill>
                <a:latin typeface="Arial"/>
                <a:ea typeface="Arial"/>
              </a:rPr>
              <a:t> </a:t>
            </a:r>
            <a:r>
              <a:rPr b="0" lang="cs" sz="2000" spc="-1" strike="noStrike">
                <a:solidFill>
                  <a:schemeClr val="dk1"/>
                </a:solidFill>
                <a:latin typeface="Arial"/>
                <a:ea typeface="Arial"/>
              </a:rPr>
              <a:t>V antickém světě měla písmena i numerickou hodnotu. Například dodnes máme římské číslice, kde jsou čísla psána pomocí písmen. Když sečteme číselnou hodnotu papežova titulu, dojdeme k překvapivému výsledku!</a:t>
            </a:r>
            <a:endParaRPr b="0" lang="cs-CZ" sz="2000" spc="-1" strike="noStrike">
              <a:latin typeface="Arial"/>
            </a:endParaRPr>
          </a:p>
        </p:txBody>
      </p:sp>
      <p:sp>
        <p:nvSpPr>
          <p:cNvPr id="378" name="PlaceHolder 3"/>
          <p:cNvSpPr>
            <a:spLocks noGrp="1"/>
          </p:cNvSpPr>
          <p:nvPr>
            <p:ph type="sldNum" idx="5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sldImg"/>
          </p:nvPr>
        </p:nvSpPr>
        <p:spPr>
          <a:xfrm>
            <a:off x="0" y="0"/>
            <a:ext cx="2999520" cy="2999520"/>
          </a:xfrm>
          <a:prstGeom prst="rect">
            <a:avLst/>
          </a:prstGeom>
          <a:ln w="0">
            <a:noFill/>
          </a:ln>
        </p:spPr>
      </p:sp>
      <p:sp>
        <p:nvSpPr>
          <p:cNvPr id="38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Spočítat numerickou hodnotu římských čísel (číslic) je snadné: </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Vicarius Filii Dei</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Vicarius 5,1,100,0,0,1,5,0 = 112</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Filii 0,1,50,1,1 = 53</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Dei 500 0 1 = 501</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=666</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To samo o sobě nedokazuje, že je papežství předmětem zmíněného proroctví. Ale se všemi ostatními nepochybnými vodítky dodává tomuto závěru na určitosti.</a:t>
            </a:r>
            <a:r>
              <a:rPr b="0" lang="cs" sz="2000" spc="-1" strike="noStrike">
                <a:solidFill>
                  <a:srgbClr val="000000"/>
                </a:solidFill>
                <a:latin typeface="Arial"/>
                <a:ea typeface="Arial"/>
              </a:rPr>
              <a:t> </a:t>
            </a:r>
            <a:r>
              <a:rPr b="0" lang="cs" sz="2000" spc="-1" strike="noStrike">
                <a:solidFill>
                  <a:schemeClr val="dk1"/>
                </a:solidFill>
                <a:latin typeface="Arial"/>
                <a:ea typeface="Arial"/>
              </a:rPr>
              <a:t>Můžeme zde vidět, že přichází doba a není daleko, kdy bude od každého vyžadováno, aby zachovával první den týdne. V opačném případě to pak bude bráno jako přímé porušení Božího přikázání.</a:t>
            </a:r>
            <a:endParaRPr b="0" lang="cs-CZ" sz="2000" spc="-1" strike="noStrike">
              <a:latin typeface="Arial"/>
            </a:endParaRPr>
          </a:p>
        </p:txBody>
      </p:sp>
      <p:sp>
        <p:nvSpPr>
          <p:cNvPr id="381" name="PlaceHolder 3"/>
          <p:cNvSpPr>
            <a:spLocks noGrp="1"/>
          </p:cNvSpPr>
          <p:nvPr>
            <p:ph type="sldNum" idx="5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sldImg"/>
          </p:nvPr>
        </p:nvSpPr>
        <p:spPr>
          <a:xfrm>
            <a:off x="0" y="0"/>
            <a:ext cx="2999520" cy="2999520"/>
          </a:xfrm>
          <a:prstGeom prst="rect">
            <a:avLst/>
          </a:prstGeom>
          <a:ln w="0">
            <a:noFill/>
          </a:ln>
        </p:spPr>
      </p:sp>
      <p:sp>
        <p:nvSpPr>
          <p:cNvPr id="38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Dopis s názvem: APOŠTOLSKÝ LIST DIES DOMINI Svatého Otce Jana Pavla II. biskupům, kněžím a věřícím katolické církve o svěcení dne Páně,„ byl zaslán vedoucím církve, aby je nabádal k intenzivnějšímu zachovávání neděle jako času odpočinku a bohoslužby.”</a:t>
            </a:r>
            <a:r>
              <a:rPr b="0" lang="cs" sz="2000" spc="-1" strike="noStrike">
                <a:solidFill>
                  <a:srgbClr val="000000"/>
                </a:solidFill>
                <a:latin typeface="Arial"/>
                <a:ea typeface="Arial"/>
              </a:rPr>
              <a:t> </a:t>
            </a:r>
            <a:r>
              <a:rPr b="0" lang="cs" sz="2000" spc="-1" strike="noStrike">
                <a:solidFill>
                  <a:schemeClr val="dk1"/>
                </a:solidFill>
                <a:latin typeface="Arial"/>
                <a:ea typeface="Arial"/>
              </a:rPr>
              <a:t>Je možné, že tento dobře míněný dopis připravuje pozici pro zákony, které budou upřednostňovat zachovávání neděle oproti biblické sobotě?</a:t>
            </a:r>
            <a:endParaRPr b="0" lang="cs-CZ" sz="2000" spc="-1" strike="noStrike">
              <a:latin typeface="Arial"/>
            </a:endParaRPr>
          </a:p>
        </p:txBody>
      </p:sp>
      <p:sp>
        <p:nvSpPr>
          <p:cNvPr id="384" name="PlaceHolder 3"/>
          <p:cNvSpPr>
            <a:spLocks noGrp="1"/>
          </p:cNvSpPr>
          <p:nvPr>
            <p:ph type="sldNum" idx="5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sldImg"/>
          </p:nvPr>
        </p:nvSpPr>
        <p:spPr>
          <a:xfrm>
            <a:off x="0" y="0"/>
            <a:ext cx="2999520" cy="2999520"/>
          </a:xfrm>
          <a:prstGeom prst="rect">
            <a:avLst/>
          </a:prstGeom>
          <a:ln w="0">
            <a:noFill/>
          </a:ln>
        </p:spPr>
      </p:sp>
      <p:sp>
        <p:nvSpPr>
          <p:cNvPr id="38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Tento dopis jde dokonce tak daleko, že navrhuje, aby se podnikly kroky v občanském zákonodárství, aby se to stalo realitou.</a:t>
            </a:r>
            <a:r>
              <a:rPr b="0" lang="cs" sz="2000" spc="-1" strike="noStrike">
                <a:solidFill>
                  <a:srgbClr val="000000"/>
                </a:solidFill>
                <a:latin typeface="Arial"/>
                <a:ea typeface="Arial"/>
              </a:rPr>
              <a:t> </a:t>
            </a:r>
            <a:r>
              <a:rPr b="0" lang="cs" sz="2000" spc="-1" strike="noStrike">
                <a:solidFill>
                  <a:schemeClr val="dk1"/>
                </a:solidFill>
                <a:latin typeface="Arial"/>
                <a:ea typeface="Arial"/>
              </a:rPr>
              <a:t>Zní vám to povědomě?</a:t>
            </a:r>
            <a:r>
              <a:rPr b="0" lang="cs" sz="2000" spc="-1" strike="noStrike">
                <a:solidFill>
                  <a:srgbClr val="000000"/>
                </a:solidFill>
                <a:latin typeface="Arial"/>
                <a:ea typeface="Arial"/>
              </a:rPr>
              <a:t> </a:t>
            </a:r>
            <a:r>
              <a:rPr b="0" lang="cs" sz="2000" spc="-1" strike="noStrike">
                <a:solidFill>
                  <a:schemeClr val="dk1"/>
                </a:solidFill>
                <a:latin typeface="Arial"/>
                <a:ea typeface="Arial"/>
              </a:rPr>
              <a:t>Je to tak, jak to říká proroctví.</a:t>
            </a:r>
            <a:endParaRPr b="0" lang="cs-CZ" sz="2000" spc="-1" strike="noStrike">
              <a:latin typeface="Arial"/>
            </a:endParaRPr>
          </a:p>
        </p:txBody>
      </p:sp>
      <p:sp>
        <p:nvSpPr>
          <p:cNvPr id="387" name="PlaceHolder 3"/>
          <p:cNvSpPr>
            <a:spLocks noGrp="1"/>
          </p:cNvSpPr>
          <p:nvPr>
            <p:ph type="sldNum" idx="6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sldImg"/>
          </p:nvPr>
        </p:nvSpPr>
        <p:spPr>
          <a:xfrm>
            <a:off x="0" y="0"/>
            <a:ext cx="2999520" cy="2999520"/>
          </a:xfrm>
          <a:prstGeom prst="rect">
            <a:avLst/>
          </a:prstGeom>
          <a:ln w="0">
            <a:noFill/>
          </a:ln>
        </p:spPr>
      </p:sp>
      <p:sp>
        <p:nvSpPr>
          <p:cNvPr id="38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Otázka, kterou si klade mnoho lidí zní: „Má už teď někdo znamení šelmy?“ Ne, dosud nikdo toto znamení šelmy nemá.</a:t>
            </a:r>
            <a:endParaRPr b="0" lang="cs-CZ" sz="2000" spc="-1" strike="noStrike">
              <a:latin typeface="Arial"/>
            </a:endParaRPr>
          </a:p>
        </p:txBody>
      </p:sp>
      <p:sp>
        <p:nvSpPr>
          <p:cNvPr id="390" name="PlaceHolder 3"/>
          <p:cNvSpPr>
            <a:spLocks noGrp="1"/>
          </p:cNvSpPr>
          <p:nvPr>
            <p:ph type="sldNum" idx="6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sldImg"/>
          </p:nvPr>
        </p:nvSpPr>
        <p:spPr>
          <a:xfrm>
            <a:off x="0" y="0"/>
            <a:ext cx="2999520" cy="2999520"/>
          </a:xfrm>
          <a:prstGeom prst="rect">
            <a:avLst/>
          </a:prstGeom>
          <a:ln w="0">
            <a:noFill/>
          </a:ln>
        </p:spPr>
      </p:sp>
      <p:sp>
        <p:nvSpPr>
          <p:cNvPr id="392"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Uctívání Stvořitele – Zj 14,7</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Uctívání šelmy – Zj 14,9</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Když bude znamení šelmy vynucováno občanskými zákony, bude si každý člověk muset vybrat mezi věrností Bohu, tím že bude zachovávat Boží přikázání – nebo věrností šelmě tím, že bude zachovávat den, který je náhradou a je založen na lidské autoritě.</a:t>
            </a:r>
            <a:r>
              <a:rPr b="0" lang="cs" sz="2000" spc="-1" strike="noStrike">
                <a:solidFill>
                  <a:srgbClr val="000000"/>
                </a:solidFill>
                <a:latin typeface="Arial"/>
                <a:ea typeface="Arial"/>
              </a:rPr>
              <a:t> </a:t>
            </a:r>
            <a:r>
              <a:rPr b="0" lang="cs" sz="2000" spc="-1" strike="noStrike">
                <a:solidFill>
                  <a:schemeClr val="dk1"/>
                </a:solidFill>
                <a:latin typeface="Arial"/>
                <a:ea typeface="Arial"/>
              </a:rPr>
              <a:t>Potom a teprve tehdy dostane člověk znamení šelmy.</a:t>
            </a:r>
            <a:r>
              <a:rPr b="0" lang="cs" sz="2000" spc="-1" strike="noStrike">
                <a:solidFill>
                  <a:srgbClr val="000000"/>
                </a:solidFill>
                <a:latin typeface="Arial"/>
                <a:ea typeface="Arial"/>
              </a:rPr>
              <a:t> </a:t>
            </a:r>
            <a:r>
              <a:rPr b="0" lang="cs" sz="2000" spc="-1" strike="noStrike">
                <a:solidFill>
                  <a:schemeClr val="dk1"/>
                </a:solidFill>
                <a:latin typeface="Arial"/>
                <a:ea typeface="Arial"/>
              </a:rPr>
              <a:t>Bude to klíčová zkouška pro každého: Poslechnu Boha, nebo člověka?</a:t>
            </a:r>
            <a:r>
              <a:rPr b="0" lang="cs" sz="2000" spc="-1" strike="noStrike">
                <a:solidFill>
                  <a:srgbClr val="000000"/>
                </a:solidFill>
                <a:latin typeface="Arial"/>
                <a:ea typeface="Arial"/>
              </a:rPr>
              <a:t> </a:t>
            </a:r>
            <a:r>
              <a:rPr b="0" lang="cs" sz="2000" spc="-1" strike="noStrike">
                <a:solidFill>
                  <a:schemeClr val="dk1"/>
                </a:solidFill>
                <a:latin typeface="Arial"/>
                <a:ea typeface="Arial"/>
              </a:rPr>
              <a:t>Není to jen spor o dny.</a:t>
            </a:r>
            <a:r>
              <a:rPr b="0" lang="cs" sz="2000" spc="-1" strike="noStrike">
                <a:solidFill>
                  <a:srgbClr val="000000"/>
                </a:solidFill>
                <a:latin typeface="Arial"/>
                <a:ea typeface="Arial"/>
              </a:rPr>
              <a:t> </a:t>
            </a:r>
            <a:r>
              <a:rPr b="0" lang="cs" sz="2000" spc="-1" strike="noStrike">
                <a:solidFill>
                  <a:schemeClr val="dk1"/>
                </a:solidFill>
                <a:latin typeface="Arial"/>
                <a:ea typeface="Arial"/>
              </a:rPr>
              <a:t>Jde tu o to, kdo je mi pánem...</a:t>
            </a:r>
            <a:endParaRPr b="0" lang="cs-CZ" sz="2000" spc="-1" strike="noStrike">
              <a:latin typeface="Arial"/>
            </a:endParaRPr>
          </a:p>
          <a:p>
            <a:pPr indent="0">
              <a:lnSpc>
                <a:spcPct val="100000"/>
              </a:lnSpc>
              <a:buNone/>
              <a:tabLst>
                <a:tab algn="l" pos="0"/>
              </a:tabLst>
            </a:pPr>
            <a:endParaRPr b="0" lang="cs-CZ" sz="2000" spc="-1" strike="noStrike">
              <a:latin typeface="Arial"/>
            </a:endParaRPr>
          </a:p>
          <a:p>
            <a:pPr indent="0">
              <a:lnSpc>
                <a:spcPct val="100000"/>
              </a:lnSpc>
              <a:buNone/>
              <a:tabLst>
                <a:tab algn="l" pos="0"/>
              </a:tabLst>
            </a:pPr>
            <a:endParaRPr b="0" lang="cs-CZ" sz="1200" spc="-1" strike="noStrike">
              <a:latin typeface="Arial"/>
            </a:endParaRPr>
          </a:p>
        </p:txBody>
      </p:sp>
      <p:sp>
        <p:nvSpPr>
          <p:cNvPr id="393" name="PlaceHolder 3"/>
          <p:cNvSpPr>
            <a:spLocks noGrp="1"/>
          </p:cNvSpPr>
          <p:nvPr>
            <p:ph type="sldNum" idx="62"/>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sldImg"/>
          </p:nvPr>
        </p:nvSpPr>
        <p:spPr>
          <a:xfrm>
            <a:off x="0" y="0"/>
            <a:ext cx="2999520" cy="2999520"/>
          </a:xfrm>
          <a:prstGeom prst="rect">
            <a:avLst/>
          </a:prstGeom>
          <a:ln w="0">
            <a:noFill/>
          </a:ln>
        </p:spPr>
      </p:sp>
      <p:sp>
        <p:nvSpPr>
          <p:cNvPr id="395"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Pavel napsal: </a:t>
            </a:r>
            <a:r>
              <a:rPr b="1" lang="cs" sz="2000" spc="-1" strike="noStrike">
                <a:solidFill>
                  <a:schemeClr val="dk1"/>
                </a:solidFill>
                <a:latin typeface="Arial"/>
                <a:ea typeface="Arial"/>
              </a:rPr>
              <a:t>„Víte přece, když se někomu zavazujete k poslušné službě, že se stáváte služebníky toho, koho posloucháte – buď otročíte hříchu, a to vede k smrti…“</a:t>
            </a:r>
            <a:r>
              <a:rPr b="0" lang="cs" sz="2000" spc="-1" strike="noStrike">
                <a:solidFill>
                  <a:schemeClr val="dk1"/>
                </a:solidFill>
                <a:latin typeface="Arial"/>
                <a:ea typeface="Arial"/>
              </a:rPr>
              <a:t> (Římanům 6,16 ČEP)</a:t>
            </a:r>
            <a:endParaRPr b="0" lang="cs-CZ" sz="2000" spc="-1" strike="noStrike">
              <a:latin typeface="Arial"/>
            </a:endParaRPr>
          </a:p>
        </p:txBody>
      </p:sp>
      <p:sp>
        <p:nvSpPr>
          <p:cNvPr id="396" name="PlaceHolder 3"/>
          <p:cNvSpPr>
            <a:spLocks noGrp="1"/>
          </p:cNvSpPr>
          <p:nvPr>
            <p:ph type="sldNum" idx="63"/>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sldImg"/>
          </p:nvPr>
        </p:nvSpPr>
        <p:spPr>
          <a:xfrm>
            <a:off x="0" y="0"/>
            <a:ext cx="2999520" cy="2999520"/>
          </a:xfrm>
          <a:prstGeom prst="rect">
            <a:avLst/>
          </a:prstGeom>
          <a:ln w="0">
            <a:noFill/>
          </a:ln>
        </p:spPr>
      </p:sp>
      <p:sp>
        <p:nvSpPr>
          <p:cNvPr id="398"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nebo posloucháte Boha, a to vede k spravedlnosti.“</a:t>
            </a:r>
            <a:r>
              <a:rPr b="0" lang="cs" sz="2000" spc="-1" strike="noStrike">
                <a:solidFill>
                  <a:schemeClr val="dk1"/>
                </a:solidFill>
                <a:latin typeface="Arial"/>
                <a:ea typeface="Arial"/>
              </a:rPr>
              <a:t> (Římanům 6,16 ČEP) Každý obyvatel země bude brzy čelit nejvážnějšímu okamžiku. Nikdo, kdo nemá znamení šelmy, nebude moci kupovat ani prodávat.</a:t>
            </a:r>
            <a:endParaRPr b="0" lang="cs-CZ" sz="2000" spc="-1" strike="noStrike">
              <a:latin typeface="Arial"/>
            </a:endParaRPr>
          </a:p>
          <a:p>
            <a:pPr indent="0">
              <a:lnSpc>
                <a:spcPct val="100000"/>
              </a:lnSpc>
              <a:buNone/>
              <a:tabLst>
                <a:tab algn="l" pos="0"/>
              </a:tabLst>
            </a:pPr>
            <a:endParaRPr b="0" lang="cs-CZ" sz="1200" spc="-1" strike="noStrike">
              <a:latin typeface="Arial"/>
            </a:endParaRPr>
          </a:p>
          <a:p>
            <a:pPr indent="0">
              <a:lnSpc>
                <a:spcPct val="100000"/>
              </a:lnSpc>
              <a:buNone/>
              <a:tabLst>
                <a:tab algn="l" pos="0"/>
              </a:tabLst>
            </a:pPr>
            <a:endParaRPr b="0" lang="cs-CZ" sz="1200" spc="-1" strike="noStrike">
              <a:latin typeface="Arial"/>
            </a:endParaRPr>
          </a:p>
        </p:txBody>
      </p:sp>
      <p:sp>
        <p:nvSpPr>
          <p:cNvPr id="399" name="PlaceHolder 3"/>
          <p:cNvSpPr>
            <a:spLocks noGrp="1"/>
          </p:cNvSpPr>
          <p:nvPr>
            <p:ph type="sldNum" idx="64"/>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PlaceHolder 1"/>
          <p:cNvSpPr>
            <a:spLocks noGrp="1"/>
          </p:cNvSpPr>
          <p:nvPr>
            <p:ph type="sldImg"/>
          </p:nvPr>
        </p:nvSpPr>
        <p:spPr>
          <a:xfrm>
            <a:off x="0" y="0"/>
            <a:ext cx="2999520" cy="2999520"/>
          </a:xfrm>
          <a:prstGeom prst="rect">
            <a:avLst/>
          </a:prstGeom>
          <a:ln w="0">
            <a:noFill/>
          </a:ln>
        </p:spPr>
      </p:sp>
      <p:sp>
        <p:nvSpPr>
          <p:cNvPr id="401"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Nejdříve přijde bojkot a pak nařízení o zabití.</a:t>
            </a:r>
            <a:r>
              <a:rPr b="0" lang="cs" sz="2000" spc="-1" strike="noStrike">
                <a:solidFill>
                  <a:srgbClr val="000000"/>
                </a:solidFill>
                <a:latin typeface="Arial"/>
                <a:ea typeface="Arial"/>
              </a:rPr>
              <a:t> </a:t>
            </a:r>
            <a:r>
              <a:rPr b="0" lang="cs" sz="2000" spc="-1" strike="noStrike">
                <a:solidFill>
                  <a:schemeClr val="dk1"/>
                </a:solidFill>
                <a:latin typeface="Arial"/>
                <a:ea typeface="Arial"/>
              </a:rPr>
              <a:t>A na ty, kteří přijali znamení šelmy, přijde sedm posledních ran.</a:t>
            </a:r>
            <a:r>
              <a:rPr b="0" lang="cs" sz="2000" spc="-1" strike="noStrike">
                <a:solidFill>
                  <a:srgbClr val="000000"/>
                </a:solidFill>
                <a:latin typeface="Arial"/>
                <a:ea typeface="Arial"/>
              </a:rPr>
              <a:t> </a:t>
            </a:r>
            <a:r>
              <a:rPr b="0" lang="cs" sz="2000" spc="-1" strike="noStrike">
                <a:solidFill>
                  <a:schemeClr val="dk1"/>
                </a:solidFill>
                <a:latin typeface="Arial"/>
                <a:ea typeface="Arial"/>
              </a:rPr>
              <a:t>Chápete proč je toto téma tak důležité?</a:t>
            </a:r>
            <a:r>
              <a:rPr b="0" lang="cs" sz="2000" spc="-1" strike="noStrike">
                <a:solidFill>
                  <a:srgbClr val="000000"/>
                </a:solidFill>
                <a:latin typeface="Arial"/>
                <a:ea typeface="Arial"/>
              </a:rPr>
              <a:t> </a:t>
            </a:r>
            <a:r>
              <a:rPr b="0" lang="cs" sz="2000" spc="-1" strike="noStrike">
                <a:solidFill>
                  <a:schemeClr val="dk1"/>
                </a:solidFill>
                <a:latin typeface="Arial"/>
                <a:ea typeface="Arial"/>
              </a:rPr>
              <a:t>Proč je to otázka života a smrti?</a:t>
            </a:r>
            <a:r>
              <a:rPr b="0" lang="cs" sz="2000" spc="-1" strike="noStrike">
                <a:solidFill>
                  <a:srgbClr val="000000"/>
                </a:solidFill>
                <a:latin typeface="Arial"/>
                <a:ea typeface="Arial"/>
              </a:rPr>
              <a:t> </a:t>
            </a:r>
            <a:r>
              <a:rPr b="0" lang="cs" sz="2000" spc="-1" strike="noStrike">
                <a:solidFill>
                  <a:schemeClr val="dk1"/>
                </a:solidFill>
                <a:latin typeface="Arial"/>
                <a:ea typeface="Arial"/>
              </a:rPr>
              <a:t>Proč je tak životně důležité, abychom se rozhodli ctít Boha?</a:t>
            </a:r>
            <a:r>
              <a:rPr b="0" lang="cs" sz="2000" spc="-1" strike="noStrike">
                <a:solidFill>
                  <a:srgbClr val="000000"/>
                </a:solidFill>
                <a:latin typeface="Arial"/>
                <a:ea typeface="Arial"/>
              </a:rPr>
              <a:t> </a:t>
            </a:r>
            <a:r>
              <a:rPr b="0" lang="cs" sz="2000" spc="-1" strike="noStrike">
                <a:solidFill>
                  <a:schemeClr val="dk1"/>
                </a:solidFill>
                <a:latin typeface="Arial"/>
                <a:ea typeface="Arial"/>
              </a:rPr>
              <a:t>Je zde dobrá zpráva pro ty, kteří se rozhodli, že budou Boha ctít a dostanou jeho pečeť. Možná nebudou moci kupovat ani prodávat, ale Bůh říká:</a:t>
            </a:r>
            <a:endParaRPr b="0" lang="cs-CZ" sz="2000" spc="-1" strike="noStrike">
              <a:latin typeface="Arial"/>
            </a:endParaRPr>
          </a:p>
        </p:txBody>
      </p:sp>
      <p:sp>
        <p:nvSpPr>
          <p:cNvPr id="402" name="PlaceHolder 3"/>
          <p:cNvSpPr>
            <a:spLocks noGrp="1"/>
          </p:cNvSpPr>
          <p:nvPr>
            <p:ph type="sldNum" idx="65"/>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sldImg"/>
          </p:nvPr>
        </p:nvSpPr>
        <p:spPr>
          <a:xfrm>
            <a:off x="0" y="0"/>
            <a:ext cx="2999520" cy="2999520"/>
          </a:xfrm>
          <a:prstGeom prst="rect">
            <a:avLst/>
          </a:prstGeom>
          <a:ln w="0">
            <a:noFill/>
          </a:ln>
        </p:spPr>
      </p:sp>
      <p:sp>
        <p:nvSpPr>
          <p:cNvPr id="242"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budete vhozeni do rozpálené ohnivé pece.“ </a:t>
            </a:r>
            <a:r>
              <a:rPr b="0" lang="cs" sz="2000" spc="-1" strike="noStrike">
                <a:solidFill>
                  <a:schemeClr val="dk1"/>
                </a:solidFill>
                <a:latin typeface="Arial"/>
                <a:ea typeface="Arial"/>
              </a:rPr>
              <a:t>(Daniel 3,15 ČEP) Šadrak, Méšak a Abed–nego mohli vidět plameny z obrovské výhně. O králově úmyslu nemohlo být pochyb. Co měli udělat?</a:t>
            </a:r>
            <a:r>
              <a:rPr b="0" lang="cs" sz="2000" spc="-1" strike="noStrike">
                <a:solidFill>
                  <a:srgbClr val="000000"/>
                </a:solidFill>
                <a:latin typeface="Arial"/>
                <a:ea typeface="Arial"/>
              </a:rPr>
              <a:t> </a:t>
            </a:r>
            <a:r>
              <a:rPr b="0" lang="cs" sz="2000" spc="-1" strike="noStrike">
                <a:solidFill>
                  <a:schemeClr val="dk1"/>
                </a:solidFill>
                <a:latin typeface="Arial"/>
                <a:ea typeface="Arial"/>
              </a:rPr>
              <a:t>Měli poslechnout krále a zůstat naživu, nebo měli poslechnout jasný Boží příkaz a zemřít? Co byste udělali vy? Bylo by pro ně jednoduché si říct, že pro jednou jim to nic neudělá, když se za těchto okolností soše pokloní. Konec konců jejich životy byly v sázce. Neměli snad králi projevit úctu?</a:t>
            </a:r>
            <a:r>
              <a:rPr b="0" lang="cs" sz="2000" spc="-1" strike="noStrike">
                <a:solidFill>
                  <a:srgbClr val="000000"/>
                </a:solidFill>
                <a:latin typeface="Arial"/>
                <a:ea typeface="Arial"/>
              </a:rPr>
              <a:t> </a:t>
            </a:r>
            <a:r>
              <a:rPr b="0" lang="cs" sz="2000" spc="-1" strike="noStrike">
                <a:solidFill>
                  <a:schemeClr val="dk1"/>
                </a:solidFill>
                <a:latin typeface="Arial"/>
                <a:ea typeface="Arial"/>
              </a:rPr>
              <a:t>Je patrné, že tyto myšlenky jim ani nepřišly na mysl, neboť se od malička učili Božím přikázáním a jedno z přikázání říká:</a:t>
            </a:r>
            <a:endParaRPr b="0" lang="cs-CZ" sz="2000" spc="-1" strike="noStrike">
              <a:latin typeface="Arial"/>
            </a:endParaRPr>
          </a:p>
        </p:txBody>
      </p:sp>
      <p:sp>
        <p:nvSpPr>
          <p:cNvPr id="243" name="PlaceHolder 3"/>
          <p:cNvSpPr>
            <a:spLocks noGrp="1"/>
          </p:cNvSpPr>
          <p:nvPr>
            <p:ph type="sldNum" idx="12"/>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sldImg"/>
          </p:nvPr>
        </p:nvSpPr>
        <p:spPr>
          <a:xfrm>
            <a:off x="0" y="0"/>
            <a:ext cx="2999520" cy="2999520"/>
          </a:xfrm>
          <a:prstGeom prst="rect">
            <a:avLst/>
          </a:prstGeom>
          <a:ln w="0">
            <a:noFill/>
          </a:ln>
        </p:spPr>
      </p:sp>
      <p:sp>
        <p:nvSpPr>
          <p:cNvPr id="404"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bude mu dán chléb, vody mu potečou neustále.“</a:t>
            </a:r>
            <a:r>
              <a:rPr b="0" lang="cs" sz="2000" spc="-1" strike="noStrike">
                <a:solidFill>
                  <a:schemeClr val="dk1"/>
                </a:solidFill>
                <a:latin typeface="Arial"/>
                <a:ea typeface="Arial"/>
              </a:rPr>
              <a:t> (Izajáš 33,16 ČEP)</a:t>
            </a:r>
            <a:endParaRPr b="0" lang="cs-CZ" sz="2000" spc="-1" strike="noStrike">
              <a:latin typeface="Arial"/>
            </a:endParaRPr>
          </a:p>
        </p:txBody>
      </p:sp>
      <p:sp>
        <p:nvSpPr>
          <p:cNvPr id="405" name="PlaceHolder 3"/>
          <p:cNvSpPr>
            <a:spLocks noGrp="1"/>
          </p:cNvSpPr>
          <p:nvPr>
            <p:ph type="sldNum" idx="66"/>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sldImg"/>
          </p:nvPr>
        </p:nvSpPr>
        <p:spPr>
          <a:xfrm>
            <a:off x="0" y="0"/>
            <a:ext cx="2999520" cy="2999520"/>
          </a:xfrm>
          <a:prstGeom prst="rect">
            <a:avLst/>
          </a:prstGeom>
          <a:ln w="0">
            <a:noFill/>
          </a:ln>
        </p:spPr>
      </p:sp>
      <p:sp>
        <p:nvSpPr>
          <p:cNvPr id="40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A ohledně ran, které budou vylity na zemi, jim Bůh zaslibuje:</a:t>
            </a:r>
            <a:r>
              <a:rPr b="0" lang="cs" sz="2000" spc="-1" strike="noStrike">
                <a:solidFill>
                  <a:srgbClr val="000000"/>
                </a:solidFill>
                <a:latin typeface="Arial"/>
                <a:ea typeface="Arial"/>
              </a:rPr>
              <a:t> </a:t>
            </a:r>
            <a:r>
              <a:rPr b="1" lang="cs" sz="2000" spc="-1" strike="noStrike">
                <a:solidFill>
                  <a:schemeClr val="dk1"/>
                </a:solidFill>
                <a:latin typeface="Arial"/>
                <a:ea typeface="Arial"/>
              </a:rPr>
              <a:t>„Nelekej se hrůzy noci ani šípu, který létá ve dne, moru, jenž se plíží temnotami, nákazy, jež šíří zhoubu za poledne.“</a:t>
            </a:r>
            <a:r>
              <a:rPr b="0" lang="cs" sz="2000" spc="-1" strike="noStrike">
                <a:solidFill>
                  <a:schemeClr val="dk1"/>
                </a:solidFill>
                <a:latin typeface="Arial"/>
                <a:ea typeface="Arial"/>
              </a:rPr>
              <a:t> (Žalmy 91,5–6 ČEP)</a:t>
            </a:r>
            <a:endParaRPr b="0" lang="cs-CZ" sz="2000" spc="-1" strike="noStrike">
              <a:latin typeface="Arial"/>
            </a:endParaRPr>
          </a:p>
        </p:txBody>
      </p:sp>
      <p:sp>
        <p:nvSpPr>
          <p:cNvPr id="408" name="PlaceHolder 3"/>
          <p:cNvSpPr>
            <a:spLocks noGrp="1"/>
          </p:cNvSpPr>
          <p:nvPr>
            <p:ph type="sldNum" idx="6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sldImg"/>
          </p:nvPr>
        </p:nvSpPr>
        <p:spPr>
          <a:xfrm>
            <a:off x="0" y="0"/>
            <a:ext cx="2999520" cy="2999520"/>
          </a:xfrm>
          <a:prstGeom prst="rect">
            <a:avLst/>
          </a:prstGeom>
          <a:ln w="0">
            <a:noFill/>
          </a:ln>
        </p:spPr>
      </p:sp>
      <p:sp>
        <p:nvSpPr>
          <p:cNvPr id="41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Byť jich po tvém boku padlo tisíc, byť i deset tisíc tobě po pravici, tebe nestihne nic takového. Na vlastní oči to spatříš, uzříš odplatu, jež stihne svévolníky.“ </a:t>
            </a:r>
            <a:r>
              <a:rPr b="0" lang="cs" sz="2000" spc="-1" strike="noStrike">
                <a:solidFill>
                  <a:schemeClr val="dk1"/>
                </a:solidFill>
                <a:latin typeface="Arial"/>
                <a:ea typeface="Arial"/>
              </a:rPr>
              <a:t>(Žalmy 91,7–8 ČEP) A pokud si stále lámeš hlavu nad tím, co se stane, Bible říká:</a:t>
            </a:r>
            <a:endParaRPr b="0" lang="cs-CZ" sz="2000" spc="-1" strike="noStrike">
              <a:latin typeface="Arial"/>
            </a:endParaRPr>
          </a:p>
        </p:txBody>
      </p:sp>
      <p:sp>
        <p:nvSpPr>
          <p:cNvPr id="411" name="PlaceHolder 3"/>
          <p:cNvSpPr>
            <a:spLocks noGrp="1"/>
          </p:cNvSpPr>
          <p:nvPr>
            <p:ph type="sldNum" idx="6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Img"/>
          </p:nvPr>
        </p:nvSpPr>
        <p:spPr>
          <a:xfrm>
            <a:off x="0" y="0"/>
            <a:ext cx="2999520" cy="2999520"/>
          </a:xfrm>
          <a:prstGeom prst="rect">
            <a:avLst/>
          </a:prstGeom>
          <a:ln w="0">
            <a:noFill/>
          </a:ln>
        </p:spPr>
      </p:sp>
      <p:sp>
        <p:nvSpPr>
          <p:cNvPr id="41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Máš–li útočiště v Hospodinu, u Nejvyššího svůj domov, nestane se ti nic zlého, pohroma se k tvému stanu nepřiblíží.“</a:t>
            </a:r>
            <a:r>
              <a:rPr b="0" lang="cs" sz="2000" spc="-1" strike="noStrike">
                <a:solidFill>
                  <a:schemeClr val="dk1"/>
                </a:solidFill>
                <a:latin typeface="Arial"/>
                <a:ea typeface="Arial"/>
              </a:rPr>
              <a:t> (Žalmy 91,9–10 ČEP)</a:t>
            </a:r>
            <a:endParaRPr b="0" lang="cs-CZ" sz="2000" spc="-1" strike="noStrike">
              <a:latin typeface="Arial"/>
            </a:endParaRPr>
          </a:p>
        </p:txBody>
      </p:sp>
      <p:sp>
        <p:nvSpPr>
          <p:cNvPr id="414" name="PlaceHolder 3"/>
          <p:cNvSpPr>
            <a:spLocks noGrp="1"/>
          </p:cNvSpPr>
          <p:nvPr>
            <p:ph type="sldNum" idx="6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Img"/>
          </p:nvPr>
        </p:nvSpPr>
        <p:spPr>
          <a:xfrm>
            <a:off x="0" y="0"/>
            <a:ext cx="2999520" cy="2999520"/>
          </a:xfrm>
          <a:prstGeom prst="rect">
            <a:avLst/>
          </a:prstGeom>
          <a:ln w="0">
            <a:noFill/>
          </a:ln>
        </p:spPr>
      </p:sp>
      <p:sp>
        <p:nvSpPr>
          <p:cNvPr id="41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On svým andělům vydal o tobě příkaz, aby tě chránili na všech tvých cestách.“</a:t>
            </a:r>
            <a:r>
              <a:rPr b="0" lang="cs" sz="2000" spc="-1" strike="noStrike">
                <a:solidFill>
                  <a:schemeClr val="dk1"/>
                </a:solidFill>
                <a:latin typeface="Arial"/>
                <a:ea typeface="Arial"/>
              </a:rPr>
              <a:t> (Žalmy 91,11 ČEP)</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Bůh zde dává nádherná zaslíbení těm, kdo se jej rozhodli následovat:</a:t>
            </a:r>
            <a:endParaRPr b="0" lang="cs-CZ" sz="2000" spc="-1" strike="noStrike">
              <a:latin typeface="Arial"/>
            </a:endParaRPr>
          </a:p>
        </p:txBody>
      </p:sp>
      <p:sp>
        <p:nvSpPr>
          <p:cNvPr id="417" name="PlaceHolder 3"/>
          <p:cNvSpPr>
            <a:spLocks noGrp="1"/>
          </p:cNvSpPr>
          <p:nvPr>
            <p:ph type="sldNum" idx="7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0" y="0"/>
            <a:ext cx="2999520" cy="2999520"/>
          </a:xfrm>
          <a:prstGeom prst="rect">
            <a:avLst/>
          </a:prstGeom>
          <a:ln w="0">
            <a:noFill/>
          </a:ln>
        </p:spPr>
      </p:sp>
      <p:sp>
        <p:nvSpPr>
          <p:cNvPr id="41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V oné době povstane Míkael, velký ochránce, a bude stát při synech tvého lidu. Bude to doba soužení, jaké nebylo od vzniku národa až do této doby.“</a:t>
            </a:r>
            <a:r>
              <a:rPr b="0" lang="cs" sz="2000" spc="-1" strike="noStrike">
                <a:solidFill>
                  <a:schemeClr val="dk1"/>
                </a:solidFill>
                <a:latin typeface="Arial"/>
                <a:ea typeface="Arial"/>
              </a:rPr>
              <a:t> (Daniel 12,1 ČEP)</a:t>
            </a:r>
            <a:endParaRPr b="0" lang="cs-CZ" sz="2000" spc="-1" strike="noStrike">
              <a:latin typeface="Arial"/>
            </a:endParaRPr>
          </a:p>
        </p:txBody>
      </p:sp>
      <p:sp>
        <p:nvSpPr>
          <p:cNvPr id="420" name="PlaceHolder 3"/>
          <p:cNvSpPr>
            <a:spLocks noGrp="1"/>
          </p:cNvSpPr>
          <p:nvPr>
            <p:ph type="sldNum" idx="7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sldImg"/>
          </p:nvPr>
        </p:nvSpPr>
        <p:spPr>
          <a:xfrm>
            <a:off x="0" y="0"/>
            <a:ext cx="2999520" cy="2999520"/>
          </a:xfrm>
          <a:prstGeom prst="rect">
            <a:avLst/>
          </a:prstGeom>
          <a:ln w="0">
            <a:noFill/>
          </a:ln>
        </p:spPr>
      </p:sp>
      <p:sp>
        <p:nvSpPr>
          <p:cNvPr id="422"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V oné době bude vyproštěn tvůj lid, každý, kdo je zapsán v Knize.“</a:t>
            </a:r>
            <a:r>
              <a:rPr b="0" lang="cs" sz="2000" spc="-1" strike="noStrike">
                <a:solidFill>
                  <a:schemeClr val="dk1"/>
                </a:solidFill>
                <a:latin typeface="Arial"/>
                <a:ea typeface="Arial"/>
              </a:rPr>
              <a:t> (Daniel 12,1 ČEP) Ano, přátelé, Boží lid bude zachráněn. Pamatujete si na příběh tří Judejců ve starém Babylóně?</a:t>
            </a:r>
            <a:endParaRPr b="0" lang="cs-CZ" sz="2000" spc="-1" strike="noStrike">
              <a:latin typeface="Arial"/>
            </a:endParaRPr>
          </a:p>
        </p:txBody>
      </p:sp>
      <p:sp>
        <p:nvSpPr>
          <p:cNvPr id="423" name="PlaceHolder 3"/>
          <p:cNvSpPr>
            <a:spLocks noGrp="1"/>
          </p:cNvSpPr>
          <p:nvPr>
            <p:ph type="sldNum" idx="72"/>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Img"/>
          </p:nvPr>
        </p:nvSpPr>
        <p:spPr>
          <a:xfrm>
            <a:off x="0" y="0"/>
            <a:ext cx="2999520" cy="2999520"/>
          </a:xfrm>
          <a:prstGeom prst="rect">
            <a:avLst/>
          </a:prstGeom>
          <a:ln w="0">
            <a:noFill/>
          </a:ln>
        </p:spPr>
      </p:sp>
      <p:sp>
        <p:nvSpPr>
          <p:cNvPr id="425"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Kvůli tomu, že poslouchali Boha namísto člověka, že uctívali Boha namísto babylónské sochy, byli tito tři mladí muži hozeni do ohnivé pece. Žár byl tak silný, že dokonce zabil i vojáky, kteří je vhazovali do plamenů. Král Nebúkadnesar musel být spokojený. Ti, kteří se odvážili protivit se jeho příkazu, byli zničeni. Pak náhle král vyskočil a zíral do ohnivé pece. Vykřikl na své poradce, že tam vidí čtyři muže, kteří se v plamenech procházejí a ten čtvrtý vypadá jako Syn Boží.</a:t>
            </a:r>
            <a:endParaRPr b="0" lang="cs-CZ" sz="2000" spc="-1" strike="noStrike">
              <a:latin typeface="Arial"/>
            </a:endParaRPr>
          </a:p>
        </p:txBody>
      </p:sp>
      <p:sp>
        <p:nvSpPr>
          <p:cNvPr id="426" name="PlaceHolder 3"/>
          <p:cNvSpPr>
            <a:spLocks noGrp="1"/>
          </p:cNvSpPr>
          <p:nvPr>
            <p:ph type="sldNum" idx="73"/>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0" y="0"/>
            <a:ext cx="2999520" cy="2999520"/>
          </a:xfrm>
          <a:prstGeom prst="rect">
            <a:avLst/>
          </a:prstGeom>
          <a:ln w="0">
            <a:noFill/>
          </a:ln>
        </p:spPr>
      </p:sp>
      <p:sp>
        <p:nvSpPr>
          <p:cNvPr id="428"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Ne, král neměl přeludy. Bylo mu dovoleno, aby viděl na vlastní oči, že se Bůh o své vlastní stará. Bůh byl s těmito třemi Judejci i v plamenech. Je vždy s těmi, kdo jsou kvůli němu pronásledováni.</a:t>
            </a:r>
            <a:r>
              <a:rPr b="0" lang="cs" sz="2000" spc="-1" strike="noStrike">
                <a:solidFill>
                  <a:srgbClr val="000000"/>
                </a:solidFill>
                <a:latin typeface="Arial"/>
                <a:ea typeface="Arial"/>
              </a:rPr>
              <a:t> </a:t>
            </a:r>
            <a:r>
              <a:rPr b="0" lang="cs" sz="2000" spc="-1" strike="noStrike">
                <a:solidFill>
                  <a:schemeClr val="dk1"/>
                </a:solidFill>
                <a:latin typeface="Arial"/>
                <a:ea typeface="Arial"/>
              </a:rPr>
              <a:t>Oheň v peci nezranil Boží věrné následovníky. Plameny pouze spálily pouta, kterými byli spoutáni. Stejně tak v posledních dnech Bůh vysvobodí svůj lid dokonce i z pronásledování vedeného duchovním Babylónem.</a:t>
            </a:r>
            <a:r>
              <a:rPr b="0" lang="cs" sz="2000" spc="-1" strike="noStrike">
                <a:solidFill>
                  <a:srgbClr val="000000"/>
                </a:solidFill>
                <a:latin typeface="Arial"/>
                <a:ea typeface="Arial"/>
              </a:rPr>
              <a:t> </a:t>
            </a:r>
            <a:r>
              <a:rPr b="0" lang="cs" sz="2000" spc="-1" strike="noStrike">
                <a:solidFill>
                  <a:schemeClr val="dk1"/>
                </a:solidFill>
                <a:latin typeface="Arial"/>
                <a:ea typeface="Arial"/>
              </a:rPr>
              <a:t>Povšimněte si, jak Jan popisuje ty, kteří následují Ježíše a jeho pravdu.</a:t>
            </a:r>
            <a:endParaRPr b="0" lang="cs-CZ" sz="2000" spc="-1" strike="noStrike">
              <a:latin typeface="Arial"/>
            </a:endParaRPr>
          </a:p>
        </p:txBody>
      </p:sp>
      <p:sp>
        <p:nvSpPr>
          <p:cNvPr id="429" name="PlaceHolder 3"/>
          <p:cNvSpPr>
            <a:spLocks noGrp="1"/>
          </p:cNvSpPr>
          <p:nvPr>
            <p:ph type="sldNum" idx="74"/>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0" y="0"/>
            <a:ext cx="2999520" cy="2999520"/>
          </a:xfrm>
          <a:prstGeom prst="rect">
            <a:avLst/>
          </a:prstGeom>
          <a:ln w="0">
            <a:noFill/>
          </a:ln>
        </p:spPr>
      </p:sp>
      <p:sp>
        <p:nvSpPr>
          <p:cNvPr id="431"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Viděl jsem jakoby jiskřící moře, planoucí ohněm, a viděl jsem ty, kteří zvítězili nad dravou šelmou…“</a:t>
            </a:r>
            <a:r>
              <a:rPr b="0" lang="cs" sz="2000" spc="-1" strike="noStrike">
                <a:solidFill>
                  <a:schemeClr val="dk1"/>
                </a:solidFill>
                <a:latin typeface="Arial"/>
                <a:ea typeface="Arial"/>
              </a:rPr>
              <a:t> (Zjevení 15,2 ČEP)</a:t>
            </a:r>
            <a:endParaRPr b="0" lang="cs-CZ" sz="2000" spc="-1" strike="noStrike">
              <a:latin typeface="Arial"/>
            </a:endParaRPr>
          </a:p>
          <a:p>
            <a:pPr indent="0">
              <a:lnSpc>
                <a:spcPct val="100000"/>
              </a:lnSpc>
              <a:buNone/>
              <a:tabLst>
                <a:tab algn="l" pos="0"/>
              </a:tabLst>
            </a:pPr>
            <a:endParaRPr b="0" lang="cs-CZ" sz="1200" spc="-1" strike="noStrike">
              <a:latin typeface="Arial"/>
            </a:endParaRPr>
          </a:p>
        </p:txBody>
      </p:sp>
      <p:sp>
        <p:nvSpPr>
          <p:cNvPr id="432" name="PlaceHolder 3"/>
          <p:cNvSpPr>
            <a:spLocks noGrp="1"/>
          </p:cNvSpPr>
          <p:nvPr>
            <p:ph type="sldNum" idx="75"/>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sldImg"/>
          </p:nvPr>
        </p:nvSpPr>
        <p:spPr>
          <a:xfrm>
            <a:off x="0" y="0"/>
            <a:ext cx="2999520" cy="2999520"/>
          </a:xfrm>
          <a:prstGeom prst="rect">
            <a:avLst/>
          </a:prstGeom>
          <a:ln w="0">
            <a:noFill/>
          </a:ln>
        </p:spPr>
      </p:sp>
      <p:sp>
        <p:nvSpPr>
          <p:cNvPr id="245"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Nezobrazíš si Boha zpodobením ničeho, co je nahoře na nebi, dole na zemi nebo ve vodách pod zemí. Nebudeš se ničemu takovému klanět ani tomu sloužit.“</a:t>
            </a:r>
            <a:r>
              <a:rPr b="0" lang="cs" sz="2000" spc="-1" strike="noStrike">
                <a:solidFill>
                  <a:schemeClr val="dk1"/>
                </a:solidFill>
                <a:latin typeface="Arial"/>
                <a:ea typeface="Arial"/>
              </a:rPr>
              <a:t> (Exodus 20,4–5 ČEP) Klidně a bez váhání odpověděli:</a:t>
            </a:r>
            <a:endParaRPr b="0" lang="cs-CZ" sz="2000" spc="-1" strike="noStrike">
              <a:latin typeface="Arial"/>
            </a:endParaRPr>
          </a:p>
        </p:txBody>
      </p:sp>
      <p:sp>
        <p:nvSpPr>
          <p:cNvPr id="246" name="PlaceHolder 3"/>
          <p:cNvSpPr>
            <a:spLocks noGrp="1"/>
          </p:cNvSpPr>
          <p:nvPr>
            <p:ph type="sldNum" idx="13"/>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Img"/>
          </p:nvPr>
        </p:nvSpPr>
        <p:spPr>
          <a:xfrm>
            <a:off x="0" y="0"/>
            <a:ext cx="2999520" cy="2999520"/>
          </a:xfrm>
          <a:prstGeom prst="rect">
            <a:avLst/>
          </a:prstGeom>
          <a:ln w="0">
            <a:noFill/>
          </a:ln>
        </p:spPr>
      </p:sp>
      <p:sp>
        <p:nvSpPr>
          <p:cNvPr id="434"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 </a:t>
            </a:r>
            <a:r>
              <a:rPr b="1" lang="cs" sz="2000" spc="-1" strike="noStrike">
                <a:solidFill>
                  <a:schemeClr val="dk1"/>
                </a:solidFill>
                <a:latin typeface="Arial"/>
                <a:ea typeface="Arial"/>
              </a:rPr>
              <a:t>nesklonili se před jejím obrazem a nenechali se označit číslicí jejího jména. Stáli na tom jiskřícím moři, měli Boží loutny…“</a:t>
            </a:r>
            <a:r>
              <a:rPr b="0" lang="cs" sz="2000" spc="-1" strike="noStrike">
                <a:solidFill>
                  <a:schemeClr val="dk1"/>
                </a:solidFill>
                <a:latin typeface="Arial"/>
                <a:ea typeface="Arial"/>
              </a:rPr>
              <a:t> (Zjevení 15,2) A i teď Bůh žádá své věrné následovníky, aby vyšli z falešného náboženského systému a plně jej následovali. Volá své děti, které pořád ještě jsou v duchovním Babylónu:</a:t>
            </a:r>
            <a:endParaRPr b="0" lang="cs-CZ" sz="2000" spc="-1" strike="noStrike">
              <a:latin typeface="Arial"/>
            </a:endParaRPr>
          </a:p>
        </p:txBody>
      </p:sp>
      <p:sp>
        <p:nvSpPr>
          <p:cNvPr id="435" name="PlaceHolder 3"/>
          <p:cNvSpPr>
            <a:spLocks noGrp="1"/>
          </p:cNvSpPr>
          <p:nvPr>
            <p:ph type="sldNum" idx="76"/>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0" y="0"/>
            <a:ext cx="2999520" cy="2999520"/>
          </a:xfrm>
          <a:prstGeom prst="rect">
            <a:avLst/>
          </a:prstGeom>
          <a:ln w="0">
            <a:noFill/>
          </a:ln>
        </p:spPr>
      </p:sp>
      <p:sp>
        <p:nvSpPr>
          <p:cNvPr id="437"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Vyjdi, lide můj, z toho města, nemějte účast na jeho hříších, aby vás nestihly jeho pohromy.“</a:t>
            </a:r>
            <a:r>
              <a:rPr b="0" lang="cs" sz="2000" spc="-1" strike="noStrike">
                <a:solidFill>
                  <a:schemeClr val="dk1"/>
                </a:solidFill>
                <a:latin typeface="Arial"/>
                <a:ea typeface="Arial"/>
              </a:rPr>
              <a:t>  (Zjevení 18,4 ČEP)</a:t>
            </a:r>
            <a:endParaRPr b="0" lang="cs-CZ" sz="2000" spc="-1" strike="noStrike">
              <a:latin typeface="Arial"/>
            </a:endParaRPr>
          </a:p>
        </p:txBody>
      </p:sp>
      <p:sp>
        <p:nvSpPr>
          <p:cNvPr id="438" name="PlaceHolder 3"/>
          <p:cNvSpPr>
            <a:spLocks noGrp="1"/>
          </p:cNvSpPr>
          <p:nvPr>
            <p:ph type="sldNum" idx="77"/>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sldImg"/>
          </p:nvPr>
        </p:nvSpPr>
        <p:spPr>
          <a:xfrm>
            <a:off x="0" y="0"/>
            <a:ext cx="2999520" cy="2999520"/>
          </a:xfrm>
          <a:prstGeom prst="rect">
            <a:avLst/>
          </a:prstGeom>
          <a:ln w="0">
            <a:noFill/>
          </a:ln>
        </p:spPr>
      </p:sp>
      <p:sp>
        <p:nvSpPr>
          <p:cNvPr id="440"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Vždy to něco stojí, když se rozhodneme Boha následovat. Ale Ježíš slibuje, že s tebou bude. Jen tě žádá, aby sis vybral. Žádá tě, aby sis vybral, koho budeš následovat. Dáš se za Ježíšem, příteli? Chceš se rozhodnout pro jeho slovo, pro jeho přikázání namísto tradic a naléhání lidí?</a:t>
            </a:r>
            <a:r>
              <a:rPr b="0" lang="cs" sz="2000" spc="-1" strike="noStrike">
                <a:solidFill>
                  <a:srgbClr val="000000"/>
                </a:solidFill>
                <a:latin typeface="Arial"/>
                <a:ea typeface="Arial"/>
              </a:rPr>
              <a:t> </a:t>
            </a:r>
            <a:r>
              <a:rPr b="0" lang="cs" sz="2000" spc="-1" strike="noStrike">
                <a:solidFill>
                  <a:schemeClr val="dk1"/>
                </a:solidFill>
                <a:latin typeface="Arial"/>
                <a:ea typeface="Arial"/>
              </a:rPr>
              <a:t>Bůh k Tobě promlouvá skrze Ducha svatého i na tomto setkání. Je to Boží závěrečné volání k hynoucímu světu, aby se připravil na druhý příchod jeho Syna.</a:t>
            </a:r>
            <a:r>
              <a:rPr b="0" lang="cs" sz="2000" spc="-1" strike="noStrike">
                <a:solidFill>
                  <a:srgbClr val="000000"/>
                </a:solidFill>
                <a:latin typeface="Arial"/>
                <a:ea typeface="Arial"/>
              </a:rPr>
              <a:t> </a:t>
            </a:r>
            <a:r>
              <a:rPr b="0" lang="cs" sz="2000" spc="-1" strike="noStrike">
                <a:solidFill>
                  <a:schemeClr val="dk1"/>
                </a:solidFill>
                <a:latin typeface="Arial"/>
                <a:ea typeface="Arial"/>
              </a:rPr>
              <a:t>Ale přijde i jiný obraz (socha). Jiné znamení věrnosti, jiná zkouška pod trestem smrti. Ale pokud je na těchto proroctvích něco jasného, pak je to skutečnost, že zde znovu budou muži a ženy jako ti tři Judejci, kteří nebojácně a věrně povstanou a přiznají se k Spasiteli, kterého milují. Bůh na ně ukáže jako na důkaz, že ne každý se sklonil před duchovním chaosem ďábelských svodů. Bůh řekne:</a:t>
            </a:r>
            <a:endParaRPr b="0" lang="cs-CZ" sz="2000" spc="-1" strike="noStrike">
              <a:latin typeface="Arial"/>
            </a:endParaRPr>
          </a:p>
        </p:txBody>
      </p:sp>
      <p:sp>
        <p:nvSpPr>
          <p:cNvPr id="441" name="PlaceHolder 3"/>
          <p:cNvSpPr>
            <a:spLocks noGrp="1"/>
          </p:cNvSpPr>
          <p:nvPr>
            <p:ph type="sldNum" idx="78"/>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0" y="0"/>
            <a:ext cx="2999520" cy="2999520"/>
          </a:xfrm>
          <a:prstGeom prst="rect">
            <a:avLst/>
          </a:prstGeom>
          <a:ln w="0">
            <a:noFill/>
          </a:ln>
        </p:spPr>
      </p:sp>
      <p:sp>
        <p:nvSpPr>
          <p:cNvPr id="443"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Zde se ukáže vytrvalost svatých, kteří zachovávají Boží přikázání a věrnost Ježíši.“</a:t>
            </a:r>
            <a:r>
              <a:rPr b="0" lang="cs" sz="2000" spc="-1" strike="noStrike">
                <a:solidFill>
                  <a:schemeClr val="dk1"/>
                </a:solidFill>
                <a:latin typeface="Arial"/>
                <a:ea typeface="Arial"/>
              </a:rPr>
              <a:t> (Zjevení 14,12 ČEP)</a:t>
            </a:r>
            <a:endParaRPr b="0" lang="cs-CZ" sz="2000" spc="-1" strike="noStrike">
              <a:latin typeface="Arial"/>
            </a:endParaRPr>
          </a:p>
        </p:txBody>
      </p:sp>
      <p:sp>
        <p:nvSpPr>
          <p:cNvPr id="444" name="PlaceHolder 3"/>
          <p:cNvSpPr>
            <a:spLocks noGrp="1"/>
          </p:cNvSpPr>
          <p:nvPr>
            <p:ph type="sldNum" idx="79"/>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Img"/>
          </p:nvPr>
        </p:nvSpPr>
        <p:spPr>
          <a:xfrm>
            <a:off x="0" y="0"/>
            <a:ext cx="2999520" cy="2999520"/>
          </a:xfrm>
          <a:prstGeom prst="rect">
            <a:avLst/>
          </a:prstGeom>
          <a:ln w="0">
            <a:noFill/>
          </a:ln>
        </p:spPr>
      </p:sp>
      <p:sp>
        <p:nvSpPr>
          <p:cNvPr id="446"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Chci být ve skupině těchto lidí. A co Ty, příteli? Chceš být mezi těmi, kteří uctívají Spasitele, když podruhé přijde? Chceš přijmout jeho znamení a uctívat jej tak, jak si to přeje?</a:t>
            </a:r>
            <a:r>
              <a:rPr b="0" lang="cs" sz="2000" spc="-1" strike="noStrike">
                <a:solidFill>
                  <a:srgbClr val="000000"/>
                </a:solidFill>
                <a:latin typeface="Arial"/>
                <a:ea typeface="Arial"/>
              </a:rPr>
              <a:t> </a:t>
            </a:r>
            <a:r>
              <a:rPr b="0" lang="cs" sz="2000" spc="-1" strike="noStrike">
                <a:solidFill>
                  <a:schemeClr val="dk1"/>
                </a:solidFill>
                <a:latin typeface="Arial"/>
                <a:ea typeface="Arial"/>
              </a:rPr>
              <a:t>Je–li to dnes tvou touhou, prosím společně se mnou poklekni, když se budeme modlit.</a:t>
            </a:r>
            <a:endParaRPr b="0" lang="cs-CZ" sz="2000" spc="-1" strike="noStrike">
              <a:latin typeface="Arial"/>
            </a:endParaRPr>
          </a:p>
          <a:p>
            <a:pPr indent="0">
              <a:lnSpc>
                <a:spcPct val="100000"/>
              </a:lnSpc>
              <a:buNone/>
              <a:tabLst>
                <a:tab algn="l" pos="0"/>
              </a:tabLst>
            </a:pP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(Navrhovaná modlitba)</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Drahý nebeský Otče, dnes večer jsme studovali důležité téma. Dívali jsme se na nejvážnější varování v celém Písmu.</a:t>
            </a:r>
            <a:endParaRPr b="0" lang="cs-CZ" sz="2000" spc="-1" strike="noStrike">
              <a:latin typeface="Arial"/>
            </a:endParaRPr>
          </a:p>
          <a:p>
            <a:pPr indent="0">
              <a:lnSpc>
                <a:spcPct val="100000"/>
              </a:lnSpc>
              <a:buNone/>
              <a:tabLst>
                <a:tab algn="l" pos="0"/>
              </a:tabLst>
            </a:pPr>
            <a:r>
              <a:rPr b="0" lang="cs" sz="2000" spc="-1" strike="noStrike">
                <a:solidFill>
                  <a:schemeClr val="dk1"/>
                </a:solidFill>
                <a:latin typeface="Arial"/>
                <a:ea typeface="Arial"/>
              </a:rPr>
              <a:t>Pane víme, že tyto pravdy nás zasahují do srdce. Víme, že pokud by ďáblovy podvrhy nebyly podobné pravdě, nemohl by svádět téměř celý svět. A tak dnes večer přicházíme, abychom poprosili o Tvou pomoc. Potřebujeme Tvou milost a Tvého Ducha, aby nás vedl a posiloval, když Tě následujeme. Chceme poslouchat Tebe a ne lidi, chceme přijmout Tvou pečeť na čelo a ne znamení šelmy. Dnes večer Tě prosíme, abys nás udělal součástí lidu, který zachovává Tvá přikázání. Prosíme, aby až podruhé přijdeš, abys nás mohl poznat jako svůj lid. Modlíme se, abys mohl ukázat na každého z nás a říci: „Zde je vytrvalost svatých, kteří zachovávají Boží přikázání a věrnost Ježíši.“ Kéž je to i naší zkušeností ze tvé milosti. Za to v Ježíšově jménu prosíme. Amen.</a:t>
            </a:r>
            <a:endParaRPr b="0" lang="cs-CZ" sz="2000" spc="-1" strike="noStrike">
              <a:latin typeface="Arial"/>
            </a:endParaRPr>
          </a:p>
        </p:txBody>
      </p:sp>
      <p:sp>
        <p:nvSpPr>
          <p:cNvPr id="447" name="PlaceHolder 3"/>
          <p:cNvSpPr>
            <a:spLocks noGrp="1"/>
          </p:cNvSpPr>
          <p:nvPr>
            <p:ph type="sldNum" idx="80"/>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sldImg"/>
          </p:nvPr>
        </p:nvSpPr>
        <p:spPr>
          <a:xfrm>
            <a:off x="0" y="0"/>
            <a:ext cx="2999520" cy="2999520"/>
          </a:xfrm>
          <a:prstGeom prst="rect">
            <a:avLst/>
          </a:prstGeom>
          <a:ln w="0">
            <a:noFill/>
          </a:ln>
        </p:spPr>
      </p:sp>
      <p:sp>
        <p:nvSpPr>
          <p:cNvPr id="449"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0" lang="cs" sz="2000" spc="-1" strike="noStrike">
                <a:solidFill>
                  <a:schemeClr val="dk1"/>
                </a:solidFill>
                <a:latin typeface="Arial"/>
                <a:ea typeface="Arial"/>
              </a:rPr>
              <a:t>Toto by už bylo pro dnešní den všechno, děkuji Vám za pozornost a budu se těšit na příště, kdy se společně zamyslíme nad tématem: …. Přeji Vám hezký zbytek dne a na shledanou. </a:t>
            </a:r>
            <a:endParaRPr b="0" lang="cs-CZ" sz="2000" spc="-1" strike="noStrike">
              <a:latin typeface="Arial"/>
            </a:endParaRPr>
          </a:p>
        </p:txBody>
      </p:sp>
      <p:sp>
        <p:nvSpPr>
          <p:cNvPr id="450" name="PlaceHolder 3"/>
          <p:cNvSpPr>
            <a:spLocks noGrp="1"/>
          </p:cNvSpPr>
          <p:nvPr>
            <p:ph type="sldNum" idx="81"/>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sldImg"/>
          </p:nvPr>
        </p:nvSpPr>
        <p:spPr>
          <a:xfrm>
            <a:off x="0" y="0"/>
            <a:ext cx="2999520" cy="2999520"/>
          </a:xfrm>
          <a:prstGeom prst="rect">
            <a:avLst/>
          </a:prstGeom>
          <a:ln w="0">
            <a:noFill/>
          </a:ln>
        </p:spPr>
      </p:sp>
      <p:sp>
        <p:nvSpPr>
          <p:cNvPr id="248"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Nebúkadnesare, nám není třeba dávat ti odpověď.“</a:t>
            </a:r>
            <a:r>
              <a:rPr b="0" lang="cs" sz="2000" spc="-1" strike="noStrike">
                <a:solidFill>
                  <a:schemeClr val="dk1"/>
                </a:solidFill>
                <a:latin typeface="Arial"/>
                <a:ea typeface="Arial"/>
              </a:rPr>
              <a:t> (Daniel 3,16 ČEP)</a:t>
            </a:r>
            <a:endParaRPr b="0" lang="cs-CZ" sz="2000" spc="-1" strike="noStrike">
              <a:latin typeface="Arial"/>
            </a:endParaRPr>
          </a:p>
        </p:txBody>
      </p:sp>
      <p:sp>
        <p:nvSpPr>
          <p:cNvPr id="249" name="PlaceHolder 3"/>
          <p:cNvSpPr>
            <a:spLocks noGrp="1"/>
          </p:cNvSpPr>
          <p:nvPr>
            <p:ph type="sldNum" idx="14"/>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sldImg"/>
          </p:nvPr>
        </p:nvSpPr>
        <p:spPr>
          <a:xfrm>
            <a:off x="0" y="0"/>
            <a:ext cx="2999520" cy="2999520"/>
          </a:xfrm>
          <a:prstGeom prst="rect">
            <a:avLst/>
          </a:prstGeom>
          <a:ln w="0">
            <a:noFill/>
          </a:ln>
        </p:spPr>
      </p:sp>
      <p:sp>
        <p:nvSpPr>
          <p:cNvPr id="251" name="PlaceHolder 2"/>
          <p:cNvSpPr>
            <a:spLocks noGrp="1"/>
          </p:cNvSpPr>
          <p:nvPr>
            <p:ph type="body"/>
          </p:nvPr>
        </p:nvSpPr>
        <p:spPr>
          <a:xfrm>
            <a:off x="0" y="0"/>
            <a:ext cx="2999520" cy="2999520"/>
          </a:xfrm>
          <a:prstGeom prst="rect">
            <a:avLst/>
          </a:prstGeom>
          <a:noFill/>
          <a:ln w="0">
            <a:noFill/>
          </a:ln>
        </p:spPr>
        <p:txBody>
          <a:bodyPr anchor="t">
            <a:noAutofit/>
          </a:bodyPr>
          <a:p>
            <a:pPr indent="0">
              <a:lnSpc>
                <a:spcPct val="100000"/>
              </a:lnSpc>
              <a:buNone/>
              <a:tabLst>
                <a:tab algn="l" pos="0"/>
              </a:tabLst>
            </a:pPr>
            <a:r>
              <a:rPr b="1" lang="cs" sz="2000" spc="-1" strike="noStrike">
                <a:solidFill>
                  <a:schemeClr val="dk1"/>
                </a:solidFill>
                <a:latin typeface="Arial"/>
                <a:ea typeface="Arial"/>
              </a:rPr>
              <a:t>„</a:t>
            </a:r>
            <a:r>
              <a:rPr b="1" lang="cs" sz="2000" spc="-1" strike="noStrike">
                <a:solidFill>
                  <a:schemeClr val="dk1"/>
                </a:solidFill>
                <a:latin typeface="Arial"/>
                <a:ea typeface="Arial"/>
              </a:rPr>
              <a:t>Jestliže náš Bůh, kterého my uctíváme, nás bude chtít vysvobodit z rozpálené ohnivé pece i z tvých rukou, králi, vysvobodí nás.“</a:t>
            </a:r>
            <a:r>
              <a:rPr b="0" lang="cs" sz="2000" spc="-1" strike="noStrike">
                <a:solidFill>
                  <a:schemeClr val="dk1"/>
                </a:solidFill>
                <a:latin typeface="Arial"/>
                <a:ea typeface="Arial"/>
              </a:rPr>
              <a:t> (Daniel 3,17 ČEP)</a:t>
            </a:r>
            <a:endParaRPr b="0" lang="cs-CZ" sz="2000" spc="-1" strike="noStrike">
              <a:latin typeface="Arial"/>
            </a:endParaRPr>
          </a:p>
        </p:txBody>
      </p:sp>
      <p:sp>
        <p:nvSpPr>
          <p:cNvPr id="252" name="PlaceHolder 3"/>
          <p:cNvSpPr>
            <a:spLocks noGrp="1"/>
          </p:cNvSpPr>
          <p:nvPr>
            <p:ph type="sldNum" idx="15"/>
          </p:nvPr>
        </p:nvSpPr>
        <p:spPr>
          <a:xfrm>
            <a:off x="0" y="0"/>
            <a:ext cx="2999520" cy="2999520"/>
          </a:xfrm>
          <a:prstGeom prst="rect">
            <a:avLst/>
          </a:prstGeom>
          <a:noFill/>
          <a:ln w="0">
            <a:noFill/>
          </a:ln>
        </p:spPr>
        <p:txBody>
          <a:bodyPr tIns="91440" bIns="91440" anchor="ctr">
            <a:noAutofit/>
          </a:bodyPr>
          <a:lstStyle>
            <a:lvl1pPr indent="0">
              <a:buNone/>
              <a:defRPr b="0" lang="cs-CZ" sz="2400" spc="-1" strike="noStrike">
                <a:latin typeface="Times New Roman"/>
              </a:defRPr>
            </a:lvl1pPr>
          </a:lstStyle>
          <a:p>
            <a:pPr indent="0">
              <a:buNone/>
            </a:pPr>
            <a:endParaRPr b="0" lang="cs-CZ" sz="24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FCE205A8-8874-479B-B383-EA2A75AA2041}" type="slidenum">
              <a:t>&lt;#&gt;</a:t>
            </a:fld>
          </a:p>
        </p:txBody>
      </p:sp>
      <p:sp>
        <p:nvSpPr>
          <p:cNvPr id="4" name="PlaceHolder 3"/>
          <p:cNvSpPr>
            <a:spLocks noGrp="1"/>
          </p:cNvSpPr>
          <p:nvPr>
            <p:ph type="dt" idx="1"/>
          </p:nvPr>
        </p:nvSpPr>
        <p:spPr/>
        <p:txBody>
          <a:bodyPr/>
          <a:p>
            <a:r>
              <a:rPr lang="cs-CZ"/>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27" name="PlaceHolder 2"/>
          <p:cNvSpPr>
            <a:spLocks noGrp="1"/>
          </p:cNvSpPr>
          <p:nvPr>
            <p:ph/>
          </p:nvPr>
        </p:nvSpPr>
        <p:spPr>
          <a:xfrm>
            <a:off x="585360" y="1542960"/>
            <a:ext cx="1054080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28" name="PlaceHolder 3"/>
          <p:cNvSpPr>
            <a:spLocks noGrp="1"/>
          </p:cNvSpPr>
          <p:nvPr>
            <p:ph/>
          </p:nvPr>
        </p:nvSpPr>
        <p:spPr>
          <a:xfrm>
            <a:off x="585360" y="3540600"/>
            <a:ext cx="1054080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C6A0B8DC-2AFA-4F95-8609-75A9DCF51A9D}"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30" name="PlaceHolder 2"/>
          <p:cNvSpPr>
            <a:spLocks noGrp="1"/>
          </p:cNvSpPr>
          <p:nvPr>
            <p:ph/>
          </p:nvPr>
        </p:nvSpPr>
        <p:spPr>
          <a:xfrm>
            <a:off x="585360" y="154296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31" name="PlaceHolder 3"/>
          <p:cNvSpPr>
            <a:spLocks noGrp="1"/>
          </p:cNvSpPr>
          <p:nvPr>
            <p:ph/>
          </p:nvPr>
        </p:nvSpPr>
        <p:spPr>
          <a:xfrm>
            <a:off x="5986440" y="154296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32" name="PlaceHolder 4"/>
          <p:cNvSpPr>
            <a:spLocks noGrp="1"/>
          </p:cNvSpPr>
          <p:nvPr>
            <p:ph/>
          </p:nvPr>
        </p:nvSpPr>
        <p:spPr>
          <a:xfrm>
            <a:off x="585360" y="354060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33" name="PlaceHolder 5"/>
          <p:cNvSpPr>
            <a:spLocks noGrp="1"/>
          </p:cNvSpPr>
          <p:nvPr>
            <p:ph/>
          </p:nvPr>
        </p:nvSpPr>
        <p:spPr>
          <a:xfrm>
            <a:off x="5986440" y="354060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F3AC29A0-E9EC-44D8-A88D-EB95D06E671E}" type="slidenum">
              <a:t>&lt;#&gt;</a:t>
            </a:fld>
          </a:p>
        </p:txBody>
      </p:sp>
      <p:sp>
        <p:nvSpPr>
          <p:cNvPr id="9" name="PlaceHolder 8"/>
          <p:cNvSpPr>
            <a:spLocks noGrp="1"/>
          </p:cNvSpPr>
          <p:nvPr>
            <p:ph type="dt" idx="1"/>
          </p:nvPr>
        </p:nvSpPr>
        <p:spPr/>
        <p:txBody>
          <a:bodyPr/>
          <a:p>
            <a:r>
              <a:rPr lang="cs-CZ"/>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35" name="PlaceHolder 2"/>
          <p:cNvSpPr>
            <a:spLocks noGrp="1"/>
          </p:cNvSpPr>
          <p:nvPr>
            <p:ph/>
          </p:nvPr>
        </p:nvSpPr>
        <p:spPr>
          <a:xfrm>
            <a:off x="585360" y="1542960"/>
            <a:ext cx="339372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36" name="PlaceHolder 3"/>
          <p:cNvSpPr>
            <a:spLocks noGrp="1"/>
          </p:cNvSpPr>
          <p:nvPr>
            <p:ph/>
          </p:nvPr>
        </p:nvSpPr>
        <p:spPr>
          <a:xfrm>
            <a:off x="4149000" y="1542960"/>
            <a:ext cx="339372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37" name="PlaceHolder 4"/>
          <p:cNvSpPr>
            <a:spLocks noGrp="1"/>
          </p:cNvSpPr>
          <p:nvPr>
            <p:ph/>
          </p:nvPr>
        </p:nvSpPr>
        <p:spPr>
          <a:xfrm>
            <a:off x="7713000" y="1542960"/>
            <a:ext cx="339372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38" name="PlaceHolder 5"/>
          <p:cNvSpPr>
            <a:spLocks noGrp="1"/>
          </p:cNvSpPr>
          <p:nvPr>
            <p:ph/>
          </p:nvPr>
        </p:nvSpPr>
        <p:spPr>
          <a:xfrm>
            <a:off x="585360" y="3540600"/>
            <a:ext cx="339372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39" name="PlaceHolder 6"/>
          <p:cNvSpPr>
            <a:spLocks noGrp="1"/>
          </p:cNvSpPr>
          <p:nvPr>
            <p:ph/>
          </p:nvPr>
        </p:nvSpPr>
        <p:spPr>
          <a:xfrm>
            <a:off x="4149000" y="3540600"/>
            <a:ext cx="339372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40" name="PlaceHolder 7"/>
          <p:cNvSpPr>
            <a:spLocks noGrp="1"/>
          </p:cNvSpPr>
          <p:nvPr>
            <p:ph/>
          </p:nvPr>
        </p:nvSpPr>
        <p:spPr>
          <a:xfrm>
            <a:off x="7713000" y="3540600"/>
            <a:ext cx="339372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10F70B9C-810C-4989-8819-EE3786FB5907}" type="slidenum">
              <a:t>&lt;#&gt;</a:t>
            </a:fld>
          </a:p>
        </p:txBody>
      </p:sp>
      <p:sp>
        <p:nvSpPr>
          <p:cNvPr id="11" name="PlaceHolder 10"/>
          <p:cNvSpPr>
            <a:spLocks noGrp="1"/>
          </p:cNvSpPr>
          <p:nvPr>
            <p:ph type="dt" idx="1"/>
          </p:nvPr>
        </p:nvSpPr>
        <p:spPr/>
        <p:txBody>
          <a:bodyPr/>
          <a:p>
            <a:r>
              <a:rPr lang="cs-CZ"/>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6" name="PlaceHolder 2"/>
          <p:cNvSpPr>
            <a:spLocks noGrp="1"/>
          </p:cNvSpPr>
          <p:nvPr>
            <p:ph type="subTitle"/>
          </p:nvPr>
        </p:nvSpPr>
        <p:spPr>
          <a:xfrm>
            <a:off x="585360" y="1542960"/>
            <a:ext cx="10540800" cy="3824280"/>
          </a:xfrm>
          <a:prstGeom prst="rect">
            <a:avLst/>
          </a:prstGeom>
          <a:noFill/>
          <a:ln w="0">
            <a:noFill/>
          </a:ln>
        </p:spPr>
        <p:txBody>
          <a:bodyPr lIns="0" rIns="0" tIns="0" bIns="0" anchor="ctr">
            <a:noAutofit/>
          </a:bodyPr>
          <a:p>
            <a:pPr indent="0" algn="ctr">
              <a:buNone/>
            </a:pPr>
            <a:endParaRPr b="0" lang="cs-CZ"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66A7811D-8278-49CE-B27D-30198CE7B844}"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8" name="PlaceHolder 2"/>
          <p:cNvSpPr>
            <a:spLocks noGrp="1"/>
          </p:cNvSpPr>
          <p:nvPr>
            <p:ph/>
          </p:nvPr>
        </p:nvSpPr>
        <p:spPr>
          <a:xfrm>
            <a:off x="585360" y="1542960"/>
            <a:ext cx="10540800" cy="382428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418D2206-754A-44B4-B867-7C395F1FA8B1}"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10" name="PlaceHolder 2"/>
          <p:cNvSpPr>
            <a:spLocks noGrp="1"/>
          </p:cNvSpPr>
          <p:nvPr>
            <p:ph/>
          </p:nvPr>
        </p:nvSpPr>
        <p:spPr>
          <a:xfrm>
            <a:off x="585360" y="1542960"/>
            <a:ext cx="5143680" cy="382428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11" name="PlaceHolder 3"/>
          <p:cNvSpPr>
            <a:spLocks noGrp="1"/>
          </p:cNvSpPr>
          <p:nvPr>
            <p:ph/>
          </p:nvPr>
        </p:nvSpPr>
        <p:spPr>
          <a:xfrm>
            <a:off x="5986440" y="1542960"/>
            <a:ext cx="5143680" cy="382428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75FF6A24-4682-4A86-9380-6689A4E6C389}"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E3D5AFE7-6CA0-4120-B909-0F8F0A65C031}"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85360" y="262800"/>
            <a:ext cx="10540800" cy="5104440"/>
          </a:xfrm>
          <a:prstGeom prst="rect">
            <a:avLst/>
          </a:prstGeom>
          <a:noFill/>
          <a:ln w="0">
            <a:noFill/>
          </a:ln>
        </p:spPr>
        <p:txBody>
          <a:bodyPr lIns="0" rIns="0" tIns="0" bIns="0" anchor="ctr">
            <a:noAutofit/>
          </a:bodyPr>
          <a:p>
            <a:pPr algn="ctr"/>
            <a:endParaRPr b="0" lang="cs-CZ"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B3177360-CEA8-41E0-8A83-D6CC998AB4CE}"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15" name="PlaceHolder 2"/>
          <p:cNvSpPr>
            <a:spLocks noGrp="1"/>
          </p:cNvSpPr>
          <p:nvPr>
            <p:ph/>
          </p:nvPr>
        </p:nvSpPr>
        <p:spPr>
          <a:xfrm>
            <a:off x="585360" y="154296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16" name="PlaceHolder 3"/>
          <p:cNvSpPr>
            <a:spLocks noGrp="1"/>
          </p:cNvSpPr>
          <p:nvPr>
            <p:ph/>
          </p:nvPr>
        </p:nvSpPr>
        <p:spPr>
          <a:xfrm>
            <a:off x="5986440" y="1542960"/>
            <a:ext cx="5143680" cy="382428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17" name="PlaceHolder 4"/>
          <p:cNvSpPr>
            <a:spLocks noGrp="1"/>
          </p:cNvSpPr>
          <p:nvPr>
            <p:ph/>
          </p:nvPr>
        </p:nvSpPr>
        <p:spPr>
          <a:xfrm>
            <a:off x="585360" y="354060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570871C-D974-47E3-BDA3-92A5CD0CBDAD}"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19" name="PlaceHolder 2"/>
          <p:cNvSpPr>
            <a:spLocks noGrp="1"/>
          </p:cNvSpPr>
          <p:nvPr>
            <p:ph/>
          </p:nvPr>
        </p:nvSpPr>
        <p:spPr>
          <a:xfrm>
            <a:off x="585360" y="1542960"/>
            <a:ext cx="5143680" cy="382428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20" name="PlaceHolder 3"/>
          <p:cNvSpPr>
            <a:spLocks noGrp="1"/>
          </p:cNvSpPr>
          <p:nvPr>
            <p:ph/>
          </p:nvPr>
        </p:nvSpPr>
        <p:spPr>
          <a:xfrm>
            <a:off x="5986440" y="154296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21" name="PlaceHolder 4"/>
          <p:cNvSpPr>
            <a:spLocks noGrp="1"/>
          </p:cNvSpPr>
          <p:nvPr>
            <p:ph/>
          </p:nvPr>
        </p:nvSpPr>
        <p:spPr>
          <a:xfrm>
            <a:off x="5986440" y="354060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B07116DA-DEAE-4601-ACBE-74C54152F92B}"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endParaRPr b="0" lang="cs-CZ" sz="1400" spc="-1" strike="noStrike">
              <a:solidFill>
                <a:srgbClr val="000000"/>
              </a:solidFill>
              <a:latin typeface="Arial"/>
            </a:endParaRPr>
          </a:p>
        </p:txBody>
      </p:sp>
      <p:sp>
        <p:nvSpPr>
          <p:cNvPr id="23" name="PlaceHolder 2"/>
          <p:cNvSpPr>
            <a:spLocks noGrp="1"/>
          </p:cNvSpPr>
          <p:nvPr>
            <p:ph/>
          </p:nvPr>
        </p:nvSpPr>
        <p:spPr>
          <a:xfrm>
            <a:off x="585360" y="154296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24" name="PlaceHolder 3"/>
          <p:cNvSpPr>
            <a:spLocks noGrp="1"/>
          </p:cNvSpPr>
          <p:nvPr>
            <p:ph/>
          </p:nvPr>
        </p:nvSpPr>
        <p:spPr>
          <a:xfrm>
            <a:off x="5986440" y="1542960"/>
            <a:ext cx="514368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25" name="PlaceHolder 4"/>
          <p:cNvSpPr>
            <a:spLocks noGrp="1"/>
          </p:cNvSpPr>
          <p:nvPr>
            <p:ph/>
          </p:nvPr>
        </p:nvSpPr>
        <p:spPr>
          <a:xfrm>
            <a:off x="585360" y="3540600"/>
            <a:ext cx="10540800" cy="1824120"/>
          </a:xfrm>
          <a:prstGeom prst="rect">
            <a:avLst/>
          </a:prstGeom>
          <a:noFill/>
          <a:ln w="0">
            <a:noFill/>
          </a:ln>
        </p:spPr>
        <p:txBody>
          <a:bodyPr lIns="0" rIns="0" tIns="0" bIns="0" anchor="t">
            <a:normAutofit/>
          </a:bodyPr>
          <a:p>
            <a:pPr indent="0">
              <a:spcBef>
                <a:spcPts val="1417"/>
              </a:spcBef>
              <a:buNone/>
            </a:pPr>
            <a:endParaRPr b="0" lang="cs-CZ" sz="14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5752240E-50B3-4065-8E91-BC2BF21C76A2}" type="slidenum">
              <a:t>&lt;#&gt;</a:t>
            </a:fld>
          </a:p>
        </p:txBody>
      </p:sp>
      <p:sp>
        <p:nvSpPr>
          <p:cNvPr id="8" name="PlaceHolder 7"/>
          <p:cNvSpPr>
            <a:spLocks noGrp="1"/>
          </p:cNvSpPr>
          <p:nvPr>
            <p:ph type="dt" idx="1"/>
          </p:nvPr>
        </p:nvSpPr>
        <p:spPr/>
        <p:txBody>
          <a:bodyPr/>
          <a:p>
            <a:r>
              <a:rPr lang="cs-CZ"/>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PlaceHolder 1"/>
          <p:cNvSpPr>
            <a:spLocks noGrp="1"/>
          </p:cNvSpPr>
          <p:nvPr>
            <p:ph type="dt" idx="1"/>
          </p:nvPr>
        </p:nvSpPr>
        <p:spPr>
          <a:xfrm>
            <a:off x="457200" y="6356520"/>
            <a:ext cx="2133360" cy="364680"/>
          </a:xfrm>
          <a:prstGeom prst="rect">
            <a:avLst/>
          </a:prstGeom>
          <a:noFill/>
          <a:ln w="0">
            <a:noFill/>
          </a:ln>
        </p:spPr>
        <p:txBody>
          <a:bodyPr anchor="ctr">
            <a:noAutofit/>
          </a:bodyPr>
          <a:lstStyle>
            <a:lvl1pPr indent="0">
              <a:buNone/>
              <a:defRPr b="0" lang="cs-CZ" sz="1400" spc="-1" strike="noStrike">
                <a:latin typeface="Times New Roman"/>
              </a:defRPr>
            </a:lvl1pPr>
          </a:lstStyle>
          <a:p>
            <a:pPr indent="0">
              <a:buNone/>
            </a:pPr>
            <a:r>
              <a:rPr b="0" lang="cs-CZ" sz="1400" spc="-1" strike="noStrike">
                <a:latin typeface="Times New Roman"/>
              </a:rPr>
              <a:t>&lt;datum/čas&gt;</a:t>
            </a:r>
            <a:endParaRPr b="0" lang="cs-CZ" sz="1400" spc="-1" strike="noStrike">
              <a:latin typeface="Times New Roman"/>
            </a:endParaRPr>
          </a:p>
        </p:txBody>
      </p:sp>
      <p:sp>
        <p:nvSpPr>
          <p:cNvPr id="1" name="PlaceHolder 2"/>
          <p:cNvSpPr>
            <a:spLocks noGrp="1"/>
          </p:cNvSpPr>
          <p:nvPr>
            <p:ph type="ftr" idx="2"/>
          </p:nvPr>
        </p:nvSpPr>
        <p:spPr>
          <a:xfrm>
            <a:off x="3124080" y="6356520"/>
            <a:ext cx="2895120" cy="364680"/>
          </a:xfrm>
          <a:prstGeom prst="rect">
            <a:avLst/>
          </a:prstGeom>
          <a:noFill/>
          <a:ln w="0">
            <a:noFill/>
          </a:ln>
        </p:spPr>
        <p:txBody>
          <a:bodyPr anchor="ctr">
            <a:noAutofit/>
          </a:bodyPr>
          <a:lstStyle>
            <a:lvl1pPr indent="0" algn="ctr">
              <a:buNone/>
              <a:defRPr b="0" lang="cs-CZ" sz="1400" spc="-1" strike="noStrike">
                <a:latin typeface="Times New Roman"/>
              </a:defRPr>
            </a:lvl1pPr>
          </a:lstStyle>
          <a:p>
            <a:pPr indent="0" algn="ctr">
              <a:buNone/>
            </a:pPr>
            <a:r>
              <a:rPr b="0" lang="cs-CZ" sz="1400" spc="-1" strike="noStrike">
                <a:latin typeface="Times New Roman"/>
              </a:rPr>
              <a:t>&lt;zápatí&gt;</a:t>
            </a:r>
            <a:endParaRPr b="0" lang="cs-CZ" sz="1400" spc="-1" strike="noStrike">
              <a:latin typeface="Times New Roman"/>
            </a:endParaRPr>
          </a:p>
        </p:txBody>
      </p:sp>
      <p:sp>
        <p:nvSpPr>
          <p:cNvPr id="2" name="PlaceHolder 3"/>
          <p:cNvSpPr>
            <a:spLocks noGrp="1"/>
          </p:cNvSpPr>
          <p:nvPr>
            <p:ph type="sldNum" idx="3"/>
          </p:nvPr>
        </p:nvSpPr>
        <p:spPr>
          <a:xfrm>
            <a:off x="6553080" y="6356520"/>
            <a:ext cx="2133360" cy="364680"/>
          </a:xfrm>
          <a:prstGeom prst="rect">
            <a:avLst/>
          </a:prstGeom>
          <a:noFill/>
          <a:ln w="0">
            <a:noFill/>
          </a:ln>
        </p:spPr>
        <p:txBody>
          <a:bodyPr anchor="ctr">
            <a:noAutofit/>
          </a:bodyPr>
          <a:lstStyle>
            <a:lvl1pPr indent="0" algn="r">
              <a:lnSpc>
                <a:spcPct val="100000"/>
              </a:lnSpc>
              <a:buNone/>
              <a:tabLst>
                <a:tab algn="l" pos="0"/>
              </a:tabLst>
              <a:defRPr b="0" lang="cs" sz="1200" spc="-1" strike="noStrike">
                <a:solidFill>
                  <a:srgbClr val="888888"/>
                </a:solidFill>
                <a:latin typeface="Calibri"/>
                <a:ea typeface="Calibri"/>
              </a:defRPr>
            </a:lvl1pPr>
          </a:lstStyle>
          <a:p>
            <a:pPr indent="0" algn="r">
              <a:lnSpc>
                <a:spcPct val="100000"/>
              </a:lnSpc>
              <a:buNone/>
              <a:tabLst>
                <a:tab algn="l" pos="0"/>
              </a:tabLst>
            </a:pPr>
            <a:fld id="{DA760332-3641-40DF-B512-59A9537F3E14}" type="slidenum">
              <a:rPr b="0" lang="cs" sz="1200" spc="-1" strike="noStrike">
                <a:solidFill>
                  <a:srgbClr val="888888"/>
                </a:solidFill>
                <a:latin typeface="Calibri"/>
                <a:ea typeface="Calibri"/>
              </a:rPr>
              <a:t>&lt;číslo&gt;</a:t>
            </a:fld>
            <a:endParaRPr b="0" lang="cs-CZ" sz="1200" spc="-1" strike="noStrike">
              <a:latin typeface="Times New Roman"/>
            </a:endParaRPr>
          </a:p>
        </p:txBody>
      </p:sp>
      <p:sp>
        <p:nvSpPr>
          <p:cNvPr id="3" name="PlaceHolder 4"/>
          <p:cNvSpPr>
            <a:spLocks noGrp="1"/>
          </p:cNvSpPr>
          <p:nvPr>
            <p:ph type="title"/>
          </p:nvPr>
        </p:nvSpPr>
        <p:spPr>
          <a:xfrm>
            <a:off x="585360" y="262800"/>
            <a:ext cx="10540800" cy="1100880"/>
          </a:xfrm>
          <a:prstGeom prst="rect">
            <a:avLst/>
          </a:prstGeom>
          <a:noFill/>
          <a:ln w="0">
            <a:noFill/>
          </a:ln>
        </p:spPr>
        <p:txBody>
          <a:bodyPr lIns="0" rIns="0" tIns="0" bIns="0" anchor="ctr">
            <a:noAutofit/>
          </a:bodyPr>
          <a:p>
            <a:pPr indent="0">
              <a:buNone/>
            </a:pPr>
            <a:r>
              <a:rPr b="0" lang="cs-CZ" sz="1400" spc="-1" strike="noStrike">
                <a:solidFill>
                  <a:srgbClr val="000000"/>
                </a:solidFill>
                <a:latin typeface="Arial"/>
              </a:rPr>
              <a:t>Klikněte pro úpravu formátu textu nadpisu</a:t>
            </a:r>
            <a:endParaRPr b="0" lang="cs-CZ" sz="1400" spc="-1" strike="noStrike">
              <a:solidFill>
                <a:srgbClr val="000000"/>
              </a:solidFill>
              <a:latin typeface="Arial"/>
            </a:endParaRPr>
          </a:p>
        </p:txBody>
      </p:sp>
      <p:sp>
        <p:nvSpPr>
          <p:cNvPr id="4" name="PlaceHolder 5"/>
          <p:cNvSpPr>
            <a:spLocks noGrp="1"/>
          </p:cNvSpPr>
          <p:nvPr>
            <p:ph type="body"/>
          </p:nvPr>
        </p:nvSpPr>
        <p:spPr>
          <a:xfrm>
            <a:off x="585360" y="1542960"/>
            <a:ext cx="10540800" cy="3824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cs-CZ" sz="1400" spc="-1" strike="noStrike">
                <a:solidFill>
                  <a:srgbClr val="000000"/>
                </a:solidFill>
                <a:latin typeface="Arial"/>
              </a:rPr>
              <a:t>Klikněte pro úpravu formátu textu osnovy</a:t>
            </a:r>
            <a:endParaRPr b="0" lang="cs-CZ"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cs-CZ" sz="1400" spc="-1" strike="noStrike">
                <a:solidFill>
                  <a:srgbClr val="000000"/>
                </a:solidFill>
                <a:latin typeface="Arial"/>
              </a:rPr>
              <a:t>Druhá úroveň</a:t>
            </a:r>
            <a:endParaRPr b="0" lang="cs-CZ"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cs-CZ" sz="1400" spc="-1" strike="noStrike">
                <a:solidFill>
                  <a:srgbClr val="000000"/>
                </a:solidFill>
                <a:latin typeface="Arial"/>
              </a:rPr>
              <a:t>Třetí úroveň</a:t>
            </a:r>
            <a:endParaRPr b="0" lang="cs-CZ"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cs-CZ" sz="1400" spc="-1" strike="noStrike">
                <a:solidFill>
                  <a:srgbClr val="000000"/>
                </a:solidFill>
                <a:latin typeface="Arial"/>
              </a:rPr>
              <a:t>Čtvrtá úroveň osnovy</a:t>
            </a:r>
            <a:endParaRPr b="0" lang="cs-CZ"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cs-CZ" sz="2000" spc="-1" strike="noStrike">
                <a:solidFill>
                  <a:srgbClr val="000000"/>
                </a:solidFill>
                <a:latin typeface="Arial"/>
              </a:rPr>
              <a:t>Pátá úroveň osnovy</a:t>
            </a:r>
            <a:endParaRPr b="0" lang="cs-CZ"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cs-CZ" sz="2000" spc="-1" strike="noStrike">
                <a:solidFill>
                  <a:srgbClr val="000000"/>
                </a:solidFill>
                <a:latin typeface="Arial"/>
              </a:rPr>
              <a:t>Šestá úroveň</a:t>
            </a:r>
            <a:endParaRPr b="0" lang="cs-CZ"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cs-CZ" sz="2000" spc="-1" strike="noStrike">
                <a:solidFill>
                  <a:srgbClr val="000000"/>
                </a:solidFill>
                <a:latin typeface="Arial"/>
              </a:rPr>
              <a:t>Sedmá úroveň</a:t>
            </a:r>
            <a:endParaRPr b="0" lang="cs-CZ"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1.xml"/><Relationship Id="rId3"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1.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Relationship Id="rId3"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xml"/><Relationship Id="rId3"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xml"/><Relationship Id="rId3"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xml"/><Relationship Id="rId3"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xml"/><Relationship Id="rId3"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xml"/><Relationship Id="rId3"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xml"/><Relationship Id="rId3"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xml"/><Relationship Id="rId3"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xml"/><Relationship Id="rId3"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xml"/><Relationship Id="rId3"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xml"/><Relationship Id="rId3"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xml"/><Relationship Id="rId3"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xml"/><Relationship Id="rId3"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1.xml"/><Relationship Id="rId3"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
</Relationships>
</file>

<file path=ppt/slides/_rels/slide8.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 name="Google Shape;85;p1" descr=""/>
          <p:cNvPicPr/>
          <p:nvPr/>
        </p:nvPicPr>
        <p:blipFill>
          <a:blip r:embed="rId1"/>
          <a:srcRect l="0" t="189" r="0" b="189"/>
          <a:stretch/>
        </p:blipFill>
        <p:spPr>
          <a:xfrm>
            <a:off x="0" y="0"/>
            <a:ext cx="11768040" cy="6594120"/>
          </a:xfrm>
          <a:prstGeom prst="rect">
            <a:avLst/>
          </a:prstGeom>
          <a:ln w="0">
            <a:noFill/>
          </a:ln>
        </p:spPr>
      </p:pic>
      <p:sp>
        <p:nvSpPr>
          <p:cNvPr id="48" name="Google Shape;86;p1"/>
          <p:cNvSpPr/>
          <p:nvPr/>
        </p:nvSpPr>
        <p:spPr>
          <a:xfrm>
            <a:off x="0" y="577800"/>
            <a:ext cx="11768040" cy="1783440"/>
          </a:xfrm>
          <a:prstGeom prst="rect">
            <a:avLst/>
          </a:prstGeom>
          <a:noFill/>
          <a:ln w="0">
            <a:noFill/>
          </a:ln>
        </p:spPr>
        <p:style>
          <a:lnRef idx="0"/>
          <a:fillRef idx="0"/>
          <a:effectRef idx="0"/>
          <a:fontRef idx="minor"/>
        </p:style>
        <p:txBody>
          <a:bodyPr anchor="t">
            <a:noAutofit/>
          </a:bodyPr>
          <a:p>
            <a:pPr algn="ctr">
              <a:lnSpc>
                <a:spcPct val="76000"/>
              </a:lnSpc>
              <a:tabLst>
                <a:tab algn="l" pos="0"/>
              </a:tabLst>
            </a:pPr>
            <a:r>
              <a:rPr b="0" lang="cs" sz="14950" spc="-1" strike="noStrike">
                <a:solidFill>
                  <a:srgbClr val="ffffff"/>
                </a:solidFill>
                <a:latin typeface="Source Sans Pro Light"/>
                <a:ea typeface="Source Sans Pro Light"/>
              </a:rPr>
              <a:t>SVĚTEM</a:t>
            </a:r>
            <a:endParaRPr b="0" lang="cs-CZ" sz="14950" spc="-1" strike="noStrike">
              <a:latin typeface="Arial"/>
            </a:endParaRPr>
          </a:p>
        </p:txBody>
      </p:sp>
      <p:sp>
        <p:nvSpPr>
          <p:cNvPr id="49" name="Google Shape;87;p1"/>
          <p:cNvSpPr/>
          <p:nvPr/>
        </p:nvSpPr>
        <p:spPr>
          <a:xfrm>
            <a:off x="0" y="1982160"/>
            <a:ext cx="11768040" cy="1215000"/>
          </a:xfrm>
          <a:prstGeom prst="rect">
            <a:avLst/>
          </a:prstGeom>
          <a:noFill/>
          <a:ln w="0">
            <a:noFill/>
          </a:ln>
        </p:spPr>
        <p:style>
          <a:lnRef idx="0"/>
          <a:fillRef idx="0"/>
          <a:effectRef idx="0"/>
          <a:fontRef idx="minor"/>
        </p:style>
        <p:txBody>
          <a:bodyPr anchor="b">
            <a:noAutofit/>
          </a:bodyPr>
          <a:p>
            <a:pPr algn="ctr">
              <a:lnSpc>
                <a:spcPct val="83000"/>
              </a:lnSpc>
              <a:tabLst>
                <a:tab algn="l" pos="0"/>
              </a:tabLst>
            </a:pPr>
            <a:r>
              <a:rPr b="1" lang="cs" sz="9250" spc="-1" strike="noStrike">
                <a:solidFill>
                  <a:srgbClr val="ffffff"/>
                </a:solidFill>
                <a:latin typeface="Source Sans Pro"/>
                <a:ea typeface="Source Sans Pro"/>
              </a:rPr>
              <a:t>BIBLE</a:t>
            </a:r>
            <a:endParaRPr b="0" lang="cs-CZ" sz="925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 name="Google Shape;152;p10" descr="nb-en-18-10.jpg"/>
          <p:cNvPicPr/>
          <p:nvPr/>
        </p:nvPicPr>
        <p:blipFill>
          <a:blip r:embed="rId1"/>
          <a:stretch/>
        </p:blipFill>
        <p:spPr>
          <a:xfrm>
            <a:off x="0" y="0"/>
            <a:ext cx="11711880" cy="6587640"/>
          </a:xfrm>
          <a:prstGeom prst="rect">
            <a:avLst/>
          </a:prstGeom>
          <a:ln w="0">
            <a:noFill/>
          </a:ln>
        </p:spPr>
      </p:pic>
      <p:sp>
        <p:nvSpPr>
          <p:cNvPr id="70" name="Google Shape;153;p10"/>
          <p:cNvSpPr/>
          <p:nvPr/>
        </p:nvSpPr>
        <p:spPr>
          <a:xfrm>
            <a:off x="2534040" y="1714320"/>
            <a:ext cx="691452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Ale i kdyby ne, věz, králi, že tvé bohy uctívat nebudeme a před zlatou sochou, kterou jsi postavil, </a:t>
            </a:r>
            <a:br>
              <a:rPr sz="3330"/>
            </a:br>
            <a:r>
              <a:rPr b="1" lang="cs" sz="3330" spc="-1" strike="noStrike">
                <a:solidFill>
                  <a:srgbClr val="ffffff"/>
                </a:solidFill>
                <a:latin typeface="Source Sans Pro"/>
                <a:ea typeface="Source Sans Pro"/>
              </a:rPr>
              <a:t>se nepokloníme.“</a:t>
            </a:r>
            <a:endParaRPr b="0" lang="cs-CZ" sz="3330" spc="-1" strike="noStrike">
              <a:latin typeface="Arial"/>
            </a:endParaRPr>
          </a:p>
        </p:txBody>
      </p:sp>
      <p:sp>
        <p:nvSpPr>
          <p:cNvPr id="71" name="Google Shape;154;p10"/>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3,18</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 name="Google Shape;160;p11" descr=""/>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 name="Google Shape;166;p12" descr="nb-en-18-12.jpg"/>
          <p:cNvPicPr/>
          <p:nvPr/>
        </p:nvPicPr>
        <p:blipFill>
          <a:blip r:embed="rId1"/>
          <a:stretch/>
        </p:blipFill>
        <p:spPr>
          <a:xfrm>
            <a:off x="0" y="0"/>
            <a:ext cx="11711880" cy="6587640"/>
          </a:xfrm>
          <a:prstGeom prst="rect">
            <a:avLst/>
          </a:prstGeom>
          <a:ln w="0">
            <a:noFill/>
          </a:ln>
        </p:spPr>
      </p:pic>
      <p:sp>
        <p:nvSpPr>
          <p:cNvPr id="74" name="Google Shape;167;p12"/>
          <p:cNvSpPr/>
          <p:nvPr/>
        </p:nvSpPr>
        <p:spPr>
          <a:xfrm>
            <a:off x="7186680" y="1933920"/>
            <a:ext cx="3906720" cy="598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Kdo má uši, slyš!“</a:t>
            </a:r>
            <a:endParaRPr b="0" lang="cs-CZ" sz="3330" spc="-1" strike="noStrike">
              <a:latin typeface="Arial"/>
            </a:endParaRPr>
          </a:p>
        </p:txBody>
      </p:sp>
      <p:sp>
        <p:nvSpPr>
          <p:cNvPr id="75" name="Google Shape;168;p12"/>
          <p:cNvSpPr/>
          <p:nvPr/>
        </p:nvSpPr>
        <p:spPr>
          <a:xfrm>
            <a:off x="5450760" y="4665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13,9</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Google Shape;174;p13" descr="nb-en-18-13.jpg"/>
          <p:cNvPicPr/>
          <p:nvPr/>
        </p:nvPicPr>
        <p:blipFill>
          <a:blip r:embed="rId1"/>
          <a:stretch/>
        </p:blipFill>
        <p:spPr>
          <a:xfrm>
            <a:off x="0" y="0"/>
            <a:ext cx="11711880" cy="6587640"/>
          </a:xfrm>
          <a:prstGeom prst="rect">
            <a:avLst/>
          </a:prstGeom>
          <a:ln w="0">
            <a:noFill/>
          </a:ln>
        </p:spPr>
      </p:pic>
      <p:sp>
        <p:nvSpPr>
          <p:cNvPr id="77" name="Google Shape;175;p13"/>
          <p:cNvSpPr/>
          <p:nvPr/>
        </p:nvSpPr>
        <p:spPr>
          <a:xfrm>
            <a:off x="6261840" y="720000"/>
            <a:ext cx="466524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Kdo kleká před šelmou a před její sochou, kdo přijímá její cejch na čelo či na ruku…“</a:t>
            </a:r>
            <a:endParaRPr b="0" lang="cs-CZ" sz="3330" spc="-1" strike="noStrike">
              <a:latin typeface="Arial"/>
            </a:endParaRPr>
          </a:p>
        </p:txBody>
      </p:sp>
      <p:sp>
        <p:nvSpPr>
          <p:cNvPr id="78" name="Google Shape;176;p13"/>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14,9</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Google Shape;182;p14" descr="nb-en-18-14.jpg"/>
          <p:cNvPicPr/>
          <p:nvPr/>
        </p:nvPicPr>
        <p:blipFill>
          <a:blip r:embed="rId1"/>
          <a:stretch/>
        </p:blipFill>
        <p:spPr>
          <a:xfrm>
            <a:off x="0" y="0"/>
            <a:ext cx="11711880" cy="6587640"/>
          </a:xfrm>
          <a:prstGeom prst="rect">
            <a:avLst/>
          </a:prstGeom>
          <a:ln w="0">
            <a:noFill/>
          </a:ln>
        </p:spPr>
      </p:pic>
      <p:sp>
        <p:nvSpPr>
          <p:cNvPr id="80" name="Google Shape;183;p14"/>
          <p:cNvSpPr/>
          <p:nvPr/>
        </p:nvSpPr>
        <p:spPr>
          <a:xfrm>
            <a:off x="6419880" y="720000"/>
            <a:ext cx="463932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bude pít víno Božího rozhorlení, které Bůh nalévá neředěné do číše svého hněvu;“ ČEP</a:t>
            </a:r>
            <a:endParaRPr b="0" lang="cs-CZ" sz="3330" spc="-1" strike="noStrike">
              <a:latin typeface="Arial"/>
            </a:endParaRPr>
          </a:p>
        </p:txBody>
      </p:sp>
      <p:sp>
        <p:nvSpPr>
          <p:cNvPr id="81" name="Google Shape;184;p14"/>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14,10 ČEP</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Google Shape;190;p15" descr="nb-en-18-15.jpg"/>
          <p:cNvPicPr/>
          <p:nvPr/>
        </p:nvPicPr>
        <p:blipFill>
          <a:blip r:embed="rId1"/>
          <a:stretch/>
        </p:blipFill>
        <p:spPr>
          <a:xfrm>
            <a:off x="0" y="0"/>
            <a:ext cx="11711880" cy="6587640"/>
          </a:xfrm>
          <a:prstGeom prst="rect">
            <a:avLst/>
          </a:prstGeom>
          <a:ln w="0">
            <a:noFill/>
          </a:ln>
        </p:spPr>
      </p:pic>
      <p:sp>
        <p:nvSpPr>
          <p:cNvPr id="83" name="Google Shape;191;p15"/>
          <p:cNvSpPr/>
          <p:nvPr/>
        </p:nvSpPr>
        <p:spPr>
          <a:xfrm>
            <a:off x="784800" y="720000"/>
            <a:ext cx="5101920" cy="1613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bude mučen ohněm </a:t>
            </a:r>
            <a:br>
              <a:rPr sz="3330"/>
            </a:br>
            <a:r>
              <a:rPr b="1" lang="cs" sz="3330" spc="-1" strike="noStrike">
                <a:solidFill>
                  <a:srgbClr val="ffffff"/>
                </a:solidFill>
                <a:latin typeface="Source Sans Pro"/>
                <a:ea typeface="Source Sans Pro"/>
              </a:rPr>
              <a:t>a sírou před svatými anděly a před Beránkem.“</a:t>
            </a:r>
            <a:endParaRPr b="0" lang="cs-CZ" sz="3330" spc="-1" strike="noStrike">
              <a:latin typeface="Arial"/>
            </a:endParaRPr>
          </a:p>
        </p:txBody>
      </p:sp>
      <p:sp>
        <p:nvSpPr>
          <p:cNvPr id="84" name="Google Shape;192;p15"/>
          <p:cNvSpPr/>
          <p:nvPr/>
        </p:nvSpPr>
        <p:spPr>
          <a:xfrm>
            <a:off x="5450760" y="4693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14,10</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 name="Google Shape;198;p16" descr="nb-en-18-16.jpg"/>
          <p:cNvPicPr/>
          <p:nvPr/>
        </p:nvPicPr>
        <p:blipFill>
          <a:blip r:embed="rId1"/>
          <a:stretch/>
        </p:blipFill>
        <p:spPr>
          <a:xfrm>
            <a:off x="0" y="0"/>
            <a:ext cx="11711880" cy="6587640"/>
          </a:xfrm>
          <a:prstGeom prst="rect">
            <a:avLst/>
          </a:prstGeom>
          <a:ln w="0">
            <a:noFill/>
          </a:ln>
        </p:spPr>
      </p:pic>
      <p:sp>
        <p:nvSpPr>
          <p:cNvPr id="86" name="Google Shape;199;p16"/>
          <p:cNvSpPr/>
          <p:nvPr/>
        </p:nvSpPr>
        <p:spPr>
          <a:xfrm>
            <a:off x="6917760" y="720000"/>
            <a:ext cx="4028400" cy="36442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 nutí všechny, malé i veliké, bohaté i chudé, svobodné </a:t>
            </a:r>
            <a:br>
              <a:rPr sz="3330"/>
            </a:br>
            <a:r>
              <a:rPr b="1" lang="cs" sz="3330" spc="-1" strike="noStrike">
                <a:solidFill>
                  <a:srgbClr val="ffffff"/>
                </a:solidFill>
                <a:latin typeface="Source Sans Pro"/>
                <a:ea typeface="Source Sans Pro"/>
              </a:rPr>
              <a:t>i otroky, aby měli na pravé ruce nebo na čele cejch…“</a:t>
            </a:r>
            <a:endParaRPr b="0" lang="cs-CZ" sz="3330" spc="-1" strike="noStrike">
              <a:latin typeface="Arial"/>
            </a:endParaRPr>
          </a:p>
        </p:txBody>
      </p:sp>
      <p:sp>
        <p:nvSpPr>
          <p:cNvPr id="87" name="Google Shape;200;p16"/>
          <p:cNvSpPr/>
          <p:nvPr/>
        </p:nvSpPr>
        <p:spPr>
          <a:xfrm>
            <a:off x="5450760" y="4693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Google Shape;206;p17" descr="nb-en-18-17.jpg"/>
          <p:cNvPicPr/>
          <p:nvPr/>
        </p:nvPicPr>
        <p:blipFill>
          <a:blip r:embed="rId1"/>
          <a:stretch/>
        </p:blipFill>
        <p:spPr>
          <a:xfrm>
            <a:off x="0" y="0"/>
            <a:ext cx="11711880" cy="6587640"/>
          </a:xfrm>
          <a:prstGeom prst="rect">
            <a:avLst/>
          </a:prstGeom>
          <a:ln w="0">
            <a:noFill/>
          </a:ln>
        </p:spPr>
      </p:pic>
      <p:sp>
        <p:nvSpPr>
          <p:cNvPr id="89" name="Google Shape;207;p17"/>
          <p:cNvSpPr/>
          <p:nvPr/>
        </p:nvSpPr>
        <p:spPr>
          <a:xfrm>
            <a:off x="6198840" y="720000"/>
            <a:ext cx="462420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aby nemohl kupovat ani prodávat, kdo není označen jménem té šelmy nebo číslicí jejího jména.“</a:t>
            </a:r>
            <a:endParaRPr b="0" lang="cs-CZ" sz="3330" spc="-1" strike="noStrike">
              <a:latin typeface="Arial"/>
            </a:endParaRPr>
          </a:p>
        </p:txBody>
      </p:sp>
      <p:sp>
        <p:nvSpPr>
          <p:cNvPr id="90" name="Google Shape;208;p17"/>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13,17</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 name="Google Shape;214;p18" descr="nb-en-18-18.jpg"/>
          <p:cNvPicPr/>
          <p:nvPr/>
        </p:nvPicPr>
        <p:blipFill>
          <a:blip r:embed="rId1"/>
          <a:stretch/>
        </p:blipFill>
        <p:spPr>
          <a:xfrm>
            <a:off x="0" y="0"/>
            <a:ext cx="11711880" cy="6587640"/>
          </a:xfrm>
          <a:prstGeom prst="rect">
            <a:avLst/>
          </a:prstGeom>
          <a:ln w="0">
            <a:noFill/>
          </a:ln>
        </p:spPr>
      </p:pic>
      <p:sp>
        <p:nvSpPr>
          <p:cNvPr id="92" name="Google Shape;215;p18"/>
          <p:cNvSpPr/>
          <p:nvPr/>
        </p:nvSpPr>
        <p:spPr>
          <a:xfrm>
            <a:off x="5450760" y="720000"/>
            <a:ext cx="568692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Je jí dáno, aby do sochy té šelmy vdechla život, takže ta socha mluvila a vydala rozkaz, že zemřou všichni, kdo před ní nepokleknou.“</a:t>
            </a:r>
            <a:endParaRPr b="0" lang="cs-CZ" sz="3330" spc="-1" strike="noStrike">
              <a:latin typeface="Arial"/>
            </a:endParaRPr>
          </a:p>
        </p:txBody>
      </p:sp>
      <p:sp>
        <p:nvSpPr>
          <p:cNvPr id="93" name="Google Shape;216;p18"/>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13,15</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Google Shape;222;p19" descr="nb-en-18-19.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 name="Google Shape;93;p2" descr="nb-en-18-2.jpg"/>
          <p:cNvPicPr/>
          <p:nvPr/>
        </p:nvPicPr>
        <p:blipFill>
          <a:blip r:embed="rId1"/>
          <a:stretch/>
        </p:blipFill>
        <p:spPr>
          <a:xfrm>
            <a:off x="0" y="0"/>
            <a:ext cx="11711880" cy="6660000"/>
          </a:xfrm>
          <a:prstGeom prst="rect">
            <a:avLst/>
          </a:prstGeom>
          <a:ln w="0">
            <a:noFill/>
          </a:ln>
        </p:spPr>
      </p:pic>
      <p:sp>
        <p:nvSpPr>
          <p:cNvPr id="51" name="Google Shape;94;p2"/>
          <p:cNvSpPr/>
          <p:nvPr/>
        </p:nvSpPr>
        <p:spPr>
          <a:xfrm>
            <a:off x="3236040" y="2541240"/>
            <a:ext cx="7575120" cy="3299400"/>
          </a:xfrm>
          <a:prstGeom prst="rect">
            <a:avLst/>
          </a:prstGeom>
          <a:noFill/>
          <a:ln w="0">
            <a:noFill/>
          </a:ln>
        </p:spPr>
        <p:style>
          <a:lnRef idx="0"/>
          <a:fillRef idx="0"/>
          <a:effectRef idx="0"/>
          <a:fontRef idx="minor"/>
        </p:style>
        <p:txBody>
          <a:bodyPr anchor="t">
            <a:spAutoFit/>
          </a:bodyPr>
          <a:p>
            <a:pPr algn="r">
              <a:lnSpc>
                <a:spcPct val="81000"/>
              </a:lnSpc>
              <a:tabLst>
                <a:tab algn="l" pos="0"/>
              </a:tabLst>
            </a:pPr>
            <a:r>
              <a:rPr b="1" lang="cs" sz="6500" spc="-1" strike="noStrike">
                <a:solidFill>
                  <a:srgbClr val="ffffff"/>
                </a:solidFill>
                <a:latin typeface="Source Sans Pro"/>
                <a:ea typeface="Source Sans Pro"/>
              </a:rPr>
              <a:t> </a:t>
            </a:r>
            <a:r>
              <a:rPr b="1" lang="cs" sz="6500" spc="-1" strike="noStrike">
                <a:solidFill>
                  <a:schemeClr val="lt1"/>
                </a:solidFill>
                <a:latin typeface="Source Sans Pro"/>
                <a:ea typeface="Source Sans Pro"/>
              </a:rPr>
              <a:t>DVĚ PROTICHŮDNÉ MOCNOSTI</a:t>
            </a:r>
            <a:endParaRPr b="0" lang="cs-CZ" sz="6500" spc="-1" strike="noStrike">
              <a:latin typeface="Arial"/>
            </a:endParaRPr>
          </a:p>
          <a:p>
            <a:pPr algn="r">
              <a:lnSpc>
                <a:spcPct val="81000"/>
              </a:lnSpc>
              <a:tabLst>
                <a:tab algn="l" pos="0"/>
              </a:tabLst>
            </a:pPr>
            <a:r>
              <a:rPr b="0" lang="cs" sz="6500" spc="-1" strike="noStrike">
                <a:solidFill>
                  <a:schemeClr val="lt1"/>
                </a:solidFill>
                <a:latin typeface="Source Sans Pro Light"/>
                <a:ea typeface="Source Sans Pro Light"/>
              </a:rPr>
              <a:t>Znamení Boží </a:t>
            </a:r>
            <a:br>
              <a:rPr sz="6500"/>
            </a:br>
            <a:r>
              <a:rPr b="0" lang="cs" sz="6500" spc="-1" strike="noStrike">
                <a:solidFill>
                  <a:schemeClr val="lt1"/>
                </a:solidFill>
                <a:latin typeface="Source Sans Pro Light"/>
                <a:ea typeface="Source Sans Pro Light"/>
              </a:rPr>
              <a:t>a znamení šelmy</a:t>
            </a:r>
            <a:r>
              <a:rPr b="0" lang="cs" sz="6500" spc="-1" strike="noStrike">
                <a:solidFill>
                  <a:srgbClr val="ffffff"/>
                </a:solidFill>
                <a:latin typeface="Source Sans Pro Light"/>
                <a:ea typeface="Source Sans Pro Light"/>
              </a:rPr>
              <a:t> </a:t>
            </a:r>
            <a:endParaRPr b="0" lang="cs-CZ" sz="65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Google Shape;228;p20" descr="nb-en-18-20.jpg"/>
          <p:cNvPicPr/>
          <p:nvPr/>
        </p:nvPicPr>
        <p:blipFill>
          <a:blip r:embed="rId1"/>
          <a:stretch/>
        </p:blipFill>
        <p:spPr>
          <a:xfrm>
            <a:off x="0" y="0"/>
            <a:ext cx="11711880" cy="6587640"/>
          </a:xfrm>
          <a:prstGeom prst="rect">
            <a:avLst/>
          </a:prstGeom>
          <a:ln w="0">
            <a:noFill/>
          </a:ln>
        </p:spPr>
      </p:pic>
      <p:sp>
        <p:nvSpPr>
          <p:cNvPr id="96" name="Google Shape;229;p20"/>
          <p:cNvSpPr/>
          <p:nvPr/>
        </p:nvSpPr>
        <p:spPr>
          <a:xfrm>
            <a:off x="784800" y="720000"/>
            <a:ext cx="735012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Tu jsem viděl, jak se z moře vynořila dravá šelma o deseti rozích a sedmi hlavách; na těch rozích deset královských korun a na hlavách </a:t>
            </a:r>
            <a:br>
              <a:rPr sz="3330"/>
            </a:br>
            <a:r>
              <a:rPr b="1" lang="cs" sz="3330" spc="-1" strike="noStrike">
                <a:solidFill>
                  <a:srgbClr val="ffffff"/>
                </a:solidFill>
                <a:latin typeface="Source Sans Pro"/>
                <a:ea typeface="Source Sans Pro"/>
              </a:rPr>
              <a:t>jména urážející Boha.“</a:t>
            </a:r>
            <a:endParaRPr b="0" lang="cs-CZ" sz="3330" spc="-1" strike="noStrike">
              <a:latin typeface="Arial"/>
            </a:endParaRPr>
          </a:p>
        </p:txBody>
      </p:sp>
      <p:sp>
        <p:nvSpPr>
          <p:cNvPr id="97" name="Google Shape;230;p20"/>
          <p:cNvSpPr/>
          <p:nvPr/>
        </p:nvSpPr>
        <p:spPr>
          <a:xfrm>
            <a:off x="5450760" y="488088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8" name="Google Shape;236;p21" descr="nb-en-18-21.jpg"/>
          <p:cNvPicPr/>
          <p:nvPr/>
        </p:nvPicPr>
        <p:blipFill>
          <a:blip r:embed="rId1"/>
          <a:stretch/>
        </p:blipFill>
        <p:spPr>
          <a:xfrm>
            <a:off x="0" y="0"/>
            <a:ext cx="11711880" cy="6587640"/>
          </a:xfrm>
          <a:prstGeom prst="rect">
            <a:avLst/>
          </a:prstGeom>
          <a:ln w="0">
            <a:noFill/>
          </a:ln>
        </p:spPr>
      </p:pic>
      <p:sp>
        <p:nvSpPr>
          <p:cNvPr id="99" name="Google Shape;237;p21"/>
          <p:cNvSpPr/>
          <p:nvPr/>
        </p:nvSpPr>
        <p:spPr>
          <a:xfrm>
            <a:off x="784800" y="720000"/>
            <a:ext cx="558648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Ta šelma, kterou jsem viděl, byla jako levhart, její nohy jako tlapy medvěda a její tlama jako tlama lví.“</a:t>
            </a:r>
            <a:endParaRPr b="0" lang="cs-CZ" sz="3330" spc="-1" strike="noStrike">
              <a:latin typeface="Arial"/>
            </a:endParaRPr>
          </a:p>
        </p:txBody>
      </p:sp>
      <p:sp>
        <p:nvSpPr>
          <p:cNvPr id="100" name="Google Shape;238;p21"/>
          <p:cNvSpPr/>
          <p:nvPr/>
        </p:nvSpPr>
        <p:spPr>
          <a:xfrm>
            <a:off x="5450760" y="4693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Google Shape;244;p22" descr="nb-en-18-22.jpg"/>
          <p:cNvPicPr/>
          <p:nvPr/>
        </p:nvPicPr>
        <p:blipFill>
          <a:blip r:embed="rId1"/>
          <a:stretch/>
        </p:blipFill>
        <p:spPr>
          <a:xfrm>
            <a:off x="0" y="0"/>
            <a:ext cx="11711880" cy="6587640"/>
          </a:xfrm>
          <a:prstGeom prst="rect">
            <a:avLst/>
          </a:prstGeom>
          <a:ln w="0">
            <a:noFill/>
          </a:ln>
        </p:spPr>
      </p:pic>
      <p:sp>
        <p:nvSpPr>
          <p:cNvPr id="102" name="Google Shape;245;p22"/>
          <p:cNvSpPr/>
          <p:nvPr/>
        </p:nvSpPr>
        <p:spPr>
          <a:xfrm>
            <a:off x="784800" y="720000"/>
            <a:ext cx="5181120" cy="11062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 drak jí dal svou sílu</a:t>
            </a:r>
            <a:br>
              <a:rPr sz="3330"/>
            </a:br>
            <a:r>
              <a:rPr b="1" lang="cs" sz="3330" spc="-1" strike="noStrike">
                <a:solidFill>
                  <a:srgbClr val="ffffff"/>
                </a:solidFill>
                <a:latin typeface="Source Sans Pro"/>
                <a:ea typeface="Source Sans Pro"/>
              </a:rPr>
              <a:t>i trůn i velikou moc.“</a:t>
            </a:r>
            <a:endParaRPr b="0" lang="cs-CZ" sz="3330" spc="-1" strike="noStrike">
              <a:latin typeface="Arial"/>
            </a:endParaRPr>
          </a:p>
        </p:txBody>
      </p:sp>
      <p:sp>
        <p:nvSpPr>
          <p:cNvPr id="103" name="Google Shape;246;p22"/>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 name="Google Shape;252;p23" descr="nb-en-18-23.jpg"/>
          <p:cNvPicPr/>
          <p:nvPr/>
        </p:nvPicPr>
        <p:blipFill>
          <a:blip r:embed="rId1"/>
          <a:stretch/>
        </p:blipFill>
        <p:spPr>
          <a:xfrm>
            <a:off x="0" y="0"/>
            <a:ext cx="11711880" cy="6587640"/>
          </a:xfrm>
          <a:prstGeom prst="rect">
            <a:avLst/>
          </a:prstGeom>
          <a:ln w="0">
            <a:noFill/>
          </a:ln>
        </p:spPr>
      </p:pic>
      <p:sp>
        <p:nvSpPr>
          <p:cNvPr id="105" name="Google Shape;253;p23"/>
          <p:cNvSpPr/>
          <p:nvPr/>
        </p:nvSpPr>
        <p:spPr>
          <a:xfrm>
            <a:off x="6593040" y="720000"/>
            <a:ext cx="4460760" cy="313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Ocasem smetl třetinu hvězd z nebe a svrhl je na zem. A drak se postavil před ženu, aby pohltil její dítě, jakmile se narodí.“</a:t>
            </a:r>
            <a:endParaRPr b="0" lang="cs-CZ" sz="3330" spc="-1" strike="noStrike">
              <a:latin typeface="Arial"/>
            </a:endParaRPr>
          </a:p>
        </p:txBody>
      </p:sp>
      <p:sp>
        <p:nvSpPr>
          <p:cNvPr id="106" name="Google Shape;254;p23"/>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12,4</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 name="Google Shape;260;p24" descr="nb-en-18-24.jpg"/>
          <p:cNvPicPr/>
          <p:nvPr/>
        </p:nvPicPr>
        <p:blipFill>
          <a:blip r:embed="rId1"/>
          <a:stretch/>
        </p:blipFill>
        <p:spPr>
          <a:xfrm>
            <a:off x="0" y="0"/>
            <a:ext cx="11711880" cy="6587640"/>
          </a:xfrm>
          <a:prstGeom prst="rect">
            <a:avLst/>
          </a:prstGeom>
          <a:ln w="0">
            <a:noFill/>
          </a:ln>
        </p:spPr>
      </p:pic>
      <p:sp>
        <p:nvSpPr>
          <p:cNvPr id="108" name="Google Shape;261;p24"/>
          <p:cNvSpPr/>
          <p:nvPr/>
        </p:nvSpPr>
        <p:spPr>
          <a:xfrm>
            <a:off x="7994520" y="720000"/>
            <a:ext cx="2973600" cy="1613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 drak jí dal svou sílu i trůn</a:t>
            </a:r>
            <a:br>
              <a:rPr sz="3330"/>
            </a:br>
            <a:r>
              <a:rPr b="1" lang="cs" sz="3330" spc="-1" strike="noStrike">
                <a:solidFill>
                  <a:srgbClr val="ffffff"/>
                </a:solidFill>
                <a:latin typeface="Source Sans Pro"/>
                <a:ea typeface="Source Sans Pro"/>
              </a:rPr>
              <a:t>i velikou moc.“</a:t>
            </a:r>
            <a:endParaRPr b="0" lang="cs-CZ" sz="3330" spc="-1" strike="noStrike">
              <a:latin typeface="Arial"/>
            </a:endParaRPr>
          </a:p>
        </p:txBody>
      </p:sp>
      <p:sp>
        <p:nvSpPr>
          <p:cNvPr id="109" name="Google Shape;262;p24"/>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0" name="Google Shape;268;p25" descr="nb-en-18-25.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 name="Google Shape;274;p26" descr="nb-en-18-26.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2" name="Google Shape;280;p27" descr="nb-en-18-27.jpg"/>
          <p:cNvPicPr/>
          <p:nvPr/>
        </p:nvPicPr>
        <p:blipFill>
          <a:blip r:embed="rId1"/>
          <a:stretch/>
        </p:blipFill>
        <p:spPr>
          <a:xfrm>
            <a:off x="0" y="0"/>
            <a:ext cx="11711880" cy="6587640"/>
          </a:xfrm>
          <a:prstGeom prst="rect">
            <a:avLst/>
          </a:prstGeom>
          <a:ln w="0">
            <a:noFill/>
          </a:ln>
        </p:spPr>
      </p:pic>
      <p:sp>
        <p:nvSpPr>
          <p:cNvPr id="113" name="Google Shape;281;p27"/>
          <p:cNvSpPr/>
          <p:nvPr/>
        </p:nvSpPr>
        <p:spPr>
          <a:xfrm>
            <a:off x="6875280" y="720000"/>
            <a:ext cx="4094280" cy="313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 nutí všechny, malé i veliké, bohaté i chudé, svobodné </a:t>
            </a:r>
            <a:br>
              <a:rPr sz="3330"/>
            </a:br>
            <a:r>
              <a:rPr b="1" lang="cs" sz="3330" spc="-1" strike="noStrike">
                <a:solidFill>
                  <a:srgbClr val="ffffff"/>
                </a:solidFill>
                <a:latin typeface="Source Sans Pro"/>
                <a:ea typeface="Source Sans Pro"/>
              </a:rPr>
              <a:t>i otroky, aby měli </a:t>
            </a:r>
            <a:br>
              <a:rPr sz="3330"/>
            </a:br>
            <a:r>
              <a:rPr b="1" lang="cs" sz="3330" spc="-1" strike="noStrike">
                <a:solidFill>
                  <a:srgbClr val="ffffff"/>
                </a:solidFill>
                <a:latin typeface="Source Sans Pro"/>
                <a:ea typeface="Source Sans Pro"/>
              </a:rPr>
              <a:t>na pravé ruce nebo na čele cejch…“</a:t>
            </a:r>
            <a:endParaRPr b="0" lang="cs-CZ" sz="3330" spc="-1" strike="noStrike">
              <a:latin typeface="Arial"/>
            </a:endParaRPr>
          </a:p>
        </p:txBody>
      </p:sp>
      <p:sp>
        <p:nvSpPr>
          <p:cNvPr id="114" name="Google Shape;282;p27"/>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Google Shape;288;p28" descr="nb-en-18-28.jpg"/>
          <p:cNvPicPr/>
          <p:nvPr/>
        </p:nvPicPr>
        <p:blipFill>
          <a:blip r:embed="rId1"/>
          <a:stretch/>
        </p:blipFill>
        <p:spPr>
          <a:xfrm>
            <a:off x="0" y="0"/>
            <a:ext cx="11711880" cy="6587640"/>
          </a:xfrm>
          <a:prstGeom prst="rect">
            <a:avLst/>
          </a:prstGeom>
          <a:ln w="0">
            <a:noFill/>
          </a:ln>
        </p:spPr>
      </p:pic>
      <p:sp>
        <p:nvSpPr>
          <p:cNvPr id="116" name="Google Shape;289;p28"/>
          <p:cNvSpPr/>
          <p:nvPr/>
        </p:nvSpPr>
        <p:spPr>
          <a:xfrm>
            <a:off x="784800" y="720000"/>
            <a:ext cx="7353720" cy="1613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aby nemohl kupovat ani prodávat, kdo není označen jménem té šelmy nebo číslicí jejího jména.“</a:t>
            </a:r>
            <a:endParaRPr b="0" lang="cs-CZ" sz="3330" spc="-1" strike="noStrike">
              <a:latin typeface="Arial"/>
            </a:endParaRPr>
          </a:p>
        </p:txBody>
      </p:sp>
      <p:sp>
        <p:nvSpPr>
          <p:cNvPr id="117" name="Google Shape;290;p28"/>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13,17</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 name="Google Shape;296;p29" descr="nb-en-18-29.jpg"/>
          <p:cNvPicPr/>
          <p:nvPr/>
        </p:nvPicPr>
        <p:blipFill>
          <a:blip r:embed="rId1"/>
          <a:stretch/>
        </p:blipFill>
        <p:spPr>
          <a:xfrm>
            <a:off x="0" y="0"/>
            <a:ext cx="11711880" cy="6587640"/>
          </a:xfrm>
          <a:prstGeom prst="rect">
            <a:avLst/>
          </a:prstGeom>
          <a:ln w="0">
            <a:noFill/>
          </a:ln>
        </p:spPr>
      </p:pic>
      <p:sp>
        <p:nvSpPr>
          <p:cNvPr id="119" name="Google Shape;297;p29"/>
          <p:cNvSpPr/>
          <p:nvPr/>
        </p:nvSpPr>
        <p:spPr>
          <a:xfrm>
            <a:off x="784800" y="720000"/>
            <a:ext cx="491076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Zde se ukáže </a:t>
            </a:r>
            <a:br>
              <a:rPr sz="3330"/>
            </a:br>
            <a:r>
              <a:rPr b="1" lang="cs" sz="3330" spc="-1" strike="noStrike">
                <a:solidFill>
                  <a:srgbClr val="ffffff"/>
                </a:solidFill>
                <a:latin typeface="Source Sans Pro"/>
                <a:ea typeface="Source Sans Pro"/>
              </a:rPr>
              <a:t>vytrvalost svatých, </a:t>
            </a:r>
            <a:br>
              <a:rPr sz="3330"/>
            </a:br>
            <a:r>
              <a:rPr b="1" lang="cs" sz="3330" spc="-1" strike="noStrike">
                <a:solidFill>
                  <a:srgbClr val="ffffff"/>
                </a:solidFill>
                <a:latin typeface="Source Sans Pro"/>
                <a:ea typeface="Source Sans Pro"/>
              </a:rPr>
              <a:t>kteří zachovávají Boží přikázání a věrnost Ježíši.“</a:t>
            </a:r>
            <a:endParaRPr b="0" lang="cs-CZ" sz="3330" spc="-1" strike="noStrike">
              <a:latin typeface="Arial"/>
            </a:endParaRPr>
          </a:p>
        </p:txBody>
      </p:sp>
      <p:sp>
        <p:nvSpPr>
          <p:cNvPr id="120" name="Google Shape;298;p29"/>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14,12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 name="Google Shape;100;p3" descr="nb-en-18-3.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Google Shape;304;p30" descr="nb-en-18-30.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 name="Google Shape;310;p31" descr="nb-en-18-31.jpg"/>
          <p:cNvPicPr/>
          <p:nvPr/>
        </p:nvPicPr>
        <p:blipFill>
          <a:blip r:embed="rId1"/>
          <a:stretch/>
        </p:blipFill>
        <p:spPr>
          <a:xfrm>
            <a:off x="0" y="0"/>
            <a:ext cx="11711880" cy="6587640"/>
          </a:xfrm>
          <a:prstGeom prst="rect">
            <a:avLst/>
          </a:prstGeom>
          <a:ln w="0">
            <a:noFill/>
          </a:ln>
        </p:spPr>
      </p:pic>
      <p:sp>
        <p:nvSpPr>
          <p:cNvPr id="123" name="Google Shape;311;p31"/>
          <p:cNvSpPr/>
          <p:nvPr/>
        </p:nvSpPr>
        <p:spPr>
          <a:xfrm>
            <a:off x="4659840" y="720000"/>
            <a:ext cx="6462720" cy="313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 hle, jiný anděl vystupoval </a:t>
            </a:r>
            <a:br>
              <a:rPr sz="3330"/>
            </a:br>
            <a:r>
              <a:rPr b="1" lang="cs" sz="3330" spc="-1" strike="noStrike">
                <a:solidFill>
                  <a:srgbClr val="ffffff"/>
                </a:solidFill>
                <a:latin typeface="Source Sans Pro"/>
                <a:ea typeface="Source Sans Pro"/>
              </a:rPr>
              <a:t>od východu slunce; v ruce držel pečetidlo živého Boha a mocným hlasem volal na ty čtyři anděly, jimž bylo dáno škodit zemi i moři:“</a:t>
            </a:r>
            <a:endParaRPr b="0" lang="cs-CZ" sz="3330" spc="-1" strike="noStrike">
              <a:latin typeface="Arial"/>
            </a:endParaRPr>
          </a:p>
        </p:txBody>
      </p:sp>
      <p:sp>
        <p:nvSpPr>
          <p:cNvPr id="124" name="Google Shape;312;p31"/>
          <p:cNvSpPr/>
          <p:nvPr/>
        </p:nvSpPr>
        <p:spPr>
          <a:xfrm>
            <a:off x="5450760" y="4693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7,2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Google Shape;318;p32" descr="nb-en-18-32.jpg"/>
          <p:cNvPicPr/>
          <p:nvPr/>
        </p:nvPicPr>
        <p:blipFill>
          <a:blip r:embed="rId1"/>
          <a:stretch/>
        </p:blipFill>
        <p:spPr>
          <a:xfrm>
            <a:off x="0" y="0"/>
            <a:ext cx="11711880" cy="6587640"/>
          </a:xfrm>
          <a:prstGeom prst="rect">
            <a:avLst/>
          </a:prstGeom>
          <a:ln w="0">
            <a:noFill/>
          </a:ln>
        </p:spPr>
      </p:pic>
      <p:sp>
        <p:nvSpPr>
          <p:cNvPr id="126" name="Google Shape;319;p32"/>
          <p:cNvSpPr/>
          <p:nvPr/>
        </p:nvSpPr>
        <p:spPr>
          <a:xfrm>
            <a:off x="784800" y="720000"/>
            <a:ext cx="476748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Neškoďte zemi, moři ani stromoví, dokud neoznačíme služebníky našeho Boha na jejich čelech!“</a:t>
            </a:r>
            <a:endParaRPr b="0" lang="cs-CZ" sz="3330" spc="-1" strike="noStrike">
              <a:latin typeface="Arial"/>
            </a:endParaRPr>
          </a:p>
        </p:txBody>
      </p:sp>
      <p:sp>
        <p:nvSpPr>
          <p:cNvPr id="127" name="Google Shape;320;p32"/>
          <p:cNvSpPr/>
          <p:nvPr/>
        </p:nvSpPr>
        <p:spPr>
          <a:xfrm>
            <a:off x="5450760" y="488088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7,3</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 name="Google Shape;326;p33" descr="nb-en-18-33.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 name="Google Shape;332;p34" descr="nb-en-18-34.jpg"/>
          <p:cNvPicPr/>
          <p:nvPr/>
        </p:nvPicPr>
        <p:blipFill>
          <a:blip r:embed="rId1"/>
          <a:stretch/>
        </p:blipFill>
        <p:spPr>
          <a:xfrm>
            <a:off x="0" y="0"/>
            <a:ext cx="11711880" cy="6587640"/>
          </a:xfrm>
          <a:prstGeom prst="rect">
            <a:avLst/>
          </a:prstGeom>
          <a:ln w="0">
            <a:noFill/>
          </a:ln>
        </p:spPr>
      </p:pic>
      <p:sp>
        <p:nvSpPr>
          <p:cNvPr id="130" name="Google Shape;333;p34"/>
          <p:cNvSpPr/>
          <p:nvPr/>
        </p:nvSpPr>
        <p:spPr>
          <a:xfrm>
            <a:off x="784800" y="720000"/>
            <a:ext cx="361440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Dal jsem jim také své soboty, aby byly znamením mezi mnou </a:t>
            </a:r>
            <a:br>
              <a:rPr sz="3330"/>
            </a:br>
            <a:r>
              <a:rPr b="1" lang="cs" sz="3330" spc="-1" strike="noStrike">
                <a:solidFill>
                  <a:srgbClr val="ffffff"/>
                </a:solidFill>
                <a:latin typeface="Source Sans Pro"/>
                <a:ea typeface="Source Sans Pro"/>
              </a:rPr>
              <a:t>a jimi…“</a:t>
            </a:r>
            <a:endParaRPr b="0" lang="cs-CZ" sz="3330" spc="-1" strike="noStrike">
              <a:latin typeface="Arial"/>
            </a:endParaRPr>
          </a:p>
        </p:txBody>
      </p:sp>
      <p:sp>
        <p:nvSpPr>
          <p:cNvPr id="131" name="Google Shape;334;p34"/>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Ezechiel 20,12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2" name="Google Shape;340;p35" descr="nb-en-18-35.jpg"/>
          <p:cNvPicPr/>
          <p:nvPr/>
        </p:nvPicPr>
        <p:blipFill>
          <a:blip r:embed="rId1"/>
          <a:stretch/>
        </p:blipFill>
        <p:spPr>
          <a:xfrm>
            <a:off x="0" y="0"/>
            <a:ext cx="11711880" cy="6587640"/>
          </a:xfrm>
          <a:prstGeom prst="rect">
            <a:avLst/>
          </a:prstGeom>
          <a:ln w="0">
            <a:noFill/>
          </a:ln>
        </p:spPr>
      </p:pic>
      <p:sp>
        <p:nvSpPr>
          <p:cNvPr id="133" name="Google Shape;341;p35"/>
          <p:cNvSpPr/>
          <p:nvPr/>
        </p:nvSpPr>
        <p:spPr>
          <a:xfrm>
            <a:off x="784800" y="720000"/>
            <a:ext cx="918540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Promluv k synům Izraele: Zachovávejte mé soboty, neboť to je znamení mezi mnou a vámi po všechna vaše pokolení, abyste věděli, že já jsem Hospodin, váš Posvětitel.“</a:t>
            </a:r>
            <a:endParaRPr b="0" lang="cs-CZ" sz="3330" spc="-1" strike="noStrike">
              <a:latin typeface="Arial"/>
            </a:endParaRPr>
          </a:p>
        </p:txBody>
      </p:sp>
      <p:sp>
        <p:nvSpPr>
          <p:cNvPr id="134" name="Google Shape;342;p35"/>
          <p:cNvSpPr/>
          <p:nvPr/>
        </p:nvSpPr>
        <p:spPr>
          <a:xfrm>
            <a:off x="5450760" y="46879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Exodus 31,13</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Google Shape;348;p36" descr=""/>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6" name="Google Shape;354;p37" descr="nb-en-18-37.jpg"/>
          <p:cNvPicPr/>
          <p:nvPr/>
        </p:nvPicPr>
        <p:blipFill>
          <a:blip r:embed="rId1"/>
          <a:stretch/>
        </p:blipFill>
        <p:spPr>
          <a:xfrm>
            <a:off x="0" y="0"/>
            <a:ext cx="11711880" cy="6587640"/>
          </a:xfrm>
          <a:prstGeom prst="rect">
            <a:avLst/>
          </a:prstGeom>
          <a:ln w="0">
            <a:noFill/>
          </a:ln>
        </p:spPr>
      </p:pic>
      <p:sp>
        <p:nvSpPr>
          <p:cNvPr id="137" name="Google Shape;355;p37"/>
          <p:cNvSpPr/>
          <p:nvPr/>
        </p:nvSpPr>
        <p:spPr>
          <a:xfrm>
            <a:off x="784800" y="720000"/>
            <a:ext cx="4098960" cy="2765880"/>
          </a:xfrm>
          <a:prstGeom prst="rect">
            <a:avLst/>
          </a:prstGeom>
          <a:noFill/>
          <a:ln w="0">
            <a:noFill/>
          </a:ln>
        </p:spPr>
        <p:style>
          <a:lnRef idx="0"/>
          <a:fillRef idx="0"/>
          <a:effectRef idx="0"/>
          <a:fontRef idx="minor"/>
        </p:style>
        <p:txBody>
          <a:bodyPr anchor="t">
            <a:spAutoFit/>
          </a:bodyPr>
          <a:p>
            <a:pPr>
              <a:lnSpc>
                <a:spcPct val="103000"/>
              </a:lnSpc>
              <a:tabLst>
                <a:tab algn="l" pos="0"/>
              </a:tabLst>
            </a:pPr>
            <a:r>
              <a:rPr b="1" lang="cs" sz="3409" spc="-1" strike="noStrike">
                <a:solidFill>
                  <a:schemeClr val="lt1"/>
                </a:solidFill>
                <a:latin typeface="Source Sans Pro"/>
                <a:ea typeface="Source Sans Pro"/>
              </a:rPr>
              <a:t>OTÁZKA: </a:t>
            </a:r>
            <a:br>
              <a:rPr sz="3410"/>
            </a:br>
            <a:r>
              <a:rPr b="1" lang="cs" sz="3330" spc="-1" strike="noStrike">
                <a:solidFill>
                  <a:schemeClr val="lt1"/>
                </a:solidFill>
                <a:latin typeface="Source Sans Pro"/>
                <a:ea typeface="Source Sans Pro"/>
              </a:rPr>
              <a:t>„</a:t>
            </a:r>
            <a:r>
              <a:rPr b="1" lang="cs" sz="3409" spc="-1" strike="noStrike">
                <a:solidFill>
                  <a:srgbClr val="ffffff"/>
                </a:solidFill>
                <a:latin typeface="Source Sans Pro"/>
                <a:ea typeface="Source Sans Pro"/>
              </a:rPr>
              <a:t>Jak dokážeme, </a:t>
            </a:r>
            <a:br>
              <a:rPr sz="3410"/>
            </a:br>
            <a:r>
              <a:rPr b="1" lang="cs" sz="3409" spc="-1" strike="noStrike">
                <a:solidFill>
                  <a:srgbClr val="ffffff"/>
                </a:solidFill>
                <a:latin typeface="Source Sans Pro"/>
                <a:ea typeface="Source Sans Pro"/>
              </a:rPr>
              <a:t>že církev má moc nařizovat svátky </a:t>
            </a:r>
            <a:br>
              <a:rPr sz="3410"/>
            </a:br>
            <a:r>
              <a:rPr b="1" lang="cs" sz="3409" spc="-1" strike="noStrike">
                <a:solidFill>
                  <a:srgbClr val="ffffff"/>
                </a:solidFill>
                <a:latin typeface="Source Sans Pro"/>
                <a:ea typeface="Source Sans Pro"/>
              </a:rPr>
              <a:t>a svaté dny?</a:t>
            </a:r>
            <a:r>
              <a:rPr b="1" lang="cs" sz="3330" spc="-1" strike="noStrike">
                <a:solidFill>
                  <a:schemeClr val="lt1"/>
                </a:solidFill>
                <a:latin typeface="Source Sans Pro"/>
                <a:ea typeface="Source Sans Pro"/>
              </a:rPr>
              <a:t>“</a:t>
            </a:r>
            <a:endParaRPr b="0" lang="cs-CZ" sz="3330" spc="-1" strike="noStrike">
              <a:latin typeface="Arial"/>
            </a:endParaRPr>
          </a:p>
        </p:txBody>
      </p:sp>
      <p:sp>
        <p:nvSpPr>
          <p:cNvPr id="138" name="Google Shape;356;p37"/>
          <p:cNvSpPr/>
          <p:nvPr/>
        </p:nvSpPr>
        <p:spPr>
          <a:xfrm>
            <a:off x="3717360" y="4685040"/>
            <a:ext cx="7206120" cy="507960"/>
          </a:xfrm>
          <a:prstGeom prst="rect">
            <a:avLst/>
          </a:prstGeom>
          <a:noFill/>
          <a:ln w="0">
            <a:noFill/>
          </a:ln>
        </p:spPr>
        <p:style>
          <a:lnRef idx="0"/>
          <a:fillRef idx="0"/>
          <a:effectRef idx="0"/>
          <a:fontRef idx="minor"/>
        </p:style>
        <p:txBody>
          <a:bodyPr anchor="t">
            <a:spAutoFit/>
          </a:bodyPr>
          <a:p>
            <a:pPr algn="r">
              <a:lnSpc>
                <a:spcPct val="103000"/>
              </a:lnSpc>
              <a:tabLst>
                <a:tab algn="l" pos="0"/>
              </a:tabLst>
            </a:pPr>
            <a:r>
              <a:rPr b="0" lang="cs" sz="2660" spc="-1" strike="noStrike">
                <a:solidFill>
                  <a:srgbClr val="ffffff"/>
                </a:solidFill>
                <a:latin typeface="Source Sans Pro SemiBold"/>
                <a:ea typeface="Source Sans Pro SemiBold"/>
              </a:rPr>
              <a:t>An Abridgment of the Christian Doctrine, s. 58</a:t>
            </a:r>
            <a:endParaRPr b="0" lang="cs-CZ" sz="266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Google Shape;362;p38" descr="nb-en-18-38.jpg"/>
          <p:cNvPicPr/>
          <p:nvPr/>
        </p:nvPicPr>
        <p:blipFill>
          <a:blip r:embed="rId1"/>
          <a:stretch/>
        </p:blipFill>
        <p:spPr>
          <a:xfrm>
            <a:off x="0" y="0"/>
            <a:ext cx="11711880" cy="6587640"/>
          </a:xfrm>
          <a:prstGeom prst="rect">
            <a:avLst/>
          </a:prstGeom>
          <a:ln w="0">
            <a:noFill/>
          </a:ln>
        </p:spPr>
      </p:pic>
      <p:sp>
        <p:nvSpPr>
          <p:cNvPr id="140" name="Google Shape;363;p38"/>
          <p:cNvSpPr/>
          <p:nvPr/>
        </p:nvSpPr>
        <p:spPr>
          <a:xfrm>
            <a:off x="784800" y="720000"/>
            <a:ext cx="5910120" cy="3300840"/>
          </a:xfrm>
          <a:prstGeom prst="rect">
            <a:avLst/>
          </a:prstGeom>
          <a:noFill/>
          <a:ln w="0">
            <a:noFill/>
          </a:ln>
        </p:spPr>
        <p:style>
          <a:lnRef idx="0"/>
          <a:fillRef idx="0"/>
          <a:effectRef idx="0"/>
          <a:fontRef idx="minor"/>
        </p:style>
        <p:txBody>
          <a:bodyPr anchor="t">
            <a:spAutoFit/>
          </a:bodyPr>
          <a:p>
            <a:pPr>
              <a:lnSpc>
                <a:spcPct val="103000"/>
              </a:lnSpc>
              <a:tabLst>
                <a:tab algn="l" pos="0"/>
              </a:tabLst>
            </a:pPr>
            <a:r>
              <a:rPr b="1" lang="cs" sz="3409" spc="-1" strike="noStrike">
                <a:solidFill>
                  <a:schemeClr val="lt1"/>
                </a:solidFill>
                <a:latin typeface="Source Sans Pro"/>
                <a:ea typeface="Source Sans Pro"/>
              </a:rPr>
              <a:t>ODPOVĚĎ:</a:t>
            </a:r>
            <a:r>
              <a:rPr b="1" lang="cs" sz="3409" spc="-1" strike="noStrike">
                <a:solidFill>
                  <a:srgbClr val="ffff00"/>
                </a:solidFill>
                <a:latin typeface="Source Sans Pro"/>
                <a:ea typeface="Source Sans Pro"/>
              </a:rPr>
              <a:t> </a:t>
            </a:r>
            <a:endParaRPr b="0" lang="cs-CZ" sz="3409" spc="-1" strike="noStrike">
              <a:latin typeface="Arial"/>
            </a:endParaRPr>
          </a:p>
          <a:p>
            <a:pPr>
              <a:lnSpc>
                <a:spcPct val="103000"/>
              </a:lnSpc>
              <a:tabLst>
                <a:tab algn="l" pos="0"/>
              </a:tabLst>
            </a:pPr>
            <a:r>
              <a:rPr b="1" lang="cs" sz="3330" spc="-1" strike="noStrike">
                <a:solidFill>
                  <a:schemeClr val="lt1"/>
                </a:solidFill>
                <a:latin typeface="Source Sans Pro"/>
                <a:ea typeface="Source Sans Pro"/>
              </a:rPr>
              <a:t>„</a:t>
            </a:r>
            <a:r>
              <a:rPr b="1" lang="cs" sz="3409" spc="-1" strike="noStrike">
                <a:solidFill>
                  <a:srgbClr val="ffffff"/>
                </a:solidFill>
                <a:latin typeface="Source Sans Pro"/>
                <a:ea typeface="Source Sans Pro"/>
              </a:rPr>
              <a:t>Samotným činem, že jsme změnili sobotu na neděli, </a:t>
            </a:r>
            <a:br>
              <a:rPr sz="3410"/>
            </a:br>
            <a:r>
              <a:rPr b="1" lang="cs" sz="3409" spc="-1" strike="noStrike">
                <a:solidFill>
                  <a:srgbClr val="ffffff"/>
                </a:solidFill>
                <a:latin typeface="Source Sans Pro"/>
                <a:ea typeface="Source Sans Pro"/>
              </a:rPr>
              <a:t>což protestanté </a:t>
            </a:r>
            <a:br>
              <a:rPr sz="3410"/>
            </a:br>
            <a:r>
              <a:rPr b="1" lang="cs" sz="3409" spc="-1" strike="noStrike">
                <a:solidFill>
                  <a:srgbClr val="ffffff"/>
                </a:solidFill>
                <a:latin typeface="Source Sans Pro"/>
                <a:ea typeface="Source Sans Pro"/>
              </a:rPr>
              <a:t>připouštějí, </a:t>
            </a:r>
            <a:br>
              <a:rPr sz="3410"/>
            </a:br>
            <a:r>
              <a:rPr b="1" lang="cs" sz="3409" spc="-1" strike="noStrike">
                <a:solidFill>
                  <a:srgbClr val="ffffff"/>
                </a:solidFill>
                <a:latin typeface="Source Sans Pro"/>
                <a:ea typeface="Source Sans Pro"/>
              </a:rPr>
              <a:t>a proto si bláhově…“</a:t>
            </a:r>
            <a:endParaRPr b="0" lang="cs-CZ" sz="3409" spc="-1" strike="noStrike">
              <a:latin typeface="Arial"/>
            </a:endParaRPr>
          </a:p>
        </p:txBody>
      </p:sp>
      <p:sp>
        <p:nvSpPr>
          <p:cNvPr id="141" name="Google Shape;364;p38"/>
          <p:cNvSpPr/>
          <p:nvPr/>
        </p:nvSpPr>
        <p:spPr>
          <a:xfrm>
            <a:off x="3965400" y="4685040"/>
            <a:ext cx="6958440" cy="507960"/>
          </a:xfrm>
          <a:prstGeom prst="rect">
            <a:avLst/>
          </a:prstGeom>
          <a:noFill/>
          <a:ln w="0">
            <a:noFill/>
          </a:ln>
        </p:spPr>
        <p:style>
          <a:lnRef idx="0"/>
          <a:fillRef idx="0"/>
          <a:effectRef idx="0"/>
          <a:fontRef idx="minor"/>
        </p:style>
        <p:txBody>
          <a:bodyPr anchor="t">
            <a:spAutoFit/>
          </a:bodyPr>
          <a:p>
            <a:pPr algn="r">
              <a:lnSpc>
                <a:spcPct val="103000"/>
              </a:lnSpc>
              <a:tabLst>
                <a:tab algn="l" pos="0"/>
              </a:tabLst>
            </a:pPr>
            <a:r>
              <a:rPr b="0" lang="cs" sz="2660" spc="-1" strike="noStrike">
                <a:solidFill>
                  <a:srgbClr val="ffffff"/>
                </a:solidFill>
                <a:latin typeface="Source Sans Pro SemiBold"/>
                <a:ea typeface="Source Sans Pro SemiBold"/>
              </a:rPr>
              <a:t>An Abridgment of the Christian Doctrine, s. 58</a:t>
            </a:r>
            <a:endParaRPr b="0" lang="cs-CZ" sz="266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Google Shape;370;p39" descr="nb-en-18-39.jpg"/>
          <p:cNvPicPr/>
          <p:nvPr/>
        </p:nvPicPr>
        <p:blipFill>
          <a:blip r:embed="rId1"/>
          <a:stretch/>
        </p:blipFill>
        <p:spPr>
          <a:xfrm>
            <a:off x="0" y="0"/>
            <a:ext cx="11711880" cy="6587640"/>
          </a:xfrm>
          <a:prstGeom prst="rect">
            <a:avLst/>
          </a:prstGeom>
          <a:ln w="0">
            <a:noFill/>
          </a:ln>
        </p:spPr>
      </p:pic>
      <p:sp>
        <p:nvSpPr>
          <p:cNvPr id="143" name="Google Shape;371;p39"/>
          <p:cNvSpPr/>
          <p:nvPr/>
        </p:nvSpPr>
        <p:spPr>
          <a:xfrm>
            <a:off x="6139440" y="720000"/>
            <a:ext cx="5031720" cy="3300840"/>
          </a:xfrm>
          <a:prstGeom prst="rect">
            <a:avLst/>
          </a:prstGeom>
          <a:noFill/>
          <a:ln w="0">
            <a:noFill/>
          </a:ln>
        </p:spPr>
        <p:style>
          <a:lnRef idx="0"/>
          <a:fillRef idx="0"/>
          <a:effectRef idx="0"/>
          <a:fontRef idx="minor"/>
        </p:style>
        <p:txBody>
          <a:bodyPr anchor="t">
            <a:spAutoFit/>
          </a:bodyPr>
          <a:p>
            <a:pPr>
              <a:lnSpc>
                <a:spcPct val="103000"/>
              </a:lnSpc>
              <a:tabLst>
                <a:tab algn="l" pos="0"/>
              </a:tabLst>
            </a:pPr>
            <a:r>
              <a:rPr b="1" lang="cs" sz="3409" spc="-1" strike="noStrike">
                <a:solidFill>
                  <a:schemeClr val="lt1"/>
                </a:solidFill>
                <a:latin typeface="Source Sans Pro"/>
                <a:ea typeface="Source Sans Pro"/>
              </a:rPr>
              <a:t>ODPOVĚĎ: </a:t>
            </a:r>
            <a:br>
              <a:rPr sz="3410"/>
            </a:br>
            <a:r>
              <a:rPr b="1" lang="cs" sz="3330" spc="-1" strike="noStrike">
                <a:solidFill>
                  <a:schemeClr val="lt1"/>
                </a:solidFill>
                <a:latin typeface="Source Sans Pro"/>
                <a:ea typeface="Source Sans Pro"/>
              </a:rPr>
              <a:t>„</a:t>
            </a:r>
            <a:r>
              <a:rPr b="1" lang="cs" sz="3409" spc="-1" strike="noStrike">
                <a:solidFill>
                  <a:srgbClr val="ffffff"/>
                </a:solidFill>
                <a:latin typeface="Source Sans Pro"/>
                <a:ea typeface="Source Sans Pro"/>
              </a:rPr>
              <a:t>…protiřečí tím, že zachovávají výhradně neděli a porušují většinu ostatních svátků, které ustanovila tatáž církev.“</a:t>
            </a:r>
            <a:endParaRPr b="0" lang="cs-CZ" sz="3409" spc="-1" strike="noStrike">
              <a:latin typeface="Arial"/>
            </a:endParaRPr>
          </a:p>
        </p:txBody>
      </p:sp>
      <p:sp>
        <p:nvSpPr>
          <p:cNvPr id="144" name="Google Shape;372;p39"/>
          <p:cNvSpPr/>
          <p:nvPr/>
        </p:nvSpPr>
        <p:spPr>
          <a:xfrm>
            <a:off x="4040640" y="4685040"/>
            <a:ext cx="6882840" cy="507960"/>
          </a:xfrm>
          <a:prstGeom prst="rect">
            <a:avLst/>
          </a:prstGeom>
          <a:noFill/>
          <a:ln w="0">
            <a:noFill/>
          </a:ln>
        </p:spPr>
        <p:style>
          <a:lnRef idx="0"/>
          <a:fillRef idx="0"/>
          <a:effectRef idx="0"/>
          <a:fontRef idx="minor"/>
        </p:style>
        <p:txBody>
          <a:bodyPr anchor="t">
            <a:spAutoFit/>
          </a:bodyPr>
          <a:p>
            <a:pPr algn="r">
              <a:lnSpc>
                <a:spcPct val="103000"/>
              </a:lnSpc>
              <a:tabLst>
                <a:tab algn="l" pos="0"/>
              </a:tabLst>
            </a:pPr>
            <a:r>
              <a:rPr b="0" lang="cs" sz="2660" spc="-1" strike="noStrike">
                <a:solidFill>
                  <a:srgbClr val="ffffff"/>
                </a:solidFill>
                <a:latin typeface="Source Sans Pro SemiBold"/>
                <a:ea typeface="Source Sans Pro SemiBold"/>
              </a:rPr>
              <a:t>An Abridgment of the Christian Doctrine, s. 58</a:t>
            </a:r>
            <a:endParaRPr b="0" lang="cs-CZ" sz="266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 name="Google Shape;106;p4" descr="nb-en-18-4.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 name="Google Shape;378;p40" descr="nb-en-18-40.jpg"/>
          <p:cNvPicPr/>
          <p:nvPr/>
        </p:nvPicPr>
        <p:blipFill>
          <a:blip r:embed="rId1"/>
          <a:stretch/>
        </p:blipFill>
        <p:spPr>
          <a:xfrm>
            <a:off x="0" y="0"/>
            <a:ext cx="11711880" cy="6587640"/>
          </a:xfrm>
          <a:prstGeom prst="rect">
            <a:avLst/>
          </a:prstGeom>
          <a:ln w="0">
            <a:noFill/>
          </a:ln>
        </p:spPr>
      </p:pic>
      <p:sp>
        <p:nvSpPr>
          <p:cNvPr id="146" name="Google Shape;379;p40"/>
          <p:cNvSpPr/>
          <p:nvPr/>
        </p:nvSpPr>
        <p:spPr>
          <a:xfrm>
            <a:off x="4564440" y="720000"/>
            <a:ext cx="4210560" cy="3300840"/>
          </a:xfrm>
          <a:prstGeom prst="rect">
            <a:avLst/>
          </a:prstGeom>
          <a:noFill/>
          <a:ln w="0">
            <a:noFill/>
          </a:ln>
        </p:spPr>
        <p:style>
          <a:lnRef idx="0"/>
          <a:fillRef idx="0"/>
          <a:effectRef idx="0"/>
          <a:fontRef idx="minor"/>
        </p:style>
        <p:txBody>
          <a:bodyPr anchor="t">
            <a:spAutoFit/>
          </a:bodyPr>
          <a:p>
            <a:pPr>
              <a:lnSpc>
                <a:spcPct val="103000"/>
              </a:lnSpc>
              <a:tabLst>
                <a:tab algn="l" pos="0"/>
              </a:tabLst>
            </a:pPr>
            <a:r>
              <a:rPr b="1" lang="cs" sz="3409" spc="-1" strike="noStrike">
                <a:solidFill>
                  <a:srgbClr val="ffffff"/>
                </a:solidFill>
                <a:latin typeface="Source Sans Pro"/>
                <a:ea typeface="Source Sans Pro"/>
              </a:rPr>
              <a:t>OTÁZKA: </a:t>
            </a:r>
            <a:br>
              <a:rPr sz="3410"/>
            </a:br>
            <a:r>
              <a:rPr b="1" lang="cs" sz="3330" spc="-1" strike="noStrike">
                <a:solidFill>
                  <a:schemeClr val="lt1"/>
                </a:solidFill>
                <a:latin typeface="Source Sans Pro"/>
                <a:ea typeface="Source Sans Pro"/>
              </a:rPr>
              <a:t>„</a:t>
            </a:r>
            <a:r>
              <a:rPr b="1" lang="cs" sz="3409" spc="-1" strike="noStrike">
                <a:solidFill>
                  <a:srgbClr val="ffffff"/>
                </a:solidFill>
                <a:latin typeface="Source Sans Pro"/>
                <a:ea typeface="Source Sans Pro"/>
              </a:rPr>
              <a:t>Existuje ještě nějaký jiný důkaz, </a:t>
            </a:r>
            <a:br>
              <a:rPr sz="3410"/>
            </a:br>
            <a:r>
              <a:rPr b="1" lang="cs" sz="3409" spc="-1" strike="noStrike">
                <a:solidFill>
                  <a:srgbClr val="ffffff"/>
                </a:solidFill>
                <a:latin typeface="Source Sans Pro"/>
                <a:ea typeface="Source Sans Pro"/>
              </a:rPr>
              <a:t>že církev má moc ustanovit </a:t>
            </a:r>
            <a:br>
              <a:rPr sz="3410"/>
            </a:br>
            <a:r>
              <a:rPr b="1" lang="cs" sz="3409" spc="-1" strike="noStrike">
                <a:solidFill>
                  <a:srgbClr val="ffffff"/>
                </a:solidFill>
                <a:latin typeface="Source Sans Pro"/>
                <a:ea typeface="Source Sans Pro"/>
              </a:rPr>
              <a:t>a nařídit svátky?“</a:t>
            </a:r>
            <a:endParaRPr b="0" lang="cs-CZ" sz="3409" spc="-1" strike="noStrike">
              <a:latin typeface="Arial"/>
            </a:endParaRPr>
          </a:p>
        </p:txBody>
      </p:sp>
      <p:sp>
        <p:nvSpPr>
          <p:cNvPr id="147" name="Google Shape;380;p40"/>
          <p:cNvSpPr/>
          <p:nvPr/>
        </p:nvSpPr>
        <p:spPr>
          <a:xfrm>
            <a:off x="3738960" y="4685040"/>
            <a:ext cx="7184520" cy="507960"/>
          </a:xfrm>
          <a:prstGeom prst="rect">
            <a:avLst/>
          </a:prstGeom>
          <a:noFill/>
          <a:ln w="0">
            <a:noFill/>
          </a:ln>
        </p:spPr>
        <p:style>
          <a:lnRef idx="0"/>
          <a:fillRef idx="0"/>
          <a:effectRef idx="0"/>
          <a:fontRef idx="minor"/>
        </p:style>
        <p:txBody>
          <a:bodyPr anchor="t">
            <a:spAutoFit/>
          </a:bodyPr>
          <a:p>
            <a:pPr algn="r">
              <a:lnSpc>
                <a:spcPct val="103000"/>
              </a:lnSpc>
              <a:tabLst>
                <a:tab algn="l" pos="0"/>
              </a:tabLst>
            </a:pPr>
            <a:r>
              <a:rPr b="0" lang="cs" sz="2660" spc="-1" strike="noStrike">
                <a:solidFill>
                  <a:srgbClr val="ffffff"/>
                </a:solidFill>
                <a:latin typeface="Source Sans Pro SemiBold"/>
                <a:ea typeface="Source Sans Pro SemiBold"/>
              </a:rPr>
              <a:t>An Abridgment of the Christian Doctrine, s. 58</a:t>
            </a:r>
            <a:endParaRPr b="0" lang="cs-CZ" sz="266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 name="Google Shape;386;p41" descr="nb-en-18-41.jpg"/>
          <p:cNvPicPr/>
          <p:nvPr/>
        </p:nvPicPr>
        <p:blipFill>
          <a:blip r:embed="rId1"/>
          <a:stretch/>
        </p:blipFill>
        <p:spPr>
          <a:xfrm>
            <a:off x="0" y="0"/>
            <a:ext cx="11711880" cy="6587640"/>
          </a:xfrm>
          <a:prstGeom prst="rect">
            <a:avLst/>
          </a:prstGeom>
          <a:ln w="0">
            <a:noFill/>
          </a:ln>
        </p:spPr>
      </p:pic>
      <p:sp>
        <p:nvSpPr>
          <p:cNvPr id="149" name="Google Shape;387;p41"/>
          <p:cNvSpPr/>
          <p:nvPr/>
        </p:nvSpPr>
        <p:spPr>
          <a:xfrm>
            <a:off x="784800" y="720000"/>
            <a:ext cx="4302720" cy="3300840"/>
          </a:xfrm>
          <a:prstGeom prst="rect">
            <a:avLst/>
          </a:prstGeom>
          <a:noFill/>
          <a:ln w="0">
            <a:noFill/>
          </a:ln>
        </p:spPr>
        <p:style>
          <a:lnRef idx="0"/>
          <a:fillRef idx="0"/>
          <a:effectRef idx="0"/>
          <a:fontRef idx="minor"/>
        </p:style>
        <p:txBody>
          <a:bodyPr anchor="t">
            <a:spAutoFit/>
          </a:bodyPr>
          <a:p>
            <a:pPr>
              <a:lnSpc>
                <a:spcPct val="103000"/>
              </a:lnSpc>
              <a:tabLst>
                <a:tab algn="l" pos="0"/>
              </a:tabLst>
            </a:pPr>
            <a:r>
              <a:rPr b="1" lang="cs" sz="3409" spc="-1" strike="noStrike">
                <a:solidFill>
                  <a:srgbClr val="ffffff"/>
                </a:solidFill>
                <a:latin typeface="Source Sans Pro"/>
                <a:ea typeface="Source Sans Pro"/>
              </a:rPr>
              <a:t>ODPOVĚĎ: </a:t>
            </a:r>
            <a:br>
              <a:rPr sz="3410"/>
            </a:br>
            <a:r>
              <a:rPr b="1" lang="cs" sz="3330" spc="-1" strike="noStrike">
                <a:solidFill>
                  <a:schemeClr val="lt1"/>
                </a:solidFill>
                <a:latin typeface="Source Sans Pro"/>
                <a:ea typeface="Source Sans Pro"/>
              </a:rPr>
              <a:t>„</a:t>
            </a:r>
            <a:r>
              <a:rPr b="1" lang="cs" sz="3409" spc="-1" strike="noStrike">
                <a:solidFill>
                  <a:srgbClr val="ffffff"/>
                </a:solidFill>
                <a:latin typeface="Source Sans Pro"/>
                <a:ea typeface="Source Sans Pro"/>
              </a:rPr>
              <a:t>Pokud by takovou moc neměla, nemohla by nahradit sobotu, sedmý den týdne,...“</a:t>
            </a:r>
            <a:endParaRPr b="0" lang="cs-CZ" sz="3409" spc="-1" strike="noStrike">
              <a:latin typeface="Arial"/>
            </a:endParaRPr>
          </a:p>
        </p:txBody>
      </p:sp>
      <p:sp>
        <p:nvSpPr>
          <p:cNvPr id="150" name="Google Shape;388;p41"/>
          <p:cNvSpPr/>
          <p:nvPr/>
        </p:nvSpPr>
        <p:spPr>
          <a:xfrm>
            <a:off x="3846600" y="4685040"/>
            <a:ext cx="7076880" cy="507960"/>
          </a:xfrm>
          <a:prstGeom prst="rect">
            <a:avLst/>
          </a:prstGeom>
          <a:noFill/>
          <a:ln w="0">
            <a:noFill/>
          </a:ln>
        </p:spPr>
        <p:style>
          <a:lnRef idx="0"/>
          <a:fillRef idx="0"/>
          <a:effectRef idx="0"/>
          <a:fontRef idx="minor"/>
        </p:style>
        <p:txBody>
          <a:bodyPr anchor="t">
            <a:spAutoFit/>
          </a:bodyPr>
          <a:p>
            <a:pPr algn="r">
              <a:lnSpc>
                <a:spcPct val="103000"/>
              </a:lnSpc>
              <a:tabLst>
                <a:tab algn="l" pos="0"/>
              </a:tabLst>
            </a:pPr>
            <a:r>
              <a:rPr b="0" lang="cs" sz="2660" spc="-1" strike="noStrike">
                <a:solidFill>
                  <a:srgbClr val="ffffff"/>
                </a:solidFill>
                <a:latin typeface="Source Sans Pro SemiBold"/>
                <a:ea typeface="Source Sans Pro SemiBold"/>
              </a:rPr>
              <a:t>An Abridgment of the Christian Doctrine, s. 58</a:t>
            </a:r>
            <a:endParaRPr b="0" lang="cs-CZ" sz="266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Google Shape;394;p42" descr="nb-en-18-42.jpg"/>
          <p:cNvPicPr/>
          <p:nvPr/>
        </p:nvPicPr>
        <p:blipFill>
          <a:blip r:embed="rId1"/>
          <a:stretch/>
        </p:blipFill>
        <p:spPr>
          <a:xfrm>
            <a:off x="0" y="0"/>
            <a:ext cx="11711880" cy="6587640"/>
          </a:xfrm>
          <a:prstGeom prst="rect">
            <a:avLst/>
          </a:prstGeom>
          <a:ln w="0">
            <a:noFill/>
          </a:ln>
        </p:spPr>
      </p:pic>
      <p:sp>
        <p:nvSpPr>
          <p:cNvPr id="152" name="Google Shape;395;p42"/>
          <p:cNvSpPr/>
          <p:nvPr/>
        </p:nvSpPr>
        <p:spPr>
          <a:xfrm>
            <a:off x="784800" y="720000"/>
            <a:ext cx="4778280" cy="3300840"/>
          </a:xfrm>
          <a:prstGeom prst="rect">
            <a:avLst/>
          </a:prstGeom>
          <a:noFill/>
          <a:ln w="0">
            <a:noFill/>
          </a:ln>
        </p:spPr>
        <p:style>
          <a:lnRef idx="0"/>
          <a:fillRef idx="0"/>
          <a:effectRef idx="0"/>
          <a:fontRef idx="minor"/>
        </p:style>
        <p:txBody>
          <a:bodyPr anchor="t">
            <a:spAutoFit/>
          </a:bodyPr>
          <a:p>
            <a:pPr>
              <a:lnSpc>
                <a:spcPct val="103000"/>
              </a:lnSpc>
              <a:tabLst>
                <a:tab algn="l" pos="0"/>
              </a:tabLst>
            </a:pPr>
            <a:r>
              <a:rPr b="1" lang="cs" sz="3409" spc="-1" strike="noStrike">
                <a:solidFill>
                  <a:srgbClr val="ffffff"/>
                </a:solidFill>
                <a:latin typeface="Source Sans Pro"/>
                <a:ea typeface="Source Sans Pro"/>
              </a:rPr>
              <a:t>ODPOVĚĎ: </a:t>
            </a:r>
            <a:endParaRPr b="0" lang="cs-CZ" sz="3409" spc="-1" strike="noStrike">
              <a:latin typeface="Arial"/>
            </a:endParaRPr>
          </a:p>
          <a:p>
            <a:pPr>
              <a:lnSpc>
                <a:spcPct val="103000"/>
              </a:lnSpc>
              <a:tabLst>
                <a:tab algn="l" pos="0"/>
              </a:tabLst>
            </a:pPr>
            <a:r>
              <a:rPr b="1" lang="cs" sz="3330" spc="-1" strike="noStrike">
                <a:solidFill>
                  <a:schemeClr val="lt1"/>
                </a:solidFill>
                <a:latin typeface="Source Sans Pro"/>
                <a:ea typeface="Source Sans Pro"/>
              </a:rPr>
              <a:t>„</a:t>
            </a:r>
            <a:r>
              <a:rPr b="1" lang="cs" sz="3409" spc="-1" strike="noStrike">
                <a:solidFill>
                  <a:srgbClr val="ffffff"/>
                </a:solidFill>
                <a:latin typeface="Source Sans Pro"/>
                <a:ea typeface="Source Sans Pro"/>
              </a:rPr>
              <a:t>...zachováváním neděle, prvního dne týdne, což je změna, pro kterou není v Písmu žádný doklad.“</a:t>
            </a:r>
            <a:endParaRPr b="0" lang="cs-CZ" sz="3409" spc="-1" strike="noStrike">
              <a:latin typeface="Arial"/>
            </a:endParaRPr>
          </a:p>
        </p:txBody>
      </p:sp>
      <p:sp>
        <p:nvSpPr>
          <p:cNvPr id="153" name="Google Shape;396;p42"/>
          <p:cNvSpPr/>
          <p:nvPr/>
        </p:nvSpPr>
        <p:spPr>
          <a:xfrm>
            <a:off x="2930760" y="4685040"/>
            <a:ext cx="7992720" cy="507960"/>
          </a:xfrm>
          <a:prstGeom prst="rect">
            <a:avLst/>
          </a:prstGeom>
          <a:noFill/>
          <a:ln w="0">
            <a:noFill/>
          </a:ln>
        </p:spPr>
        <p:style>
          <a:lnRef idx="0"/>
          <a:fillRef idx="0"/>
          <a:effectRef idx="0"/>
          <a:fontRef idx="minor"/>
        </p:style>
        <p:txBody>
          <a:bodyPr anchor="t">
            <a:spAutoFit/>
          </a:bodyPr>
          <a:p>
            <a:pPr algn="r">
              <a:lnSpc>
                <a:spcPct val="103000"/>
              </a:lnSpc>
              <a:tabLst>
                <a:tab algn="l" pos="0"/>
              </a:tabLst>
            </a:pPr>
            <a:r>
              <a:rPr b="0" lang="cs" sz="2660" spc="-1" strike="noStrike">
                <a:solidFill>
                  <a:schemeClr val="lt1"/>
                </a:solidFill>
                <a:latin typeface="Source Sans Pro SemiBold"/>
                <a:ea typeface="Source Sans Pro SemiBold"/>
              </a:rPr>
              <a:t>An Abridgment of the Christian Doctrine, s. 58</a:t>
            </a:r>
            <a:endParaRPr b="0" lang="cs-CZ" sz="266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Google Shape;402;p43" descr="nb-en-18-43.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Google Shape;408;p44" descr="nb-en-18-44.jpg"/>
          <p:cNvPicPr/>
          <p:nvPr/>
        </p:nvPicPr>
        <p:blipFill>
          <a:blip r:embed="rId1"/>
          <a:stretch/>
        </p:blipFill>
        <p:spPr>
          <a:xfrm>
            <a:off x="0" y="0"/>
            <a:ext cx="11711880" cy="6587640"/>
          </a:xfrm>
          <a:prstGeom prst="rect">
            <a:avLst/>
          </a:prstGeom>
          <a:ln w="0">
            <a:noFill/>
          </a:ln>
        </p:spPr>
      </p:pic>
      <p:sp>
        <p:nvSpPr>
          <p:cNvPr id="156" name="Google Shape;409;p44"/>
          <p:cNvSpPr/>
          <p:nvPr/>
        </p:nvSpPr>
        <p:spPr>
          <a:xfrm>
            <a:off x="6857280" y="720000"/>
            <a:ext cx="4321800" cy="1055160"/>
          </a:xfrm>
          <a:prstGeom prst="rect">
            <a:avLst/>
          </a:prstGeom>
          <a:noFill/>
          <a:ln w="0">
            <a:noFill/>
          </a:ln>
        </p:spPr>
        <p:style>
          <a:lnRef idx="0"/>
          <a:fillRef idx="0"/>
          <a:effectRef idx="0"/>
          <a:fontRef idx="minor"/>
        </p:style>
        <p:txBody>
          <a:bodyPr anchor="t">
            <a:spAutoFit/>
          </a:bodyPr>
          <a:p>
            <a:pPr>
              <a:lnSpc>
                <a:spcPct val="95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znamení církevní moci a autority.“</a:t>
            </a:r>
            <a:endParaRPr b="0" lang="cs-CZ" sz="3330" spc="-1" strike="noStrike">
              <a:latin typeface="Arial"/>
            </a:endParaRPr>
          </a:p>
        </p:txBody>
      </p:sp>
      <p:sp>
        <p:nvSpPr>
          <p:cNvPr id="157" name="Google Shape;410;p44"/>
          <p:cNvSpPr/>
          <p:nvPr/>
        </p:nvSpPr>
        <p:spPr>
          <a:xfrm>
            <a:off x="7650720" y="4797360"/>
            <a:ext cx="3528360" cy="297360"/>
          </a:xfrm>
          <a:prstGeom prst="rect">
            <a:avLst/>
          </a:prstGeom>
          <a:noFill/>
          <a:ln w="0">
            <a:noFill/>
          </a:ln>
        </p:spPr>
        <p:style>
          <a:lnRef idx="0"/>
          <a:fillRef idx="0"/>
          <a:effectRef idx="0"/>
          <a:fontRef idx="minor"/>
        </p:style>
        <p:txBody>
          <a:bodyPr anchor="t">
            <a:spAutoFit/>
          </a:bodyPr>
          <a:p>
            <a:pPr>
              <a:lnSpc>
                <a:spcPct val="51000"/>
              </a:lnSpc>
              <a:tabLst>
                <a:tab algn="l" pos="0"/>
              </a:tabLst>
            </a:pPr>
            <a:r>
              <a:rPr b="1" lang="cs" sz="2660" spc="-1" strike="noStrike">
                <a:solidFill>
                  <a:srgbClr val="ffffff"/>
                </a:solidFill>
                <a:latin typeface="Source Sans Pro"/>
                <a:ea typeface="Source Sans Pro"/>
              </a:rPr>
              <a:t>C. F. Thomas, kancléř</a:t>
            </a:r>
            <a:endParaRPr b="0" lang="cs-CZ" sz="266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Google Shape;416;p45" descr="nb-en-18-45.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Google Shape;422;p46" descr="nb-en-18-46.jpg"/>
          <p:cNvPicPr/>
          <p:nvPr/>
        </p:nvPicPr>
        <p:blipFill>
          <a:blip r:embed="rId1"/>
          <a:stretch/>
        </p:blipFill>
        <p:spPr>
          <a:xfrm>
            <a:off x="0" y="0"/>
            <a:ext cx="11711880" cy="6587640"/>
          </a:xfrm>
          <a:prstGeom prst="rect">
            <a:avLst/>
          </a:prstGeom>
          <a:ln w="0">
            <a:noFill/>
          </a:ln>
        </p:spPr>
      </p:pic>
      <p:sp>
        <p:nvSpPr>
          <p:cNvPr id="160" name="Google Shape;423;p46"/>
          <p:cNvSpPr/>
          <p:nvPr/>
        </p:nvSpPr>
        <p:spPr>
          <a:xfrm>
            <a:off x="784800" y="2528280"/>
            <a:ext cx="4433400" cy="11062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Bude se snažit změnit doby a zákon.“</a:t>
            </a:r>
            <a:endParaRPr b="0" lang="cs-CZ" sz="3330" spc="-1" strike="noStrike">
              <a:latin typeface="Arial"/>
            </a:endParaRPr>
          </a:p>
        </p:txBody>
      </p:sp>
      <p:sp>
        <p:nvSpPr>
          <p:cNvPr id="161" name="Google Shape;424;p46"/>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7,25</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 name="Google Shape;430;p47" descr="nb-en-18-47.jpg"/>
          <p:cNvPicPr/>
          <p:nvPr/>
        </p:nvPicPr>
        <p:blipFill>
          <a:blip r:embed="rId1"/>
          <a:stretch/>
        </p:blipFill>
        <p:spPr>
          <a:xfrm>
            <a:off x="0" y="3240"/>
            <a:ext cx="11711880" cy="6587640"/>
          </a:xfrm>
          <a:prstGeom prst="rect">
            <a:avLst/>
          </a:prstGeom>
          <a:ln w="0">
            <a:noFill/>
          </a:ln>
        </p:spPr>
      </p:pic>
      <p:sp>
        <p:nvSpPr>
          <p:cNvPr id="163" name="Google Shape;431;p47"/>
          <p:cNvSpPr/>
          <p:nvPr/>
        </p:nvSpPr>
        <p:spPr>
          <a:xfrm>
            <a:off x="784800" y="1249920"/>
            <a:ext cx="6219720" cy="11062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Pravdu srazil na zem </a:t>
            </a:r>
            <a:br>
              <a:rPr sz="3330"/>
            </a:br>
            <a:r>
              <a:rPr b="1" lang="cs" sz="3330" spc="-1" strike="noStrike">
                <a:solidFill>
                  <a:srgbClr val="ffffff"/>
                </a:solidFill>
                <a:latin typeface="Source Sans Pro"/>
                <a:ea typeface="Source Sans Pro"/>
              </a:rPr>
              <a:t>a dařilo se mu, co činil.“</a:t>
            </a:r>
            <a:endParaRPr b="0" lang="cs-CZ" sz="3330" spc="-1" strike="noStrike">
              <a:latin typeface="Arial"/>
            </a:endParaRPr>
          </a:p>
        </p:txBody>
      </p:sp>
      <p:sp>
        <p:nvSpPr>
          <p:cNvPr id="164" name="Google Shape;432;p47"/>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8,12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 name="Google Shape;438;p48" descr="nb-en-18-48.jpg"/>
          <p:cNvPicPr/>
          <p:nvPr/>
        </p:nvPicPr>
        <p:blipFill>
          <a:blip r:embed="rId1"/>
          <a:stretch/>
        </p:blipFill>
        <p:spPr>
          <a:xfrm>
            <a:off x="0" y="0"/>
            <a:ext cx="11711880" cy="6587640"/>
          </a:xfrm>
          <a:prstGeom prst="rect">
            <a:avLst/>
          </a:prstGeom>
          <a:ln w="0">
            <a:noFill/>
          </a:ln>
        </p:spPr>
      </p:pic>
      <p:sp>
        <p:nvSpPr>
          <p:cNvPr id="166" name="Google Shape;439;p48"/>
          <p:cNvSpPr/>
          <p:nvPr/>
        </p:nvSpPr>
        <p:spPr>
          <a:xfrm>
            <a:off x="7091640" y="720000"/>
            <a:ext cx="4180320" cy="313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 nutí všechny, malé i veliké, bohaté i chudé, svobodné </a:t>
            </a:r>
            <a:br>
              <a:rPr sz="3330"/>
            </a:br>
            <a:r>
              <a:rPr b="1" lang="cs" sz="3330" spc="-1" strike="noStrike">
                <a:solidFill>
                  <a:srgbClr val="ffffff"/>
                </a:solidFill>
                <a:latin typeface="Source Sans Pro"/>
                <a:ea typeface="Source Sans Pro"/>
              </a:rPr>
              <a:t>i otroky, aby měli </a:t>
            </a:r>
            <a:br>
              <a:rPr sz="3330"/>
            </a:br>
            <a:r>
              <a:rPr b="1" lang="cs" sz="3330" spc="-1" strike="noStrike">
                <a:solidFill>
                  <a:srgbClr val="ffffff"/>
                </a:solidFill>
                <a:latin typeface="Source Sans Pro"/>
                <a:ea typeface="Source Sans Pro"/>
              </a:rPr>
              <a:t>na pravé ruce nebo na čele cejch…“</a:t>
            </a:r>
            <a:endParaRPr b="0" lang="cs-CZ" sz="3330" spc="-1" strike="noStrike">
              <a:latin typeface="Arial"/>
            </a:endParaRPr>
          </a:p>
        </p:txBody>
      </p:sp>
      <p:sp>
        <p:nvSpPr>
          <p:cNvPr id="167" name="Google Shape;440;p48"/>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Google Shape;446;p49" descr="nb-en-18-49.jpg"/>
          <p:cNvPicPr/>
          <p:nvPr/>
        </p:nvPicPr>
        <p:blipFill>
          <a:blip r:embed="rId1"/>
          <a:stretch/>
        </p:blipFill>
        <p:spPr>
          <a:xfrm>
            <a:off x="0" y="0"/>
            <a:ext cx="11711880" cy="6587640"/>
          </a:xfrm>
          <a:prstGeom prst="rect">
            <a:avLst/>
          </a:prstGeom>
          <a:ln w="0">
            <a:noFill/>
          </a:ln>
        </p:spPr>
      </p:pic>
      <p:sp>
        <p:nvSpPr>
          <p:cNvPr id="169" name="Google Shape;447;p49"/>
          <p:cNvSpPr/>
          <p:nvPr/>
        </p:nvSpPr>
        <p:spPr>
          <a:xfrm>
            <a:off x="6073560" y="721800"/>
            <a:ext cx="511272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aby nemohl kupovat ani prodávat, kdo není označen jménem té šelmy nebo číslicí jejího jména.“</a:t>
            </a:r>
            <a:endParaRPr b="0" lang="cs-CZ" sz="3330" spc="-1" strike="noStrike">
              <a:latin typeface="Arial"/>
            </a:endParaRPr>
          </a:p>
        </p:txBody>
      </p:sp>
      <p:sp>
        <p:nvSpPr>
          <p:cNvPr id="170" name="Google Shape;448;p49"/>
          <p:cNvSpPr/>
          <p:nvPr/>
        </p:nvSpPr>
        <p:spPr>
          <a:xfrm>
            <a:off x="5450760" y="4665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13,17</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 name="Google Shape;112;p5" descr="nb-en-18-5.jpg"/>
          <p:cNvPicPr/>
          <p:nvPr/>
        </p:nvPicPr>
        <p:blipFill>
          <a:blip r:embed="rId1"/>
          <a:stretch/>
        </p:blipFill>
        <p:spPr>
          <a:xfrm>
            <a:off x="0" y="0"/>
            <a:ext cx="11711880" cy="6587640"/>
          </a:xfrm>
          <a:prstGeom prst="rect">
            <a:avLst/>
          </a:prstGeom>
          <a:ln w="0">
            <a:noFill/>
          </a:ln>
        </p:spPr>
      </p:pic>
      <p:sp>
        <p:nvSpPr>
          <p:cNvPr id="55" name="Google Shape;113;p5"/>
          <p:cNvSpPr/>
          <p:nvPr/>
        </p:nvSpPr>
        <p:spPr>
          <a:xfrm>
            <a:off x="784800" y="720000"/>
            <a:ext cx="793152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Nuže, jste ochotni v čase, kdy uslyšíte hlas… padnout a poklonit se před sochou, kterou jsem udělal? </a:t>
            </a:r>
            <a:br>
              <a:rPr sz="3330"/>
            </a:br>
            <a:r>
              <a:rPr b="1" lang="cs" sz="3330" spc="-1" strike="noStrike">
                <a:solidFill>
                  <a:srgbClr val="ffffff"/>
                </a:solidFill>
                <a:latin typeface="Source Sans Pro"/>
                <a:ea typeface="Source Sans Pro"/>
              </a:rPr>
              <a:t>Jestliže se nepokloníte…“</a:t>
            </a:r>
            <a:endParaRPr b="0" lang="cs-CZ" sz="3330" spc="-1" strike="noStrike">
              <a:latin typeface="Arial"/>
            </a:endParaRPr>
          </a:p>
        </p:txBody>
      </p:sp>
      <p:sp>
        <p:nvSpPr>
          <p:cNvPr id="56" name="Google Shape;114;p5"/>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3,15</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Google Shape;454;p50" descr="nb-en-18-50.jpg"/>
          <p:cNvPicPr/>
          <p:nvPr/>
        </p:nvPicPr>
        <p:blipFill>
          <a:blip r:embed="rId1"/>
          <a:stretch/>
        </p:blipFill>
        <p:spPr>
          <a:xfrm>
            <a:off x="0" y="0"/>
            <a:ext cx="11711880" cy="6587640"/>
          </a:xfrm>
          <a:prstGeom prst="rect">
            <a:avLst/>
          </a:prstGeom>
          <a:ln w="0">
            <a:noFill/>
          </a:ln>
        </p:spPr>
      </p:pic>
      <p:sp>
        <p:nvSpPr>
          <p:cNvPr id="172" name="Google Shape;455;p50"/>
          <p:cNvSpPr/>
          <p:nvPr/>
        </p:nvSpPr>
        <p:spPr>
          <a:xfrm>
            <a:off x="5805720" y="720000"/>
            <a:ext cx="532404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To je třeba pochopit:</a:t>
            </a:r>
            <a:br>
              <a:rPr sz="3330"/>
            </a:br>
            <a:r>
              <a:rPr b="1" lang="cs" sz="3330" spc="-1" strike="noStrike">
                <a:solidFill>
                  <a:srgbClr val="ffffff"/>
                </a:solidFill>
                <a:latin typeface="Source Sans Pro"/>
                <a:ea typeface="Source Sans Pro"/>
              </a:rPr>
              <a:t> kdo má rozum, ať sečte číslice té šelmy. To číslo označuje člověka, a je to číslo šest set šedesát šest.“</a:t>
            </a:r>
            <a:endParaRPr b="0" lang="cs-CZ" sz="3330" spc="-1" strike="noStrike">
              <a:latin typeface="Arial"/>
            </a:endParaRPr>
          </a:p>
        </p:txBody>
      </p:sp>
      <p:sp>
        <p:nvSpPr>
          <p:cNvPr id="173" name="Google Shape;456;p50"/>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13,18</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Google Shape;462;p51" descr="nb-en-18-51.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Google Shape;468;p52" descr="nb-en-18-52.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Google Shape;474;p53" descr="nb-en-18-53.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Google Shape;480;p54" descr="nb-en-18-54.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Google Shape;486;p55" descr="nb-en-18-55.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Google Shape;492;p56" descr="nb-en-18-56.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Google Shape;498;p57" descr="nb-en-18-57.jpg"/>
          <p:cNvPicPr/>
          <p:nvPr/>
        </p:nvPicPr>
        <p:blipFill>
          <a:blip r:embed="rId1"/>
          <a:stretch/>
        </p:blipFill>
        <p:spPr>
          <a:xfrm>
            <a:off x="0" y="0"/>
            <a:ext cx="11711880" cy="6587640"/>
          </a:xfrm>
          <a:prstGeom prst="rect">
            <a:avLst/>
          </a:prstGeom>
          <a:ln w="0">
            <a:noFill/>
          </a:ln>
        </p:spPr>
      </p:pic>
      <p:sp>
        <p:nvSpPr>
          <p:cNvPr id="181" name="Google Shape;499;p57"/>
          <p:cNvSpPr/>
          <p:nvPr/>
        </p:nvSpPr>
        <p:spPr>
          <a:xfrm>
            <a:off x="4347000" y="720000"/>
            <a:ext cx="667584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Víte přece, když se někomu zavazujete k poslušné službě, že se stáváte služebníky toho, koho posloucháte – buď otročíte hříchu, a to vede k smrti…“</a:t>
            </a:r>
            <a:endParaRPr b="0" lang="cs-CZ" sz="3330" spc="-1" strike="noStrike">
              <a:latin typeface="Arial"/>
            </a:endParaRPr>
          </a:p>
        </p:txBody>
      </p:sp>
      <p:sp>
        <p:nvSpPr>
          <p:cNvPr id="182" name="Google Shape;500;p57"/>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Římanům 6,16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Google Shape;506;p58" descr="nb-en-18-58.jpg"/>
          <p:cNvPicPr/>
          <p:nvPr/>
        </p:nvPicPr>
        <p:blipFill>
          <a:blip r:embed="rId1"/>
          <a:stretch/>
        </p:blipFill>
        <p:spPr>
          <a:xfrm>
            <a:off x="0" y="0"/>
            <a:ext cx="11711880" cy="6587640"/>
          </a:xfrm>
          <a:prstGeom prst="rect">
            <a:avLst/>
          </a:prstGeom>
          <a:ln w="0">
            <a:noFill/>
          </a:ln>
        </p:spPr>
      </p:pic>
      <p:sp>
        <p:nvSpPr>
          <p:cNvPr id="184" name="Google Shape;507;p58"/>
          <p:cNvSpPr/>
          <p:nvPr/>
        </p:nvSpPr>
        <p:spPr>
          <a:xfrm>
            <a:off x="6883920" y="1960200"/>
            <a:ext cx="4247640" cy="1613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nebo posloucháte Boha, a to vede </a:t>
            </a:r>
            <a:br>
              <a:rPr sz="3330"/>
            </a:br>
            <a:r>
              <a:rPr b="1" lang="cs" sz="3330" spc="-1" strike="noStrike">
                <a:solidFill>
                  <a:srgbClr val="ffffff"/>
                </a:solidFill>
                <a:latin typeface="Source Sans Pro"/>
                <a:ea typeface="Source Sans Pro"/>
              </a:rPr>
              <a:t>k spravedlnosti.“</a:t>
            </a:r>
            <a:endParaRPr b="0" lang="cs-CZ" sz="3330" spc="-1" strike="noStrike">
              <a:latin typeface="Arial"/>
            </a:endParaRPr>
          </a:p>
        </p:txBody>
      </p:sp>
      <p:sp>
        <p:nvSpPr>
          <p:cNvPr id="185" name="Google Shape;508;p58"/>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Římanům 6,16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Google Shape;514;p59" descr="nb-en-18-59.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Google Shape;120;p6" descr="nb-en-18-6.jpg"/>
          <p:cNvPicPr/>
          <p:nvPr/>
        </p:nvPicPr>
        <p:blipFill>
          <a:blip r:embed="rId1"/>
          <a:stretch/>
        </p:blipFill>
        <p:spPr>
          <a:xfrm>
            <a:off x="0" y="0"/>
            <a:ext cx="11711880" cy="6587640"/>
          </a:xfrm>
          <a:prstGeom prst="rect">
            <a:avLst/>
          </a:prstGeom>
          <a:ln w="0">
            <a:noFill/>
          </a:ln>
        </p:spPr>
      </p:pic>
      <p:sp>
        <p:nvSpPr>
          <p:cNvPr id="58" name="Google Shape;121;p6"/>
          <p:cNvSpPr/>
          <p:nvPr/>
        </p:nvSpPr>
        <p:spPr>
          <a:xfrm>
            <a:off x="784800" y="720000"/>
            <a:ext cx="6312240" cy="11062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budete vhozeni do rozpálené ohnivé pece.“</a:t>
            </a:r>
            <a:endParaRPr b="0" lang="cs-CZ" sz="3330" spc="-1" strike="noStrike">
              <a:latin typeface="Arial"/>
            </a:endParaRPr>
          </a:p>
        </p:txBody>
      </p:sp>
      <p:sp>
        <p:nvSpPr>
          <p:cNvPr id="59" name="Google Shape;122;p6"/>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3,15</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Google Shape;520;p60" descr="nb-en-18-60.jpg"/>
          <p:cNvPicPr/>
          <p:nvPr/>
        </p:nvPicPr>
        <p:blipFill>
          <a:blip r:embed="rId1"/>
          <a:stretch/>
        </p:blipFill>
        <p:spPr>
          <a:xfrm>
            <a:off x="0" y="0"/>
            <a:ext cx="11711880" cy="6587640"/>
          </a:xfrm>
          <a:prstGeom prst="rect">
            <a:avLst/>
          </a:prstGeom>
          <a:ln w="0">
            <a:noFill/>
          </a:ln>
        </p:spPr>
      </p:pic>
      <p:sp>
        <p:nvSpPr>
          <p:cNvPr id="188" name="Google Shape;521;p60"/>
          <p:cNvSpPr/>
          <p:nvPr/>
        </p:nvSpPr>
        <p:spPr>
          <a:xfrm>
            <a:off x="7188480" y="723960"/>
            <a:ext cx="3986280" cy="1613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bude mu dán chléb, vody mu potečou neustále.“</a:t>
            </a:r>
            <a:endParaRPr b="0" lang="cs-CZ" sz="3330" spc="-1" strike="noStrike">
              <a:latin typeface="Arial"/>
            </a:endParaRPr>
          </a:p>
        </p:txBody>
      </p:sp>
      <p:sp>
        <p:nvSpPr>
          <p:cNvPr id="189" name="Google Shape;522;p60"/>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Izajáš 33,16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Google Shape;528;p61" descr="nb-en-18-61.jpg"/>
          <p:cNvPicPr/>
          <p:nvPr/>
        </p:nvPicPr>
        <p:blipFill>
          <a:blip r:embed="rId1"/>
          <a:stretch/>
        </p:blipFill>
        <p:spPr>
          <a:xfrm>
            <a:off x="0" y="0"/>
            <a:ext cx="11711880" cy="6587640"/>
          </a:xfrm>
          <a:prstGeom prst="rect">
            <a:avLst/>
          </a:prstGeom>
          <a:ln w="0">
            <a:noFill/>
          </a:ln>
        </p:spPr>
      </p:pic>
      <p:sp>
        <p:nvSpPr>
          <p:cNvPr id="191" name="Google Shape;529;p61"/>
          <p:cNvSpPr/>
          <p:nvPr/>
        </p:nvSpPr>
        <p:spPr>
          <a:xfrm>
            <a:off x="6262920" y="720000"/>
            <a:ext cx="489492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Nelekej se hrůzy noci ani šípu, který létá ve dne, moru, jenž se plíží temnotami, nákazy, jež šíří zhoubu za poledne.“</a:t>
            </a:r>
            <a:endParaRPr b="0" lang="cs-CZ" sz="3330" spc="-1" strike="noStrike">
              <a:latin typeface="Arial"/>
            </a:endParaRPr>
          </a:p>
        </p:txBody>
      </p:sp>
      <p:sp>
        <p:nvSpPr>
          <p:cNvPr id="192" name="Google Shape;530;p61"/>
          <p:cNvSpPr/>
          <p:nvPr/>
        </p:nvSpPr>
        <p:spPr>
          <a:xfrm>
            <a:off x="5450760" y="465660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Žalmy 91,5–6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Google Shape;536;p62" descr="nb-en-18-62.jpg"/>
          <p:cNvPicPr/>
          <p:nvPr/>
        </p:nvPicPr>
        <p:blipFill>
          <a:blip r:embed="rId1"/>
          <a:stretch/>
        </p:blipFill>
        <p:spPr>
          <a:xfrm>
            <a:off x="0" y="0"/>
            <a:ext cx="11711880" cy="6587640"/>
          </a:xfrm>
          <a:prstGeom prst="rect">
            <a:avLst/>
          </a:prstGeom>
          <a:ln w="0">
            <a:noFill/>
          </a:ln>
        </p:spPr>
      </p:pic>
      <p:sp>
        <p:nvSpPr>
          <p:cNvPr id="194" name="Google Shape;537;p62"/>
          <p:cNvSpPr/>
          <p:nvPr/>
        </p:nvSpPr>
        <p:spPr>
          <a:xfrm>
            <a:off x="3071880" y="720000"/>
            <a:ext cx="802692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Byť jich po tvém boku padlo tisíc, byť </a:t>
            </a:r>
            <a:br>
              <a:rPr sz="3330"/>
            </a:br>
            <a:r>
              <a:rPr b="1" lang="cs" sz="3330" spc="-1" strike="noStrike">
                <a:solidFill>
                  <a:srgbClr val="ffffff"/>
                </a:solidFill>
                <a:latin typeface="Source Sans Pro"/>
                <a:ea typeface="Source Sans Pro"/>
              </a:rPr>
              <a:t>i deset tisíc tobě po pravici, tebe nestihne nic takového. Na vlastní oči to spatříš, uzříš odplatu, jež stihne svévolníky.“</a:t>
            </a:r>
            <a:endParaRPr b="0" lang="cs-CZ" sz="3330" spc="-1" strike="noStrike">
              <a:latin typeface="Arial"/>
            </a:endParaRPr>
          </a:p>
        </p:txBody>
      </p:sp>
      <p:sp>
        <p:nvSpPr>
          <p:cNvPr id="195" name="Google Shape;538;p62"/>
          <p:cNvSpPr/>
          <p:nvPr/>
        </p:nvSpPr>
        <p:spPr>
          <a:xfrm>
            <a:off x="5450760" y="465660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Žalmy 91,7–8</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6" name="Google Shape;544;p63" descr="nb-en-18-63.jpg"/>
          <p:cNvPicPr/>
          <p:nvPr/>
        </p:nvPicPr>
        <p:blipFill>
          <a:blip r:embed="rId1"/>
          <a:stretch/>
        </p:blipFill>
        <p:spPr>
          <a:xfrm>
            <a:off x="0" y="0"/>
            <a:ext cx="11711880" cy="6587640"/>
          </a:xfrm>
          <a:prstGeom prst="rect">
            <a:avLst/>
          </a:prstGeom>
          <a:ln w="0">
            <a:noFill/>
          </a:ln>
        </p:spPr>
      </p:pic>
      <p:sp>
        <p:nvSpPr>
          <p:cNvPr id="197" name="Google Shape;545;p63"/>
          <p:cNvSpPr/>
          <p:nvPr/>
        </p:nvSpPr>
        <p:spPr>
          <a:xfrm>
            <a:off x="5298480" y="720000"/>
            <a:ext cx="596016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Máš–li útočiště v Hospodinu, </a:t>
            </a:r>
            <a:br>
              <a:rPr sz="3330"/>
            </a:br>
            <a:r>
              <a:rPr b="1" lang="cs" sz="3330" spc="-1" strike="noStrike">
                <a:solidFill>
                  <a:srgbClr val="ffffff"/>
                </a:solidFill>
                <a:latin typeface="Source Sans Pro"/>
                <a:ea typeface="Source Sans Pro"/>
              </a:rPr>
              <a:t>u Nejvyššího svůj domov, nestane se ti nic zlého, pohroma se k tvému stanu nepřiblíží.“</a:t>
            </a:r>
            <a:endParaRPr b="0" lang="cs-CZ" sz="3330" spc="-1" strike="noStrike">
              <a:latin typeface="Arial"/>
            </a:endParaRPr>
          </a:p>
        </p:txBody>
      </p:sp>
      <p:sp>
        <p:nvSpPr>
          <p:cNvPr id="198" name="Google Shape;546;p63"/>
          <p:cNvSpPr/>
          <p:nvPr/>
        </p:nvSpPr>
        <p:spPr>
          <a:xfrm>
            <a:off x="5450760" y="465660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Žalmy 91,9–10</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9" name="Google Shape;552;p64" descr="nb-en-18-64.jpg"/>
          <p:cNvPicPr/>
          <p:nvPr/>
        </p:nvPicPr>
        <p:blipFill>
          <a:blip r:embed="rId1"/>
          <a:stretch/>
        </p:blipFill>
        <p:spPr>
          <a:xfrm>
            <a:off x="0" y="0"/>
            <a:ext cx="11711880" cy="6587640"/>
          </a:xfrm>
          <a:prstGeom prst="rect">
            <a:avLst/>
          </a:prstGeom>
          <a:ln w="0">
            <a:noFill/>
          </a:ln>
        </p:spPr>
      </p:pic>
      <p:sp>
        <p:nvSpPr>
          <p:cNvPr id="200" name="Google Shape;553;p64"/>
          <p:cNvSpPr/>
          <p:nvPr/>
        </p:nvSpPr>
        <p:spPr>
          <a:xfrm>
            <a:off x="7995240" y="720000"/>
            <a:ext cx="3092040" cy="313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On svým andělům vydal </a:t>
            </a:r>
            <a:br>
              <a:rPr sz="3330"/>
            </a:br>
            <a:r>
              <a:rPr b="1" lang="cs" sz="3330" spc="-1" strike="noStrike">
                <a:solidFill>
                  <a:srgbClr val="ffffff"/>
                </a:solidFill>
                <a:latin typeface="Source Sans Pro"/>
                <a:ea typeface="Source Sans Pro"/>
              </a:rPr>
              <a:t>o tobě příkaz, aby tě chránili </a:t>
            </a:r>
            <a:br>
              <a:rPr sz="3330"/>
            </a:br>
            <a:r>
              <a:rPr b="1" lang="cs" sz="3330" spc="-1" strike="noStrike">
                <a:solidFill>
                  <a:srgbClr val="ffffff"/>
                </a:solidFill>
                <a:latin typeface="Source Sans Pro"/>
                <a:ea typeface="Source Sans Pro"/>
              </a:rPr>
              <a:t>na všech tvých cestách.“</a:t>
            </a:r>
            <a:endParaRPr b="0" lang="cs-CZ" sz="3330" spc="-1" strike="noStrike">
              <a:latin typeface="Arial"/>
            </a:endParaRPr>
          </a:p>
        </p:txBody>
      </p:sp>
      <p:sp>
        <p:nvSpPr>
          <p:cNvPr id="201" name="Google Shape;554;p64"/>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Žalmy 91,11</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2" name="Google Shape;560;p65" descr="nb-en-18-65.jpg"/>
          <p:cNvPicPr/>
          <p:nvPr/>
        </p:nvPicPr>
        <p:blipFill>
          <a:blip r:embed="rId1"/>
          <a:stretch/>
        </p:blipFill>
        <p:spPr>
          <a:xfrm>
            <a:off x="0" y="0"/>
            <a:ext cx="11711880" cy="6587640"/>
          </a:xfrm>
          <a:prstGeom prst="rect">
            <a:avLst/>
          </a:prstGeom>
          <a:ln w="0">
            <a:noFill/>
          </a:ln>
        </p:spPr>
      </p:pic>
      <p:sp>
        <p:nvSpPr>
          <p:cNvPr id="203" name="Google Shape;561;p65"/>
          <p:cNvSpPr/>
          <p:nvPr/>
        </p:nvSpPr>
        <p:spPr>
          <a:xfrm>
            <a:off x="4993200" y="720000"/>
            <a:ext cx="608580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V oné době povstane Míkael, velký ochránce, a bude stát při synech tvého lidu. Bude to doba soužení, jaké nebylo od vzniku národa až do této doby.“</a:t>
            </a:r>
            <a:endParaRPr b="0" lang="cs-CZ" sz="3330" spc="-1" strike="noStrike">
              <a:latin typeface="Arial"/>
            </a:endParaRPr>
          </a:p>
        </p:txBody>
      </p:sp>
      <p:sp>
        <p:nvSpPr>
          <p:cNvPr id="204" name="Google Shape;562;p65"/>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12,1</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Google Shape;568;p66" descr="nb-en-18-66.jpg"/>
          <p:cNvPicPr/>
          <p:nvPr/>
        </p:nvPicPr>
        <p:blipFill>
          <a:blip r:embed="rId1"/>
          <a:stretch/>
        </p:blipFill>
        <p:spPr>
          <a:xfrm>
            <a:off x="0" y="0"/>
            <a:ext cx="11711880" cy="6587640"/>
          </a:xfrm>
          <a:prstGeom prst="rect">
            <a:avLst/>
          </a:prstGeom>
          <a:ln w="0">
            <a:noFill/>
          </a:ln>
        </p:spPr>
      </p:pic>
      <p:sp>
        <p:nvSpPr>
          <p:cNvPr id="206" name="Google Shape;569;p66"/>
          <p:cNvSpPr/>
          <p:nvPr/>
        </p:nvSpPr>
        <p:spPr>
          <a:xfrm>
            <a:off x="784800" y="720000"/>
            <a:ext cx="10057320" cy="11062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V oné době bude vyproštěn tvůj lid, </a:t>
            </a:r>
            <a:br>
              <a:rPr sz="3330"/>
            </a:br>
            <a:r>
              <a:rPr b="1" lang="cs" sz="3330" spc="-1" strike="noStrike">
                <a:solidFill>
                  <a:srgbClr val="ffffff"/>
                </a:solidFill>
                <a:latin typeface="Source Sans Pro"/>
                <a:ea typeface="Source Sans Pro"/>
              </a:rPr>
              <a:t>každý, kdo je zapsán v Knize.“</a:t>
            </a:r>
            <a:endParaRPr b="0" lang="cs-CZ" sz="3330" spc="-1" strike="noStrike">
              <a:latin typeface="Arial"/>
            </a:endParaRPr>
          </a:p>
        </p:txBody>
      </p:sp>
      <p:sp>
        <p:nvSpPr>
          <p:cNvPr id="207" name="Google Shape;570;p66"/>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12,1</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8" name="Google Shape;576;p67" descr="nb-en-18-67.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Google Shape;582;p68" descr="nb-en-18-68.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0" name="Google Shape;588;p69" descr="nb-en-18-69.jpg"/>
          <p:cNvPicPr/>
          <p:nvPr/>
        </p:nvPicPr>
        <p:blipFill>
          <a:blip r:embed="rId1"/>
          <a:stretch/>
        </p:blipFill>
        <p:spPr>
          <a:xfrm>
            <a:off x="0" y="0"/>
            <a:ext cx="11711880" cy="6587640"/>
          </a:xfrm>
          <a:prstGeom prst="rect">
            <a:avLst/>
          </a:prstGeom>
          <a:ln w="0">
            <a:noFill/>
          </a:ln>
        </p:spPr>
      </p:pic>
      <p:sp>
        <p:nvSpPr>
          <p:cNvPr id="211" name="Google Shape;589;p69"/>
          <p:cNvSpPr/>
          <p:nvPr/>
        </p:nvSpPr>
        <p:spPr>
          <a:xfrm>
            <a:off x="6592320" y="720000"/>
            <a:ext cx="467352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Viděl jsem jakoby jiskřící moře, planoucí ohněm, a viděl jsem ty, kteří zvítězili nad dravou šelmou…“</a:t>
            </a:r>
            <a:endParaRPr b="0" lang="cs-CZ" sz="3330" spc="-1" strike="noStrike">
              <a:latin typeface="Arial"/>
            </a:endParaRPr>
          </a:p>
        </p:txBody>
      </p:sp>
      <p:sp>
        <p:nvSpPr>
          <p:cNvPr id="212" name="Google Shape;590;p69"/>
          <p:cNvSpPr/>
          <p:nvPr/>
        </p:nvSpPr>
        <p:spPr>
          <a:xfrm>
            <a:off x="5450760" y="4665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15,2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 name="Google Shape;128;p7" descr="nb-en-18-7.jpg"/>
          <p:cNvPicPr/>
          <p:nvPr/>
        </p:nvPicPr>
        <p:blipFill>
          <a:blip r:embed="rId1"/>
          <a:stretch/>
        </p:blipFill>
        <p:spPr>
          <a:xfrm>
            <a:off x="0" y="0"/>
            <a:ext cx="11711880" cy="6587640"/>
          </a:xfrm>
          <a:prstGeom prst="rect">
            <a:avLst/>
          </a:prstGeom>
          <a:ln w="0">
            <a:noFill/>
          </a:ln>
        </p:spPr>
      </p:pic>
      <p:sp>
        <p:nvSpPr>
          <p:cNvPr id="61" name="Google Shape;129;p7"/>
          <p:cNvSpPr/>
          <p:nvPr/>
        </p:nvSpPr>
        <p:spPr>
          <a:xfrm>
            <a:off x="784800" y="720000"/>
            <a:ext cx="9688320" cy="21214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Nezobrazíš si Boha zpodobením ničeho, co je nahoře na nebi, dole na zemi nebo ve vodách </a:t>
            </a:r>
            <a:br>
              <a:rPr sz="3330"/>
            </a:br>
            <a:r>
              <a:rPr b="1" lang="cs" sz="3330" spc="-1" strike="noStrike">
                <a:solidFill>
                  <a:srgbClr val="ffffff"/>
                </a:solidFill>
                <a:latin typeface="Source Sans Pro"/>
                <a:ea typeface="Source Sans Pro"/>
              </a:rPr>
              <a:t>pod zemí. Nebudeš se ničemu takovému </a:t>
            </a:r>
            <a:br>
              <a:rPr sz="3330"/>
            </a:br>
            <a:r>
              <a:rPr b="1" lang="cs" sz="3330" spc="-1" strike="noStrike">
                <a:solidFill>
                  <a:srgbClr val="ffffff"/>
                </a:solidFill>
                <a:latin typeface="Source Sans Pro"/>
                <a:ea typeface="Source Sans Pro"/>
              </a:rPr>
              <a:t>klanět ani tomu sloužit.“</a:t>
            </a:r>
            <a:endParaRPr b="0" lang="cs-CZ" sz="3330" spc="-1" strike="noStrike">
              <a:latin typeface="Arial"/>
            </a:endParaRPr>
          </a:p>
        </p:txBody>
      </p:sp>
      <p:sp>
        <p:nvSpPr>
          <p:cNvPr id="62" name="Google Shape;130;p7"/>
          <p:cNvSpPr/>
          <p:nvPr/>
        </p:nvSpPr>
        <p:spPr>
          <a:xfrm>
            <a:off x="5450760" y="4629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Exodus 20,4–5</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3" name="Google Shape;596;p70" descr="nb-en-18-70.jpg"/>
          <p:cNvPicPr/>
          <p:nvPr/>
        </p:nvPicPr>
        <p:blipFill>
          <a:blip r:embed="rId1"/>
          <a:stretch/>
        </p:blipFill>
        <p:spPr>
          <a:xfrm>
            <a:off x="0" y="0"/>
            <a:ext cx="11711880" cy="6587640"/>
          </a:xfrm>
          <a:prstGeom prst="rect">
            <a:avLst/>
          </a:prstGeom>
          <a:ln w="0">
            <a:noFill/>
          </a:ln>
        </p:spPr>
      </p:pic>
      <p:sp>
        <p:nvSpPr>
          <p:cNvPr id="214" name="Google Shape;597;p70"/>
          <p:cNvSpPr/>
          <p:nvPr/>
        </p:nvSpPr>
        <p:spPr>
          <a:xfrm>
            <a:off x="784800" y="720000"/>
            <a:ext cx="549540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 </a:t>
            </a:r>
            <a:r>
              <a:rPr b="1" lang="cs" sz="3330" spc="-1" strike="noStrike">
                <a:solidFill>
                  <a:srgbClr val="ffffff"/>
                </a:solidFill>
                <a:latin typeface="Source Sans Pro"/>
                <a:ea typeface="Source Sans Pro"/>
              </a:rPr>
              <a:t>nesklonili se před jejím obrazem a nenechali se označit číslicí jejího jména. Stáli na tom jiskřícím moři, měli Boží loutny…“</a:t>
            </a:r>
            <a:endParaRPr b="0" lang="cs-CZ" sz="3330" spc="-1" strike="noStrike">
              <a:latin typeface="Arial"/>
            </a:endParaRPr>
          </a:p>
        </p:txBody>
      </p:sp>
      <p:sp>
        <p:nvSpPr>
          <p:cNvPr id="215" name="Google Shape;598;p70"/>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15,2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Google Shape;604;p71" descr="nb-en-18-71.jpg"/>
          <p:cNvPicPr/>
          <p:nvPr/>
        </p:nvPicPr>
        <p:blipFill>
          <a:blip r:embed="rId1"/>
          <a:stretch/>
        </p:blipFill>
        <p:spPr>
          <a:xfrm>
            <a:off x="0" y="0"/>
            <a:ext cx="11711880" cy="6587640"/>
          </a:xfrm>
          <a:prstGeom prst="rect">
            <a:avLst/>
          </a:prstGeom>
          <a:ln w="0">
            <a:noFill/>
          </a:ln>
        </p:spPr>
      </p:pic>
      <p:sp>
        <p:nvSpPr>
          <p:cNvPr id="217" name="Google Shape;605;p71"/>
          <p:cNvSpPr/>
          <p:nvPr/>
        </p:nvSpPr>
        <p:spPr>
          <a:xfrm>
            <a:off x="7566840" y="720000"/>
            <a:ext cx="3894120" cy="313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Vyjdi, lide můj, </a:t>
            </a:r>
            <a:br>
              <a:rPr sz="3330"/>
            </a:br>
            <a:r>
              <a:rPr b="1" lang="cs" sz="3330" spc="-1" strike="noStrike">
                <a:solidFill>
                  <a:srgbClr val="ffffff"/>
                </a:solidFill>
                <a:latin typeface="Source Sans Pro"/>
                <a:ea typeface="Source Sans Pro"/>
              </a:rPr>
              <a:t>z toho města, nemějte účast na jeho hříších, aby vás nestihly jeho pohromy.“</a:t>
            </a:r>
            <a:endParaRPr b="0" lang="cs-CZ" sz="3330" spc="-1" strike="noStrike">
              <a:latin typeface="Arial"/>
            </a:endParaRPr>
          </a:p>
        </p:txBody>
      </p:sp>
      <p:sp>
        <p:nvSpPr>
          <p:cNvPr id="218" name="Google Shape;606;p71"/>
          <p:cNvSpPr/>
          <p:nvPr/>
        </p:nvSpPr>
        <p:spPr>
          <a:xfrm>
            <a:off x="5450760" y="4684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18,4</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Google Shape;612;p72" descr="nb-en-18-72.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Google Shape;618;p73" descr="nb-en-18-73.jpg"/>
          <p:cNvPicPr/>
          <p:nvPr/>
        </p:nvPicPr>
        <p:blipFill>
          <a:blip r:embed="rId1"/>
          <a:stretch/>
        </p:blipFill>
        <p:spPr>
          <a:xfrm>
            <a:off x="0" y="0"/>
            <a:ext cx="11711880" cy="6587640"/>
          </a:xfrm>
          <a:prstGeom prst="rect">
            <a:avLst/>
          </a:prstGeom>
          <a:ln w="0">
            <a:noFill/>
          </a:ln>
        </p:spPr>
      </p:pic>
      <p:sp>
        <p:nvSpPr>
          <p:cNvPr id="221" name="Google Shape;619;p73"/>
          <p:cNvSpPr/>
          <p:nvPr/>
        </p:nvSpPr>
        <p:spPr>
          <a:xfrm>
            <a:off x="784800" y="720000"/>
            <a:ext cx="4550400" cy="26290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Zde se ukáže vytrvalost svatých, kteří zachovávají </a:t>
            </a:r>
            <a:br>
              <a:rPr sz="3330"/>
            </a:br>
            <a:r>
              <a:rPr b="1" lang="cs" sz="3330" spc="-1" strike="noStrike">
                <a:solidFill>
                  <a:srgbClr val="ffffff"/>
                </a:solidFill>
                <a:latin typeface="Source Sans Pro"/>
                <a:ea typeface="Source Sans Pro"/>
              </a:rPr>
              <a:t>Boží přikázání </a:t>
            </a:r>
            <a:br>
              <a:rPr sz="3330"/>
            </a:br>
            <a:r>
              <a:rPr b="1" lang="cs" sz="3330" spc="-1" strike="noStrike">
                <a:solidFill>
                  <a:srgbClr val="ffffff"/>
                </a:solidFill>
                <a:latin typeface="Source Sans Pro"/>
                <a:ea typeface="Source Sans Pro"/>
              </a:rPr>
              <a:t>a věrnost Ježíši.“</a:t>
            </a:r>
            <a:endParaRPr b="0" lang="cs-CZ" sz="3330" spc="-1" strike="noStrike">
              <a:latin typeface="Arial"/>
            </a:endParaRPr>
          </a:p>
        </p:txBody>
      </p:sp>
      <p:sp>
        <p:nvSpPr>
          <p:cNvPr id="222" name="Google Shape;620;p73"/>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Zjevení 14,12</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3" name="Google Shape;626;p74" descr="nb-en-18-74.jpg"/>
          <p:cNvPicPr/>
          <p:nvPr/>
        </p:nvPicPr>
        <p:blipFill>
          <a:blip r:embed="rId1"/>
          <a:stretch/>
        </p:blipFill>
        <p:spPr>
          <a:xfrm>
            <a:off x="0" y="0"/>
            <a:ext cx="11711880" cy="6587640"/>
          </a:xfrm>
          <a:prstGeom prst="rect">
            <a:avLst/>
          </a:prstGeom>
          <a:ln w="0">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Google Shape;632;p75"/>
          <p:cNvSpPr/>
          <p:nvPr/>
        </p:nvSpPr>
        <p:spPr>
          <a:xfrm>
            <a:off x="2815560" y="2243160"/>
            <a:ext cx="6216120" cy="1258920"/>
          </a:xfrm>
          <a:prstGeom prst="rect">
            <a:avLst/>
          </a:prstGeom>
          <a:noFill/>
          <a:ln w="0">
            <a:noFill/>
          </a:ln>
        </p:spPr>
        <p:style>
          <a:lnRef idx="0"/>
          <a:fillRef idx="0"/>
          <a:effectRef idx="0"/>
          <a:fontRef idx="minor"/>
        </p:style>
        <p:txBody>
          <a:bodyPr anchor="b">
            <a:spAutoFit/>
          </a:bodyPr>
          <a:p>
            <a:pPr algn="ctr">
              <a:lnSpc>
                <a:spcPct val="83000"/>
              </a:lnSpc>
              <a:tabLst>
                <a:tab algn="l" pos="0"/>
              </a:tabLst>
            </a:pPr>
            <a:r>
              <a:rPr b="1" lang="cs" sz="9240" spc="-1" strike="noStrike">
                <a:solidFill>
                  <a:srgbClr val="ffffff"/>
                </a:solidFill>
                <a:latin typeface="Source Sans Pro"/>
                <a:ea typeface="Source Sans Pro"/>
              </a:rPr>
              <a:t>ZAČÁTKY</a:t>
            </a:r>
            <a:endParaRPr b="0" lang="cs-CZ" sz="9240" spc="-1" strike="noStrike">
              <a:latin typeface="Arial"/>
            </a:endParaRPr>
          </a:p>
        </p:txBody>
      </p:sp>
      <p:sp>
        <p:nvSpPr>
          <p:cNvPr id="225" name="Google Shape;633;p75"/>
          <p:cNvSpPr/>
          <p:nvPr/>
        </p:nvSpPr>
        <p:spPr>
          <a:xfrm>
            <a:off x="1249920" y="3535560"/>
            <a:ext cx="9692640" cy="1847160"/>
          </a:xfrm>
          <a:prstGeom prst="rect">
            <a:avLst/>
          </a:prstGeom>
          <a:noFill/>
          <a:ln w="0">
            <a:noFill/>
          </a:ln>
        </p:spPr>
        <p:style>
          <a:lnRef idx="0"/>
          <a:fillRef idx="0"/>
          <a:effectRef idx="0"/>
          <a:fontRef idx="minor"/>
        </p:style>
        <p:txBody>
          <a:bodyPr lIns="90000" rIns="90000" tIns="45000" bIns="45000" anchor="t">
            <a:noAutofit/>
          </a:bodyPr>
          <a:p>
            <a:pPr algn="r">
              <a:lnSpc>
                <a:spcPct val="78000"/>
              </a:lnSpc>
              <a:tabLst>
                <a:tab algn="l" pos="0"/>
              </a:tabLst>
            </a:pPr>
            <a:r>
              <a:rPr b="0" lang="cs" sz="7410" spc="-1" strike="noStrike">
                <a:solidFill>
                  <a:srgbClr val="000000"/>
                </a:solidFill>
                <a:latin typeface="Source Sans Pro Light"/>
                <a:ea typeface="Source Sans Pro Light"/>
              </a:rPr>
              <a:t>Název </a:t>
            </a:r>
            <a:br>
              <a:rPr sz="7410"/>
            </a:br>
            <a:r>
              <a:rPr b="0" lang="cs" sz="7410" spc="-1" strike="noStrike">
                <a:solidFill>
                  <a:srgbClr val="000000"/>
                </a:solidFill>
                <a:latin typeface="Source Sans Pro Light"/>
                <a:ea typeface="Source Sans Pro Light"/>
              </a:rPr>
              <a:t>další přednášky </a:t>
            </a:r>
            <a:endParaRPr b="0" lang="cs-CZ" sz="7410" spc="-1" strike="noStrike">
              <a:latin typeface="Arial"/>
            </a:endParaRPr>
          </a:p>
          <a:p>
            <a:pPr algn="ctr">
              <a:lnSpc>
                <a:spcPct val="78000"/>
              </a:lnSpc>
              <a:tabLst>
                <a:tab algn="l" pos="0"/>
              </a:tabLst>
            </a:pPr>
            <a:endParaRPr b="0" lang="cs-CZ" sz="741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Google Shape;136;p8" descr="nb-en-18-8.jpg"/>
          <p:cNvPicPr/>
          <p:nvPr/>
        </p:nvPicPr>
        <p:blipFill>
          <a:blip r:embed="rId1"/>
          <a:stretch/>
        </p:blipFill>
        <p:spPr>
          <a:xfrm>
            <a:off x="0" y="0"/>
            <a:ext cx="11711880" cy="6587640"/>
          </a:xfrm>
          <a:prstGeom prst="rect">
            <a:avLst/>
          </a:prstGeom>
          <a:ln w="0">
            <a:noFill/>
          </a:ln>
        </p:spPr>
      </p:pic>
      <p:sp>
        <p:nvSpPr>
          <p:cNvPr id="64" name="Google Shape;137;p8"/>
          <p:cNvSpPr/>
          <p:nvPr/>
        </p:nvSpPr>
        <p:spPr>
          <a:xfrm>
            <a:off x="6723720" y="720000"/>
            <a:ext cx="4570920" cy="16138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Nebúkadnesare, </a:t>
            </a:r>
            <a:br>
              <a:rPr sz="3330"/>
            </a:br>
            <a:r>
              <a:rPr b="1" lang="cs" sz="3330" spc="-1" strike="noStrike">
                <a:solidFill>
                  <a:srgbClr val="ffffff"/>
                </a:solidFill>
                <a:latin typeface="Source Sans Pro"/>
                <a:ea typeface="Source Sans Pro"/>
              </a:rPr>
              <a:t>nám není třeba dávat </a:t>
            </a:r>
            <a:br>
              <a:rPr sz="3330"/>
            </a:br>
            <a:r>
              <a:rPr b="1" lang="cs" sz="3330" spc="-1" strike="noStrike">
                <a:solidFill>
                  <a:srgbClr val="ffffff"/>
                </a:solidFill>
                <a:latin typeface="Source Sans Pro"/>
                <a:ea typeface="Source Sans Pro"/>
              </a:rPr>
              <a:t>ti odpověď.“</a:t>
            </a:r>
            <a:endParaRPr b="0" lang="cs-CZ" sz="3330" spc="-1" strike="noStrike">
              <a:latin typeface="Arial"/>
            </a:endParaRPr>
          </a:p>
        </p:txBody>
      </p:sp>
      <p:sp>
        <p:nvSpPr>
          <p:cNvPr id="65" name="Google Shape;138;p8"/>
          <p:cNvSpPr/>
          <p:nvPr/>
        </p:nvSpPr>
        <p:spPr>
          <a:xfrm>
            <a:off x="5450760" y="467496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3,16</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 name="Google Shape;144;p9" descr="nb-en-18-9.jpg"/>
          <p:cNvPicPr/>
          <p:nvPr/>
        </p:nvPicPr>
        <p:blipFill>
          <a:blip r:embed="rId1"/>
          <a:stretch/>
        </p:blipFill>
        <p:spPr>
          <a:xfrm>
            <a:off x="0" y="0"/>
            <a:ext cx="11711880" cy="6587640"/>
          </a:xfrm>
          <a:prstGeom prst="rect">
            <a:avLst/>
          </a:prstGeom>
          <a:ln w="0">
            <a:noFill/>
          </a:ln>
        </p:spPr>
      </p:pic>
      <p:sp>
        <p:nvSpPr>
          <p:cNvPr id="67" name="Google Shape;145;p9"/>
          <p:cNvSpPr/>
          <p:nvPr/>
        </p:nvSpPr>
        <p:spPr>
          <a:xfrm>
            <a:off x="5904720" y="720000"/>
            <a:ext cx="5109120" cy="3136680"/>
          </a:xfrm>
          <a:prstGeom prst="rect">
            <a:avLst/>
          </a:prstGeom>
          <a:noFill/>
          <a:ln w="0">
            <a:noFill/>
          </a:ln>
        </p:spPr>
        <p:style>
          <a:lnRef idx="0"/>
          <a:fillRef idx="0"/>
          <a:effectRef idx="0"/>
          <a:fontRef idx="minor"/>
        </p:style>
        <p:txBody>
          <a:bodyPr anchor="t">
            <a:spAutoFit/>
          </a:bodyPr>
          <a:p>
            <a:pPr>
              <a:lnSpc>
                <a:spcPct val="100000"/>
              </a:lnSpc>
              <a:tabLst>
                <a:tab algn="l" pos="0"/>
              </a:tabLst>
            </a:pPr>
            <a:r>
              <a:rPr b="1" lang="cs" sz="3330" spc="-1" strike="noStrike">
                <a:solidFill>
                  <a:srgbClr val="ffffff"/>
                </a:solidFill>
                <a:latin typeface="Source Sans Pro"/>
                <a:ea typeface="Source Sans Pro"/>
              </a:rPr>
              <a:t>„</a:t>
            </a:r>
            <a:r>
              <a:rPr b="1" lang="cs" sz="3330" spc="-1" strike="noStrike">
                <a:solidFill>
                  <a:srgbClr val="ffffff"/>
                </a:solidFill>
                <a:latin typeface="Source Sans Pro"/>
                <a:ea typeface="Source Sans Pro"/>
              </a:rPr>
              <a:t>Jestliže náš Bůh, kterého my uctíváme, nás bude chtít vysvobodit </a:t>
            </a:r>
            <a:br>
              <a:rPr sz="3330"/>
            </a:br>
            <a:r>
              <a:rPr b="1" lang="cs" sz="3330" spc="-1" strike="noStrike">
                <a:solidFill>
                  <a:srgbClr val="ffffff"/>
                </a:solidFill>
                <a:latin typeface="Source Sans Pro"/>
                <a:ea typeface="Source Sans Pro"/>
              </a:rPr>
              <a:t>z rozpálené ohnivé pece</a:t>
            </a:r>
            <a:br>
              <a:rPr sz="3330"/>
            </a:br>
            <a:r>
              <a:rPr b="1" lang="cs" sz="3330" spc="-1" strike="noStrike">
                <a:solidFill>
                  <a:srgbClr val="ffffff"/>
                </a:solidFill>
                <a:latin typeface="Source Sans Pro"/>
                <a:ea typeface="Source Sans Pro"/>
              </a:rPr>
              <a:t>i z tvých rukou, králi, vysvobodí nás.“</a:t>
            </a:r>
            <a:endParaRPr b="0" lang="cs-CZ" sz="3330" spc="-1" strike="noStrike">
              <a:latin typeface="Arial"/>
            </a:endParaRPr>
          </a:p>
        </p:txBody>
      </p:sp>
      <p:sp>
        <p:nvSpPr>
          <p:cNvPr id="68" name="Google Shape;146;p9"/>
          <p:cNvSpPr/>
          <p:nvPr/>
        </p:nvSpPr>
        <p:spPr>
          <a:xfrm>
            <a:off x="5450760" y="4693320"/>
            <a:ext cx="5495400" cy="471240"/>
          </a:xfrm>
          <a:prstGeom prst="rect">
            <a:avLst/>
          </a:prstGeom>
          <a:noFill/>
          <a:ln w="0">
            <a:noFill/>
          </a:ln>
        </p:spPr>
        <p:style>
          <a:lnRef idx="0"/>
          <a:fillRef idx="0"/>
          <a:effectRef idx="0"/>
          <a:fontRef idx="minor"/>
        </p:style>
        <p:txBody>
          <a:bodyPr anchor="b">
            <a:spAutoFit/>
          </a:bodyPr>
          <a:p>
            <a:pPr algn="r">
              <a:lnSpc>
                <a:spcPct val="100000"/>
              </a:lnSpc>
              <a:tabLst>
                <a:tab algn="l" pos="0"/>
              </a:tabLst>
            </a:pPr>
            <a:r>
              <a:rPr b="1" lang="cs" sz="2490" spc="-1" strike="noStrike">
                <a:solidFill>
                  <a:srgbClr val="ffffff"/>
                </a:solidFill>
                <a:latin typeface="Source Sans Pro"/>
                <a:ea typeface="Source Sans Pro"/>
              </a:rPr>
              <a:t>Daniel 3,17</a:t>
            </a:r>
            <a:endParaRPr b="0" lang="cs-CZ" sz="249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TotalTime>
  <Application>LibreOffice/7.4.0.3$Windows_X86_64 LibreOffice_project/f85e47c08ddd19c015c0114a68350214f7066f5a</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dc:creator/>
  <dc:description/>
  <dc:language>cs-CZ</dc:language>
  <cp:lastModifiedBy/>
  <dcterms:modified xsi:type="dcterms:W3CDTF">2022-10-17T10:57:38Z</dcterms:modified>
  <cp:revision>1</cp:revision>
  <dc:subject/>
  <dc:title/>
</cp:coreProperties>
</file>