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</p:sldIdLst>
  <p:sldSz cy="6594225" cx="11712225"/>
  <p:notesSz cx="6858000" cy="9144000"/>
  <p:embeddedFontLst>
    <p:embeddedFont>
      <p:font typeface="Source Sans Pro Light"/>
      <p:regular r:id="rId81"/>
      <p:bold r:id="rId82"/>
      <p:italic r:id="rId83"/>
      <p:boldItalic r:id="rId84"/>
    </p:embeddedFont>
    <p:embeddedFont>
      <p:font typeface="Source Sans Pro"/>
      <p:regular r:id="rId85"/>
      <p:bold r:id="rId86"/>
      <p:italic r:id="rId87"/>
      <p:boldItalic r:id="rId8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454">
          <p15:clr>
            <a:srgbClr val="9AA0A6"/>
          </p15:clr>
        </p15:guide>
        <p15:guide id="2" orient="horz" pos="454">
          <p15:clr>
            <a:srgbClr val="9AA0A6"/>
          </p15:clr>
        </p15:guide>
      </p15:sldGuideLst>
    </p:ext>
    <p:ext uri="http://customooxmlschemas.google.com/">
      <go:slidesCustomData xmlns:go="http://customooxmlschemas.google.com/" r:id="rId89" roundtripDataSignature="AMtx7mjYoYE5pxUlpGyTDUkJ6Zi30JvOP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454"/>
        <p:guide pos="454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84" Type="http://schemas.openxmlformats.org/officeDocument/2006/relationships/font" Target="fonts/SourceSansProLight-boldItalic.fntdata"/><Relationship Id="rId83" Type="http://schemas.openxmlformats.org/officeDocument/2006/relationships/font" Target="fonts/SourceSansProLight-italic.fntdata"/><Relationship Id="rId42" Type="http://schemas.openxmlformats.org/officeDocument/2006/relationships/slide" Target="slides/slide37.xml"/><Relationship Id="rId86" Type="http://schemas.openxmlformats.org/officeDocument/2006/relationships/font" Target="fonts/SourceSansPro-bold.fntdata"/><Relationship Id="rId41" Type="http://schemas.openxmlformats.org/officeDocument/2006/relationships/slide" Target="slides/slide36.xml"/><Relationship Id="rId85" Type="http://schemas.openxmlformats.org/officeDocument/2006/relationships/font" Target="fonts/SourceSansPro-regular.fntdata"/><Relationship Id="rId44" Type="http://schemas.openxmlformats.org/officeDocument/2006/relationships/slide" Target="slides/slide39.xml"/><Relationship Id="rId88" Type="http://schemas.openxmlformats.org/officeDocument/2006/relationships/font" Target="fonts/SourceSansPro-boldItalic.fntdata"/><Relationship Id="rId43" Type="http://schemas.openxmlformats.org/officeDocument/2006/relationships/slide" Target="slides/slide38.xml"/><Relationship Id="rId87" Type="http://schemas.openxmlformats.org/officeDocument/2006/relationships/font" Target="fonts/SourceSansPro-italic.fntdata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89" Type="http://customschemas.google.com/relationships/presentationmetadata" Target="metadata"/><Relationship Id="rId80" Type="http://schemas.openxmlformats.org/officeDocument/2006/relationships/slide" Target="slides/slide75.xml"/><Relationship Id="rId82" Type="http://schemas.openxmlformats.org/officeDocument/2006/relationships/font" Target="fonts/SourceSansProLight-bold.fntdata"/><Relationship Id="rId81" Type="http://schemas.openxmlformats.org/officeDocument/2006/relationships/font" Target="fonts/SourceSansProLight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31" Type="http://schemas.openxmlformats.org/officeDocument/2006/relationships/slide" Target="slides/slide26.xml"/><Relationship Id="rId75" Type="http://schemas.openxmlformats.org/officeDocument/2006/relationships/slide" Target="slides/slide70.xml"/><Relationship Id="rId30" Type="http://schemas.openxmlformats.org/officeDocument/2006/relationships/slide" Target="slides/slide25.xml"/><Relationship Id="rId74" Type="http://schemas.openxmlformats.org/officeDocument/2006/relationships/slide" Target="slides/slide69.xml"/><Relationship Id="rId33" Type="http://schemas.openxmlformats.org/officeDocument/2006/relationships/slide" Target="slides/slide28.xml"/><Relationship Id="rId77" Type="http://schemas.openxmlformats.org/officeDocument/2006/relationships/slide" Target="slides/slide72.xml"/><Relationship Id="rId32" Type="http://schemas.openxmlformats.org/officeDocument/2006/relationships/slide" Target="slides/slide27.xml"/><Relationship Id="rId76" Type="http://schemas.openxmlformats.org/officeDocument/2006/relationships/slide" Target="slides/slide71.xml"/><Relationship Id="rId35" Type="http://schemas.openxmlformats.org/officeDocument/2006/relationships/slide" Target="slides/slide30.xml"/><Relationship Id="rId79" Type="http://schemas.openxmlformats.org/officeDocument/2006/relationships/slide" Target="slides/slide74.xml"/><Relationship Id="rId34" Type="http://schemas.openxmlformats.org/officeDocument/2006/relationships/slide" Target="slides/slide29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slide" Target="slides/slide61.xml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68" Type="http://schemas.openxmlformats.org/officeDocument/2006/relationships/slide" Target="slides/slide63.xml"/><Relationship Id="rId23" Type="http://schemas.openxmlformats.org/officeDocument/2006/relationships/slide" Target="slides/slide18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slide" Target="slides/slide6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2" name="Google Shape;82;p1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" sz="2000"/>
              <a:t>Dobrý den, jsem moc rád, že Vás mohu přivítat u další pře</a:t>
            </a:r>
            <a:r>
              <a:rPr lang="cs" sz="1800"/>
              <a:t>dnášky. </a:t>
            </a:r>
            <a:br>
              <a:rPr b="0" i="0" lang="cs" sz="1800"/>
            </a:br>
            <a:br>
              <a:rPr b="0" i="0" lang="cs" sz="1800"/>
            </a:br>
            <a:endParaRPr/>
          </a:p>
        </p:txBody>
      </p:sp>
      <p:sp>
        <p:nvSpPr>
          <p:cNvPr id="83" name="Google Shape;83;p1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9" name="Google Shape;139;p10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cs" sz="2000"/>
              <a:t>„</a:t>
            </a:r>
            <a:r>
              <a:rPr b="1" i="0" lang="cs" sz="2000"/>
              <a:t>Stíh</a:t>
            </a:r>
            <a:r>
              <a:rPr b="1" lang="cs" sz="2000"/>
              <a:t>a</a:t>
            </a:r>
            <a:r>
              <a:rPr b="1" i="0" lang="cs" sz="2000"/>
              <a:t>ní, pronásledovaní a věznění mohli jen stěží zahlédnout v budoucnosti lepší zítřky a mnozí došli k závěru, že pro ty, kteří chtějí sloužit Bohu podle toho, jak jim nakazovalo jejich svědomí, přestala být Anglie obyvatelnou zemí</a:t>
            </a:r>
            <a:r>
              <a:rPr b="1" lang="cs" sz="2000"/>
              <a:t>.“</a:t>
            </a:r>
            <a:r>
              <a:rPr b="0" i="0" lang="cs" sz="2000"/>
              <a:t>  (History of New England, 3. kap., odst. 43.)</a:t>
            </a: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0" i="0" sz="1800"/>
          </a:p>
        </p:txBody>
      </p:sp>
      <p:sp>
        <p:nvSpPr>
          <p:cNvPr id="140" name="Google Shape;140;p10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1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7" name="Google Shape;147;p11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cs" sz="2000"/>
              <a:t>„</a:t>
            </a:r>
            <a:r>
              <a:rPr b="1" i="0" lang="cs" sz="2000"/>
              <a:t>A když se zdálo, že jim Boží prozřetelnost ukazuje cestu přes oceán, do země, kde by mohli najít novou vlast</a:t>
            </a:r>
            <a:r>
              <a:rPr b="1" lang="cs" sz="2000"/>
              <a:t>…“</a:t>
            </a:r>
            <a:r>
              <a:rPr b="0" i="0" lang="cs" sz="2000"/>
              <a:t>  (Velký spor,  Ellen Whiteová, s. 291)</a:t>
            </a:r>
            <a:endParaRPr sz="1300"/>
          </a:p>
        </p:txBody>
      </p:sp>
      <p:sp>
        <p:nvSpPr>
          <p:cNvPr id="148" name="Google Shape;148;p11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2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5" name="Google Shape;155;p12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cs" sz="2000"/>
              <a:t>„…</a:t>
            </a:r>
            <a:r>
              <a:rPr b="1" i="0" lang="cs" sz="2000"/>
              <a:t>a zanechat svým dětem tak cenné dědictví náboženské svobody, bez váhání se na tuto cestu vydali</a:t>
            </a:r>
            <a:r>
              <a:rPr b="1" lang="cs" sz="2000"/>
              <a:t>.“ </a:t>
            </a:r>
            <a:r>
              <a:rPr lang="cs" sz="2000">
                <a:solidFill>
                  <a:schemeClr val="dk1"/>
                </a:solidFill>
              </a:rPr>
              <a:t> (Velký spor,  Ellen Whiteová, s. 291) </a:t>
            </a:r>
            <a:r>
              <a:rPr b="0" i="0" lang="cs" sz="2000"/>
              <a:t>Na palubě lodi Mayflower překonalo 102 poutníků 64 příšerných dnů cesty přes Atlantik.</a:t>
            </a:r>
            <a:endParaRPr sz="2000"/>
          </a:p>
        </p:txBody>
      </p:sp>
      <p:sp>
        <p:nvSpPr>
          <p:cNvPr id="156" name="Google Shape;156;p12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3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3" name="Google Shape;163;p13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i="0" lang="cs" sz="2000"/>
              <a:t>A tak nakonec 9. listopadu 1620 dorazili na pobřeží Nového světa. Tam padli na kolena a děkovali Bohu za bezpečnou cestu a za nový domov. Brzy se po Starém světě </a:t>
            </a:r>
            <a:r>
              <a:rPr lang="cs" sz="2000">
                <a:solidFill>
                  <a:schemeClr val="dk1"/>
                </a:solidFill>
              </a:rPr>
              <a:t>roznesla</a:t>
            </a:r>
            <a:r>
              <a:rPr b="0" i="0" lang="cs" sz="2000"/>
              <a:t> dobrá zpráva o zemi, kde si každý může užívat plodů vlastní práce a naslouchat hlasu svého svědomí. Tisíce lidí proudily k pobřeží Nového světa.</a:t>
            </a:r>
            <a:r>
              <a:rPr lang="cs" sz="2000"/>
              <a:t> </a:t>
            </a:r>
            <a:r>
              <a:rPr b="0" i="0" lang="cs" sz="2000"/>
              <a:t>Roku 1775 vypukl boj kolonií o nezávislost a v podvečer 4. června 1776 byla potvrzena Deklarace nezávislosti. Tento vysoce ceněný dokument byl sepsán Thomasem Jeffersonem a říká se v něm toto:</a:t>
            </a:r>
            <a:endParaRPr sz="1300"/>
          </a:p>
        </p:txBody>
      </p:sp>
      <p:sp>
        <p:nvSpPr>
          <p:cNvPr id="164" name="Google Shape;164;p13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4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9" name="Google Shape;169;p14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cs" sz="2000"/>
              <a:t>„</a:t>
            </a:r>
            <a:r>
              <a:rPr b="1" i="0" lang="cs" sz="2000"/>
              <a:t>Pokládáme za samozřejmé pravdy, že všichni lidé jsou stvořeni jako sobě rovni, že jsou obdařeni svým Stvořitelem určitými nezcizitelnými právy, že mezi tato práva náleží život, svoboda a sledování osobního štěstí</a:t>
            </a:r>
            <a:r>
              <a:rPr b="1" lang="cs" sz="2000"/>
              <a:t>.“</a:t>
            </a:r>
            <a:r>
              <a:rPr lang="cs" sz="2000"/>
              <a:t> </a:t>
            </a:r>
            <a:r>
              <a:rPr b="0" i="0" lang="cs" sz="2000"/>
              <a:t>Třináct let po Deklaraci nezávislosti byla ratifikována i ústava. Prvních deset dodatků k ústavě jsou známy jako Listina základní lidských práv a svobod.</a:t>
            </a:r>
            <a:r>
              <a:rPr lang="cs" sz="2000"/>
              <a:t> </a:t>
            </a:r>
            <a:r>
              <a:rPr b="0" i="0" lang="cs" sz="2000"/>
              <a:t>První dodatek začíná:</a:t>
            </a:r>
            <a:endParaRPr sz="1300"/>
          </a:p>
        </p:txBody>
      </p:sp>
      <p:sp>
        <p:nvSpPr>
          <p:cNvPr id="170" name="Google Shape;170;p14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5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7" name="Google Shape;177;p15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cs" sz="2000"/>
              <a:t>„</a:t>
            </a:r>
            <a:r>
              <a:rPr b="1" i="0" lang="cs" sz="2000"/>
              <a:t>Kongres nesmí vydávat zákony zavádějící nějaké náboženství nebo zákony, které by zakazovaly svobodné vyznávání nějakého náboženství</a:t>
            </a:r>
            <a:r>
              <a:rPr b="1" lang="cs" sz="2000"/>
              <a:t>“</a:t>
            </a:r>
            <a:endParaRPr b="1" sz="1300"/>
          </a:p>
        </p:txBody>
      </p:sp>
      <p:sp>
        <p:nvSpPr>
          <p:cNvPr id="178" name="Google Shape;178;p15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6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5" name="Google Shape;185;p16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i="0" lang="cs" sz="2000"/>
              <a:t>Tento národ byl založen bez královské moci a bez státní církve. Otcové zakladatelé Spojených států byli odhodlaní, že Amerika se bude řídit těmito dvěma velkými principy: občanskou a náboženskou svobodou. Církev a stát už měly být navždy odděleny. Amerika byla předurčena k tomu, aby se stala velkou zemí!</a:t>
            </a:r>
            <a:r>
              <a:rPr lang="cs" sz="2000"/>
              <a:t> </a:t>
            </a:r>
            <a:r>
              <a:rPr b="0" i="0" lang="cs" sz="2000"/>
              <a:t>Izolované kolonie potýkající se s problémy vytvořily konfederaci mocných států a svět byl udiven mírem a prosperitou</a:t>
            </a:r>
            <a:r>
              <a:rPr lang="cs" sz="2000"/>
              <a:t> </a:t>
            </a:r>
            <a:r>
              <a:rPr b="0" i="0" lang="cs" sz="2000"/>
              <a:t>bez církve s papežem a státem bez krále.</a:t>
            </a:r>
            <a:r>
              <a:rPr lang="cs" sz="2000"/>
              <a:t> </a:t>
            </a:r>
            <a:r>
              <a:rPr b="0" i="0" lang="cs" sz="2000"/>
              <a:t>Dosud jsme studovali proroctví týkající se minulých říší a jak dějiny dosvědčují jejich přesné naplnění, ale co Spojené státy?</a:t>
            </a:r>
            <a:r>
              <a:rPr lang="cs" sz="2000"/>
              <a:t> E</a:t>
            </a:r>
            <a:r>
              <a:rPr b="0" i="0" lang="cs" sz="2000"/>
              <a:t>xistuje nějaké biblické proroctví o této zemi?</a:t>
            </a:r>
            <a:r>
              <a:rPr lang="cs" sz="2000"/>
              <a:t> </a:t>
            </a:r>
            <a:r>
              <a:rPr b="0" i="0" lang="cs" sz="2000"/>
              <a:t>Ano, je zde takové! Tento energický a dynamický národ se vším svým důležitým pokrokem v náboženských otázkách nebyl z biblických proroctví vynechán.</a:t>
            </a:r>
            <a:r>
              <a:rPr lang="cs" sz="2000"/>
              <a:t> </a:t>
            </a:r>
            <a:r>
              <a:rPr b="0" i="0" lang="cs" sz="2000"/>
              <a:t>Čtrnáct století před Kolumbem, který objevil Nový svět, biblický prorok jménem Jan předpověděl, že Amerika jedinečným způsobem nabude moci; dobu, kdy zesílí; typ její vlády a její vliv na světovou politiku.</a:t>
            </a:r>
            <a:r>
              <a:rPr lang="cs" sz="2000"/>
              <a:t> </a:t>
            </a:r>
            <a:r>
              <a:rPr b="0" i="0" lang="cs" sz="2000"/>
              <a:t>Bůh promlouval ke svým prorokům napříč staletími ohledně těchto velkých světových národů a ohledně souvislostí s jakou budou ovlivňovat osud jeho lidu.</a:t>
            </a:r>
            <a:endParaRPr sz="1300"/>
          </a:p>
        </p:txBody>
      </p:sp>
      <p:sp>
        <p:nvSpPr>
          <p:cNvPr id="186" name="Google Shape;186;p16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7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1" name="Google Shape;191;p17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i="0" lang="cs" sz="2000"/>
              <a:t>Ve Zjevení 13 Jan popisuje mocnost (šelmu), která je totožná s tou ve Zjevení 13,1 </a:t>
            </a:r>
            <a:r>
              <a:rPr lang="cs" sz="2000"/>
              <a:t>„</a:t>
            </a:r>
            <a:r>
              <a:rPr b="0" i="0" lang="cs" sz="2000"/>
              <a:t>malým rohem</a:t>
            </a:r>
            <a:r>
              <a:rPr lang="cs" sz="2000"/>
              <a:t>“</a:t>
            </a:r>
            <a:r>
              <a:rPr b="0" i="0" lang="cs" sz="2000"/>
              <a:t> a stejná moc je popsána i u proroka Daniele: </a:t>
            </a:r>
            <a:r>
              <a:rPr b="1" lang="cs" sz="2000"/>
              <a:t>„</a:t>
            </a:r>
            <a:r>
              <a:rPr b="1" i="0" lang="cs" sz="2000"/>
              <a:t>Tu jsem viděl, jak se z moře vynořila dravá šelma o deseti rozích a sedmi hlavách; na těch rozích deset královských korun a na hlavách jména urážející Boha</a:t>
            </a:r>
            <a:r>
              <a:rPr b="1" lang="cs" sz="2000"/>
              <a:t>.“</a:t>
            </a:r>
            <a:r>
              <a:rPr lang="cs" sz="2000"/>
              <a:t> </a:t>
            </a:r>
            <a:r>
              <a:rPr lang="cs" sz="2000">
                <a:solidFill>
                  <a:schemeClr val="dk1"/>
                </a:solidFill>
              </a:rPr>
              <a:t>(Zjevení 13,1) </a:t>
            </a:r>
            <a:r>
              <a:rPr b="0" i="0" lang="cs" sz="2000"/>
              <a:t>Jan pokračuje:</a:t>
            </a:r>
            <a:endParaRPr sz="1300"/>
          </a:p>
        </p:txBody>
      </p:sp>
      <p:sp>
        <p:nvSpPr>
          <p:cNvPr id="192" name="Google Shape;192;p17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8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9" name="Google Shape;199;p18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cs" sz="2000"/>
              <a:t>„</a:t>
            </a:r>
            <a:r>
              <a:rPr b="1" i="0" lang="cs" sz="2000"/>
              <a:t>Ta šelma, kterou jsem viděl, byla jako levhart, její nohy jako tlapy medvěda</a:t>
            </a:r>
            <a:r>
              <a:rPr b="1" lang="cs" sz="2000"/>
              <a:t>…“</a:t>
            </a:r>
            <a:r>
              <a:rPr lang="cs" sz="2000"/>
              <a:t> </a:t>
            </a:r>
            <a:r>
              <a:rPr lang="cs" sz="2000">
                <a:solidFill>
                  <a:schemeClr val="dk1"/>
                </a:solidFill>
              </a:rPr>
              <a:t>(Zjevení 13,2)  </a:t>
            </a:r>
            <a:endParaRPr sz="1300"/>
          </a:p>
        </p:txBody>
      </p:sp>
      <p:sp>
        <p:nvSpPr>
          <p:cNvPr id="200" name="Google Shape;200;p18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9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7" name="Google Shape;207;p19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" sz="2000"/>
              <a:t>„</a:t>
            </a:r>
            <a:r>
              <a:rPr b="1" lang="cs" sz="2000"/>
              <a:t>…</a:t>
            </a:r>
            <a:r>
              <a:rPr b="1" i="0" lang="cs" sz="2000"/>
              <a:t> a její tlama jako tlama lví. A drak jí dal svou sílu i trůn i velikou moc</a:t>
            </a:r>
            <a:r>
              <a:rPr b="1" lang="cs" sz="2000"/>
              <a:t>.“</a:t>
            </a:r>
            <a:r>
              <a:rPr b="0" i="0" lang="cs" sz="2000"/>
              <a:t> </a:t>
            </a:r>
            <a:r>
              <a:rPr lang="cs" sz="2000">
                <a:solidFill>
                  <a:schemeClr val="dk1"/>
                </a:solidFill>
              </a:rPr>
              <a:t>(Zjevení 13,2) </a:t>
            </a:r>
            <a:r>
              <a:rPr b="0" i="0" lang="cs" sz="2000"/>
              <a:t>Vzpomenete si, </a:t>
            </a:r>
            <a:r>
              <a:rPr lang="cs" sz="2000"/>
              <a:t>jak jsme</a:t>
            </a:r>
            <a:r>
              <a:rPr b="0" i="0" lang="cs" sz="2000"/>
              <a:t> studovali proroctví o ženě v bílém a o drakovi ve Zjevení 12, kde jsme objevili, že drak je ďábel, který pracuje skrze pohanský Řím</a:t>
            </a:r>
            <a:r>
              <a:rPr lang="cs" sz="2000"/>
              <a:t>? </a:t>
            </a:r>
            <a:r>
              <a:rPr b="0" i="0" lang="cs" sz="2000"/>
              <a:t>Zjistili jsme, že této mocnosti (šelmě) ze Zjevení 13 byla dána síla, trůn a veliká moc.</a:t>
            </a:r>
            <a:r>
              <a:rPr lang="cs" sz="2000"/>
              <a:t> </a:t>
            </a:r>
            <a:r>
              <a:rPr b="0" i="0" lang="cs" sz="2000"/>
              <a:t>Dějiny zaznamenávají, že Konstantin, římský císař věnoval své hlavní město</a:t>
            </a:r>
            <a:r>
              <a:rPr lang="cs" sz="2000"/>
              <a:t> – </a:t>
            </a:r>
            <a:r>
              <a:rPr b="0" i="0" lang="cs" sz="2000"/>
              <a:t>Řím.</a:t>
            </a:r>
            <a:endParaRPr sz="1300"/>
          </a:p>
        </p:txBody>
      </p:sp>
      <p:sp>
        <p:nvSpPr>
          <p:cNvPr id="208" name="Google Shape;208;p19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0" name="Google Shape;90;p2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" sz="2000"/>
              <a:t>Dnešní přednáška nese název: Ať zazní svoboda – Šelmy v biblickém proroctví</a:t>
            </a:r>
            <a:r>
              <a:rPr b="0" i="0" lang="cs" sz="2000"/>
              <a:t>. </a:t>
            </a: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0" i="0" sz="1800"/>
          </a:p>
        </p:txBody>
      </p:sp>
      <p:sp>
        <p:nvSpPr>
          <p:cNvPr id="91" name="Google Shape;91;p2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0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5" name="Google Shape;215;p20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" sz="2000"/>
              <a:t>A to </a:t>
            </a:r>
            <a:r>
              <a:rPr b="0" i="0" lang="cs" sz="2000"/>
              <a:t>včetně armády a pokladů</a:t>
            </a:r>
            <a:r>
              <a:rPr lang="cs" sz="2000"/>
              <a:t> – </a:t>
            </a:r>
            <a:r>
              <a:rPr b="0" i="0" lang="cs" sz="2000"/>
              <a:t>římskému biskupovi, a tím se naplnilo toto proroctví. Verš sedm říká: </a:t>
            </a:r>
            <a:r>
              <a:rPr b="1" lang="cs" sz="2000"/>
              <a:t>„</a:t>
            </a:r>
            <a:r>
              <a:rPr b="1" i="0" lang="cs" sz="2000"/>
              <a:t>A bylo jí dáno, aby vedla válku proti svatým a aby nad nimi zvítězila</a:t>
            </a:r>
            <a:r>
              <a:rPr b="1" lang="cs" sz="2000"/>
              <a:t>.“</a:t>
            </a:r>
            <a:r>
              <a:rPr b="0" i="0" lang="cs" sz="2000"/>
              <a:t> </a:t>
            </a:r>
            <a:r>
              <a:rPr lang="cs" sz="2000">
                <a:solidFill>
                  <a:schemeClr val="dk1"/>
                </a:solidFill>
              </a:rPr>
              <a:t>(Zjevení 13,7) </a:t>
            </a:r>
            <a:r>
              <a:rPr b="0" i="0" lang="cs" sz="2000"/>
              <a:t>Jan také potvrzuje, že tato moc bude trvat </a:t>
            </a:r>
            <a:r>
              <a:rPr lang="cs" sz="2000"/>
              <a:t>„</a:t>
            </a:r>
            <a:r>
              <a:rPr b="0" i="0" lang="cs" sz="2000"/>
              <a:t>čtyřicet dva měsíců</a:t>
            </a:r>
            <a:r>
              <a:rPr lang="cs" sz="2000"/>
              <a:t>“</a:t>
            </a:r>
            <a:r>
              <a:rPr b="0" i="0" lang="cs" sz="2000"/>
              <a:t> neboli 1260 let. Je to stejné období jako to, které Daniel viděl u </a:t>
            </a:r>
            <a:r>
              <a:rPr lang="cs" sz="2000"/>
              <a:t>„</a:t>
            </a:r>
            <a:r>
              <a:rPr b="0" i="0" lang="cs" sz="2000"/>
              <a:t>malého rohu</a:t>
            </a:r>
            <a:r>
              <a:rPr lang="cs" sz="2000"/>
              <a:t>“</a:t>
            </a:r>
            <a:r>
              <a:rPr b="0" i="0" lang="cs" sz="2000"/>
              <a:t>.</a:t>
            </a:r>
            <a:r>
              <a:rPr lang="cs" sz="2000"/>
              <a:t> </a:t>
            </a:r>
            <a:r>
              <a:rPr b="0" i="0" lang="cs" sz="2000"/>
              <a:t>Šelma ze Zjevení 13 a </a:t>
            </a:r>
            <a:r>
              <a:rPr lang="cs" sz="2000"/>
              <a:t>„</a:t>
            </a:r>
            <a:r>
              <a:rPr b="0" i="0" lang="cs" sz="2000"/>
              <a:t>malý roh</a:t>
            </a:r>
            <a:r>
              <a:rPr lang="cs" sz="2000"/>
              <a:t>“</a:t>
            </a:r>
            <a:r>
              <a:rPr b="0" i="0" lang="cs" sz="2000"/>
              <a:t> z Daniele 7 </a:t>
            </a:r>
            <a:r>
              <a:rPr lang="cs" sz="2000"/>
              <a:t>–</a:t>
            </a:r>
            <a:r>
              <a:rPr b="0" i="0" lang="cs" sz="2000"/>
              <a:t> oba symbolizují papežství. Když Jan hovořil o sedmihlavé šelmě ze Zjevení, napsal:</a:t>
            </a:r>
            <a:endParaRPr sz="1300"/>
          </a:p>
        </p:txBody>
      </p:sp>
      <p:sp>
        <p:nvSpPr>
          <p:cNvPr id="216" name="Google Shape;216;p20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1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3" name="Google Shape;223;p21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cs" sz="2000"/>
              <a:t>„</a:t>
            </a:r>
            <a:r>
              <a:rPr b="1" i="0" lang="cs" sz="2000"/>
              <a:t>Jedna z jejích hlav vypadala jako smrtelně raněná, ale ta rána se zahojila. A celá země v obdivu šla za tou šelmou</a:t>
            </a:r>
            <a:r>
              <a:rPr b="1" lang="cs" sz="2000"/>
              <a:t>…</a:t>
            </a:r>
            <a:r>
              <a:rPr b="1" lang="cs" sz="2000"/>
              <a:t>“</a:t>
            </a:r>
            <a:r>
              <a:rPr b="0" i="0" lang="cs" sz="2000"/>
              <a:t> </a:t>
            </a:r>
            <a:r>
              <a:rPr lang="cs" sz="2000">
                <a:solidFill>
                  <a:schemeClr val="dk1"/>
                </a:solidFill>
              </a:rPr>
              <a:t>(Zjevení 13,3) </a:t>
            </a:r>
            <a:r>
              <a:rPr b="0" i="0" lang="cs" sz="2000"/>
              <a:t>Studovali jsme první část tohoto proroctví a jeho naplnění už dříve. Ráno dne 15. února 1798 byl papež Pius VI. odveden a zajat francouzským generálem Berthierem.</a:t>
            </a:r>
            <a:r>
              <a:rPr lang="cs" sz="2000"/>
              <a:t> </a:t>
            </a:r>
            <a:r>
              <a:rPr b="0" i="0" lang="cs" sz="2000"/>
              <a:t>Papež zemřel v exilu následujícího roku. Papežská moc byla zlomena.</a:t>
            </a:r>
            <a:endParaRPr sz="1300"/>
          </a:p>
        </p:txBody>
      </p:sp>
      <p:sp>
        <p:nvSpPr>
          <p:cNvPr id="224" name="Google Shape;224;p21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2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1" name="Google Shape;231;p22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i="0" lang="cs" sz="2000"/>
              <a:t>Jedna z jej</a:t>
            </a:r>
            <a:r>
              <a:rPr lang="cs" sz="2000"/>
              <a:t>í</a:t>
            </a:r>
            <a:r>
              <a:rPr b="0" i="0" lang="cs" sz="2000"/>
              <a:t>ch hlav byla </a:t>
            </a:r>
            <a:r>
              <a:rPr lang="cs" sz="2000"/>
              <a:t>„</a:t>
            </a:r>
            <a:r>
              <a:rPr b="0" i="0" lang="cs" sz="2000"/>
              <a:t>smrtelně raněn</a:t>
            </a:r>
            <a:r>
              <a:rPr lang="cs" sz="2000"/>
              <a:t>á“</a:t>
            </a:r>
            <a:r>
              <a:rPr b="0" i="0" lang="cs" sz="2000"/>
              <a:t>. Celá desetiletí mělo papežství jen pramalý nebo žádný vliv na náboženské a politické události mezi národy. Ale podle biblického proroctví se znovu vzmůže. Rána bude uzdravena!</a:t>
            </a:r>
            <a:r>
              <a:rPr lang="cs" sz="2000"/>
              <a:t> Jak je tomu dnes? Byla </a:t>
            </a:r>
            <a:r>
              <a:rPr b="0" i="0" lang="cs" sz="2000"/>
              <a:t>rána uzdravena? Určitě, dnes není pochyb o vlivu papežství a náboženské a politické otáz</a:t>
            </a:r>
            <a:r>
              <a:rPr lang="cs" sz="2000"/>
              <a:t>ky</a:t>
            </a:r>
            <a:r>
              <a:rPr b="0" i="0" lang="cs" sz="2000"/>
              <a:t> po celém světě. Ozdravný proces velmi pokročil podepsáním Konkordátu mezi Mussoliniho italskou vládou a Vatikánem v r. 1929. Tato smlouva dávala papeži suverenitu nad Vatikánským státem, a obnovila tak jeho politický statut.</a:t>
            </a:r>
            <a:r>
              <a:rPr lang="cs" sz="2000"/>
              <a:t> </a:t>
            </a:r>
            <a:r>
              <a:rPr b="0" i="0" lang="cs" sz="2000"/>
              <a:t>Teď si povšimněte další části Janova vidění. Stařičký prorok viděl nejzajímavější scénu.</a:t>
            </a:r>
            <a:endParaRPr sz="1300"/>
          </a:p>
        </p:txBody>
      </p:sp>
      <p:sp>
        <p:nvSpPr>
          <p:cNvPr id="232" name="Google Shape;232;p22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3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7" name="Google Shape;237;p23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cs" sz="2000"/>
              <a:t>„</a:t>
            </a:r>
            <a:r>
              <a:rPr b="1" i="0" lang="cs" sz="2000"/>
              <a:t>Vtom jsem viděl jinou šelmu, jak vyvstala ze země: měla dva rohy jako beránek, ale mluvila jako drak</a:t>
            </a:r>
            <a:r>
              <a:rPr b="1" lang="cs" sz="2000"/>
              <a:t>.“ </a:t>
            </a:r>
            <a:r>
              <a:rPr lang="cs" sz="2000">
                <a:solidFill>
                  <a:schemeClr val="dk1"/>
                </a:solidFill>
              </a:rPr>
              <a:t>(Zjevení 13,11)  </a:t>
            </a:r>
            <a:endParaRPr sz="1300"/>
          </a:p>
        </p:txBody>
      </p:sp>
      <p:sp>
        <p:nvSpPr>
          <p:cNvPr id="238" name="Google Shape;238;p23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4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5" name="Google Shape;245;p24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i="0" lang="cs" sz="2000"/>
              <a:t>Na tomto národu bylo něco odlišného. Jiné šelmy vycházely z moře či z obydlených oblastí světa. Tento národ vzejde ze země nebo z divočiny.</a:t>
            </a:r>
            <a:r>
              <a:rPr lang="cs" sz="2000"/>
              <a:t> </a:t>
            </a:r>
            <a:r>
              <a:rPr b="0" i="0" lang="cs" sz="2000"/>
              <a:t>Chvilku přemýšlejte! Který mladý, mír milující národ se vzmohl k moci a význačnosti v opuštěné oblasti světa kolem r. 1798 </a:t>
            </a:r>
            <a:r>
              <a:rPr lang="cs" sz="2000"/>
              <a:t>–</a:t>
            </a:r>
            <a:r>
              <a:rPr b="0" i="0" lang="cs" sz="2000"/>
              <a:t> ve stejné době, kdy papežství dostalo </a:t>
            </a:r>
            <a:r>
              <a:rPr lang="cs" sz="2000"/>
              <a:t>„</a:t>
            </a:r>
            <a:r>
              <a:rPr b="0" i="0" lang="cs" sz="2000"/>
              <a:t>smrtelnou ránu</a:t>
            </a:r>
            <a:r>
              <a:rPr lang="cs" sz="2000"/>
              <a:t>“</a:t>
            </a:r>
            <a:r>
              <a:rPr b="0" i="0" lang="cs" sz="2000"/>
              <a:t>? Jen jediný národ zapadá do těchto prorockých poznávacích znamení</a:t>
            </a:r>
            <a:r>
              <a:rPr lang="cs" sz="2000"/>
              <a:t> – </a:t>
            </a:r>
            <a:r>
              <a:rPr b="0" i="0" lang="cs" sz="2000"/>
              <a:t>Spojené státy americké. Jen v průběhu dvou století se staly jedním z nejmocnějších národů na světě.</a:t>
            </a:r>
            <a:endParaRPr sz="1300"/>
          </a:p>
        </p:txBody>
      </p:sp>
      <p:sp>
        <p:nvSpPr>
          <p:cNvPr id="246" name="Google Shape;246;p24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5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1" name="Google Shape;251;p25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i="0" lang="cs" sz="2000"/>
              <a:t>Je pozoruhodné, že tato šelma vypadající jako beránek nemá koruny na svých rozích, jak je tomu u jiných šelem. Jinými slovy, bude to národ bez krále a bude mít církev bez papeže.</a:t>
            </a:r>
            <a:r>
              <a:rPr lang="cs" sz="2000"/>
              <a:t> </a:t>
            </a:r>
            <a:r>
              <a:rPr b="0" i="0" lang="cs" sz="2000"/>
              <a:t>Prosím všimněte si rozpoznávacích znaků této šelmy podobné beránkovi ze Zjevení 13. Popis proroctví určuje Spojené státy jako mocnost, která povstane z divočiny. </a:t>
            </a:r>
            <a:br>
              <a:rPr b="0" i="0" lang="cs" sz="2000"/>
            </a:br>
            <a:r>
              <a:rPr b="0" i="0" lang="cs" sz="2000"/>
              <a:t>Všimněte si těchto charakteristických znaků: </a:t>
            </a: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i="0" lang="cs" sz="2000"/>
              <a:t> 1. Povstane z divočiny, nikoliv z obydlené části světa. Přesně to se stalo.</a:t>
            </a: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" sz="2000"/>
              <a:t> </a:t>
            </a:r>
            <a:r>
              <a:rPr b="0" i="0" lang="cs" sz="2000"/>
              <a:t>2. Dosáhne význačnosti stejně jako šelma podobná levhartu ze Zjevení 13, která byla </a:t>
            </a:r>
            <a:r>
              <a:rPr lang="cs" sz="2000"/>
              <a:t>„</a:t>
            </a:r>
            <a:r>
              <a:rPr b="0" i="0" lang="cs" sz="2000"/>
              <a:t>smrtelně zraněn</a:t>
            </a:r>
            <a:r>
              <a:rPr lang="cs" sz="2000"/>
              <a:t>a“</a:t>
            </a:r>
            <a:r>
              <a:rPr b="0" i="0" lang="cs" sz="2000"/>
              <a:t>.</a:t>
            </a:r>
            <a:r>
              <a:rPr lang="cs" sz="2000"/>
              <a:t> </a:t>
            </a:r>
            <a:r>
              <a:rPr b="0" i="0" lang="cs" sz="2000"/>
              <a:t>Nastalo to kolem r. 1798 – právě včas.</a:t>
            </a:r>
            <a:endParaRPr sz="1300"/>
          </a:p>
        </p:txBody>
      </p:sp>
      <p:sp>
        <p:nvSpPr>
          <p:cNvPr id="252" name="Google Shape;252;p25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6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7" name="Google Shape;257;p26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i="0" lang="cs" sz="2000"/>
              <a:t>3. </a:t>
            </a:r>
            <a:r>
              <a:rPr lang="cs" sz="2000"/>
              <a:t>B</a:t>
            </a:r>
            <a:r>
              <a:rPr b="0" i="0" lang="cs" sz="2000"/>
              <a:t>ude to demokratická mocnost, protože nemá koruny, které označují královskou moc. Bude to republika šířící po světě demokracii. </a:t>
            </a:r>
            <a:br>
              <a:rPr b="0" i="0" lang="cs" sz="2000"/>
            </a:br>
            <a:r>
              <a:rPr b="0" i="0" lang="cs" sz="2000"/>
              <a:t>4.  Stane se světovou mocností, která povede zbytek světa k uctívání šelmy a přijetí jejího znamení. </a:t>
            </a:r>
            <a:br>
              <a:rPr b="0" i="0" lang="cs" sz="2000"/>
            </a:br>
            <a:r>
              <a:rPr b="0" i="0" lang="cs" sz="2000"/>
              <a:t>Je jasné, že Bůh si používá symbolismus k popisu Spojených států amerických a ukazuje roli, kterou budou hrát v závěrečných událostech světových dějin.</a:t>
            </a:r>
            <a:r>
              <a:rPr lang="cs" sz="2000"/>
              <a:t> </a:t>
            </a:r>
            <a:r>
              <a:rPr b="0" i="0" lang="cs" sz="2000"/>
              <a:t>Socha svobody byla dlouho symbolem svobody, které se lidé těšili v této zemi.</a:t>
            </a:r>
            <a:endParaRPr sz="1300"/>
          </a:p>
        </p:txBody>
      </p:sp>
      <p:sp>
        <p:nvSpPr>
          <p:cNvPr id="258" name="Google Shape;258;p26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7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3" name="Google Shape;263;p27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cs" sz="2000"/>
              <a:t>„…</a:t>
            </a:r>
            <a:r>
              <a:rPr b="1" i="0" lang="cs" sz="2000"/>
              <a:t> ale mluvila jako drak</a:t>
            </a:r>
            <a:r>
              <a:rPr b="1" lang="cs" sz="2000"/>
              <a:t>.“</a:t>
            </a:r>
            <a:r>
              <a:rPr b="0" i="0" lang="cs" sz="2000"/>
              <a:t> </a:t>
            </a:r>
            <a:r>
              <a:rPr lang="cs" sz="2000">
                <a:solidFill>
                  <a:schemeClr val="dk1"/>
                </a:solidFill>
              </a:rPr>
              <a:t>(Zjevení 13,11) </a:t>
            </a:r>
            <a:r>
              <a:rPr b="0" i="0" lang="cs" sz="2000"/>
              <a:t>Je zřejmé, že někdy, nějak přijdou změny ve vládě této země. A je pravda, že už k nim dochází. Národ obvykle promlouvá svými legislativními počiny a tvorbou zákonů. A napříč dějinami kdykoliv a kdekoliv zazněl drakův hlas, nastalo pronásledování. Proroctví pokračuje s velmi překvapivým oznámením. Když Bůh hovoří o Americe, Bible říká:</a:t>
            </a:r>
            <a:endParaRPr sz="1300"/>
          </a:p>
        </p:txBody>
      </p:sp>
      <p:sp>
        <p:nvSpPr>
          <p:cNvPr id="264" name="Google Shape;264;p27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8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1" name="Google Shape;271;p28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cs" sz="2000"/>
              <a:t>„</a:t>
            </a:r>
            <a:r>
              <a:rPr b="1" i="0" lang="cs" sz="2000"/>
              <a:t>Z pověření té první šelmy vykonává veškerou její moc. Nutí zemi a její obyvatele, aby klekali před první šelmou</a:t>
            </a:r>
            <a:r>
              <a:rPr b="1" lang="cs" sz="2000"/>
              <a:t>…“ </a:t>
            </a:r>
            <a:r>
              <a:rPr lang="cs" sz="2000">
                <a:solidFill>
                  <a:schemeClr val="dk1"/>
                </a:solidFill>
              </a:rPr>
              <a:t>(Zjevení 13,12)  </a:t>
            </a:r>
            <a:endParaRPr sz="1300"/>
          </a:p>
        </p:txBody>
      </p:sp>
      <p:sp>
        <p:nvSpPr>
          <p:cNvPr id="272" name="Google Shape;272;p28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9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9" name="Google Shape;279;p29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cs" sz="2000"/>
              <a:t>„…</a:t>
            </a:r>
            <a:r>
              <a:rPr b="1" i="0" lang="cs" sz="2000"/>
              <a:t> které se zahojila její smrtelná rána</a:t>
            </a:r>
            <a:r>
              <a:rPr b="1" lang="cs" sz="2000"/>
              <a:t>.“</a:t>
            </a:r>
            <a:r>
              <a:rPr b="0" i="0" lang="cs" sz="2000"/>
              <a:t> </a:t>
            </a:r>
            <a:r>
              <a:rPr lang="cs" sz="2000">
                <a:solidFill>
                  <a:schemeClr val="dk1"/>
                </a:solidFill>
              </a:rPr>
              <a:t>(Zjevení 13,12) </a:t>
            </a:r>
            <a:r>
              <a:rPr b="0" i="0" lang="cs" sz="2000"/>
              <a:t>Jakkoliv se to může zdát neuvěřitelné, charakteristika pronásledování u první šelmy či papežského Říma se zdvojí u šelmy, která vypadá jako beránek, ale mluví jako drak</a:t>
            </a:r>
            <a:r>
              <a:rPr lang="cs" sz="2000"/>
              <a:t> – </a:t>
            </a:r>
            <a:r>
              <a:rPr b="0" i="0" lang="cs" sz="2000"/>
              <a:t>což jsou Spojené státy. Proroctví říká, že tato šelma podobná beránkovi povede lidi k tomu, aby uctívali první šelmu čili papežský Řím.</a:t>
            </a:r>
            <a:r>
              <a:rPr lang="cs" sz="2000"/>
              <a:t> </a:t>
            </a:r>
            <a:r>
              <a:rPr b="0" i="0" lang="cs" sz="2000"/>
              <a:t>Člověk by si řekl, že něco takového se ve Spojených státech NIKDY nemůže stát.</a:t>
            </a:r>
            <a:r>
              <a:rPr lang="cs" sz="2000"/>
              <a:t> </a:t>
            </a:r>
            <a:r>
              <a:rPr b="0" i="0" lang="cs" sz="2000"/>
              <a:t>Deklarace nezávislosti, Ústava a Listina základních lidských práv a svobod budou přece občany chránit před zásahy do jejich svobod. Společně totiž garantují odluku státu od církve.</a:t>
            </a:r>
            <a:r>
              <a:rPr lang="cs" sz="2000"/>
              <a:t> </a:t>
            </a:r>
            <a:r>
              <a:rPr b="0" i="0" lang="cs" sz="2000"/>
              <a:t>Jakékoliv zásahy do těchto svobod by šly přímo proti principům vlády.</a:t>
            </a:r>
            <a:r>
              <a:rPr lang="cs" sz="2000"/>
              <a:t> </a:t>
            </a:r>
            <a:r>
              <a:rPr b="0" i="0" lang="cs" sz="2000"/>
              <a:t>Jediný způsob, jak se to kdy může stát je tehdy, když principy vepsané do Ústavy USA budou opuštěné a jednoduše ignorovány. Jakkoli se to zdá podivné, UŽ SE TO DĚJE.</a:t>
            </a:r>
            <a:r>
              <a:rPr lang="cs" sz="2000"/>
              <a:t> </a:t>
            </a:r>
            <a:r>
              <a:rPr b="0" i="0" lang="cs" sz="2000"/>
              <a:t>Bible jasně prohlašuje, že to tak bude! Dále proroctví o Spojených státech pokračuje:</a:t>
            </a:r>
            <a:endParaRPr sz="1300"/>
          </a:p>
        </p:txBody>
      </p:sp>
      <p:sp>
        <p:nvSpPr>
          <p:cNvPr id="280" name="Google Shape;280;p29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7" name="Google Shape;97;p3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i="0" lang="cs" sz="2000"/>
              <a:t>Jeví se, že Bůh na Ameriku vylil svou milost v hojnosti. Úžasné scenérie, mohutné horské masivy, úrodná údolí,</a:t>
            </a:r>
            <a:endParaRPr sz="1300"/>
          </a:p>
        </p:txBody>
      </p:sp>
      <p:sp>
        <p:nvSpPr>
          <p:cNvPr id="98" name="Google Shape;98;p3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0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7" name="Google Shape;287;p30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cs" sz="2000"/>
              <a:t>„</a:t>
            </a:r>
            <a:r>
              <a:rPr b="1" i="0" lang="cs" sz="2000"/>
              <a:t>A činí veliká znamení, dokonce i oheň z nebe nechá před zraky lidí sestoupit na zem</a:t>
            </a:r>
            <a:r>
              <a:rPr b="1" lang="cs" sz="2000"/>
              <a:t>.“</a:t>
            </a:r>
            <a:r>
              <a:rPr lang="cs" sz="2000"/>
              <a:t> </a:t>
            </a:r>
            <a:r>
              <a:rPr lang="cs" sz="2000">
                <a:solidFill>
                  <a:schemeClr val="dk1"/>
                </a:solidFill>
              </a:rPr>
              <a:t>(Zjevení 13,13)  </a:t>
            </a:r>
            <a:endParaRPr sz="1300"/>
          </a:p>
        </p:txBody>
      </p:sp>
      <p:sp>
        <p:nvSpPr>
          <p:cNvPr id="288" name="Google Shape;288;p30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1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5" name="Google Shape;295;p31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cs" sz="2000"/>
              <a:t>„</a:t>
            </a:r>
            <a:r>
              <a:rPr b="1" i="0" lang="cs" sz="2000"/>
              <a:t>Bylo jí dáno dělat znamení ke cti první šelmy a svádět jimi obyvatele země</a:t>
            </a:r>
            <a:r>
              <a:rPr b="1" lang="cs" sz="2000"/>
              <a:t>…</a:t>
            </a:r>
            <a:r>
              <a:rPr b="1" lang="cs" sz="2000"/>
              <a:t>“</a:t>
            </a:r>
            <a:r>
              <a:rPr lang="cs" sz="2000"/>
              <a:t> </a:t>
            </a:r>
            <a:r>
              <a:rPr lang="cs" sz="2000">
                <a:solidFill>
                  <a:schemeClr val="dk1"/>
                </a:solidFill>
              </a:rPr>
              <a:t>(Zjevení 13,14)  </a:t>
            </a:r>
            <a:endParaRPr sz="1300"/>
          </a:p>
        </p:txBody>
      </p:sp>
      <p:sp>
        <p:nvSpPr>
          <p:cNvPr id="296" name="Google Shape;296;p31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2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03" name="Google Shape;303;p32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cs" sz="2000"/>
              <a:t>„…</a:t>
            </a:r>
            <a:r>
              <a:rPr b="1" i="0" lang="cs" sz="2000"/>
              <a:t>rozkazuje obyvatelům země, aby postavili sochu té šelmě, která byla smrtelně zraněna mečem, a přece zůstala naživu</a:t>
            </a:r>
            <a:r>
              <a:rPr b="1" lang="cs" sz="2000"/>
              <a:t>.“</a:t>
            </a:r>
            <a:r>
              <a:rPr b="1" i="0" lang="cs" sz="2000"/>
              <a:t> </a:t>
            </a:r>
            <a:r>
              <a:rPr lang="cs" sz="2000">
                <a:solidFill>
                  <a:schemeClr val="dk1"/>
                </a:solidFill>
              </a:rPr>
              <a:t>(Zjevení 13,14) </a:t>
            </a:r>
            <a:r>
              <a:rPr lang="cs" sz="2000"/>
              <a:t>„</a:t>
            </a:r>
            <a:r>
              <a:rPr b="0" i="0" lang="cs" sz="2000"/>
              <a:t>Moment</a:t>
            </a:r>
            <a:r>
              <a:rPr lang="cs" sz="2000"/>
              <a:t>,“</a:t>
            </a:r>
            <a:r>
              <a:rPr b="0" i="0" lang="cs" sz="2000"/>
              <a:t> řeknete si, </a:t>
            </a:r>
            <a:r>
              <a:rPr lang="cs" sz="2000"/>
              <a:t>„</a:t>
            </a:r>
            <a:r>
              <a:rPr b="0" i="0" lang="cs" sz="2000"/>
              <a:t>Co je to za sochu té šelmy, o které se v textu hovoří</a:t>
            </a:r>
            <a:r>
              <a:rPr lang="cs" sz="2000"/>
              <a:t>?“</a:t>
            </a:r>
            <a:r>
              <a:rPr b="0" i="0" lang="cs" sz="2000"/>
              <a:t> To je dobrá otázka. Abychom udělali sochu nebo obraz něčeho, musíme to napodobit. Znamená to, že vláda Spojených států začne kopírovat cíle a nařízení papežského Říma. Zruší to rozdělující zeď mezi církví a státem. Náboženská moc tak dostane kontrolu nad vládou, takže bude prosazovat náboženské zákony, neboť Bible říká, že:</a:t>
            </a:r>
            <a:endParaRPr sz="1300"/>
          </a:p>
        </p:txBody>
      </p:sp>
      <p:sp>
        <p:nvSpPr>
          <p:cNvPr id="304" name="Google Shape;304;p32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3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1" name="Google Shape;311;p33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cs" sz="2000"/>
              <a:t>„</a:t>
            </a:r>
            <a:r>
              <a:rPr b="1" i="0" lang="cs" sz="2000"/>
              <a:t>Nutí zemi a její obyvatele, aby klekali před první šelmou, které se zahojila její smrtelná rána</a:t>
            </a:r>
            <a:r>
              <a:rPr b="1" lang="cs" sz="2000"/>
              <a:t>.“</a:t>
            </a:r>
            <a:r>
              <a:rPr b="0" i="0" lang="cs" sz="2000"/>
              <a:t> </a:t>
            </a:r>
            <a:r>
              <a:rPr lang="cs" sz="2000">
                <a:solidFill>
                  <a:schemeClr val="dk1"/>
                </a:solidFill>
              </a:rPr>
              <a:t>(Zjevení 13,12)</a:t>
            </a:r>
            <a:r>
              <a:rPr lang="cs" sz="2000"/>
              <a:t> </a:t>
            </a:r>
            <a:r>
              <a:rPr b="0" i="0" lang="cs" sz="2000"/>
              <a:t>Toto proroctví jasně naznačuje, že moc tohoto národa bude použita k vynucování určité náboženské poslušnosti, která má být znakem loajality k papežství.</a:t>
            </a:r>
            <a:r>
              <a:rPr lang="cs" sz="2000"/>
              <a:t> </a:t>
            </a:r>
            <a:r>
              <a:rPr b="0" i="0" lang="cs" sz="2000"/>
              <a:t>Nechme Bibli a papežské výroky, aby zodpověděly tuto otázku. Bůh dává ve Zjevení 17,9</a:t>
            </a:r>
            <a:r>
              <a:rPr lang="cs" sz="2000"/>
              <a:t>–</a:t>
            </a:r>
            <a:r>
              <a:rPr b="0" i="0" lang="cs" sz="2000"/>
              <a:t>10 děsivé varování.</a:t>
            </a:r>
            <a:endParaRPr sz="1300"/>
          </a:p>
        </p:txBody>
      </p:sp>
      <p:sp>
        <p:nvSpPr>
          <p:cNvPr id="312" name="Google Shape;312;p33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4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9" name="Google Shape;319;p34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cs" sz="2000"/>
              <a:t>„</a:t>
            </a:r>
            <a:r>
              <a:rPr b="1" i="0" lang="cs" sz="2000"/>
              <a:t>Kdo kleká před šelmou a před její sochou, kdo přijímá její cejch na čelo či na ruku</a:t>
            </a:r>
            <a:r>
              <a:rPr b="1" lang="cs" sz="2000"/>
              <a:t>…“</a:t>
            </a:r>
            <a:r>
              <a:rPr lang="cs" sz="2000"/>
              <a:t> </a:t>
            </a:r>
            <a:r>
              <a:rPr lang="cs" sz="2000">
                <a:solidFill>
                  <a:schemeClr val="dk1"/>
                </a:solidFill>
              </a:rPr>
              <a:t>(Zjevení 14,9) </a:t>
            </a:r>
            <a:endParaRPr sz="1300"/>
          </a:p>
        </p:txBody>
      </p:sp>
      <p:sp>
        <p:nvSpPr>
          <p:cNvPr id="320" name="Google Shape;320;p34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5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7" name="Google Shape;327;p35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cs" sz="2000"/>
              <a:t>„…</a:t>
            </a:r>
            <a:r>
              <a:rPr b="1" i="0" lang="cs" sz="2000"/>
              <a:t>bude pít víno Božího rozhorlení, které Bůh nalévá neředěné do číše svého hněvu</a:t>
            </a:r>
            <a:r>
              <a:rPr b="1" lang="cs" sz="2000"/>
              <a:t>…“</a:t>
            </a:r>
            <a:r>
              <a:rPr lang="cs" sz="2000"/>
              <a:t> </a:t>
            </a:r>
            <a:r>
              <a:rPr lang="cs" sz="2000">
                <a:solidFill>
                  <a:schemeClr val="dk1"/>
                </a:solidFill>
              </a:rPr>
              <a:t>(Zjevení 14,10) </a:t>
            </a:r>
            <a:r>
              <a:rPr b="0" i="0" lang="cs" sz="2000"/>
              <a:t>Bůh však také dává poselství naděje těm, kdo mu jsou věrní.</a:t>
            </a:r>
            <a:endParaRPr sz="1300"/>
          </a:p>
        </p:txBody>
      </p:sp>
      <p:sp>
        <p:nvSpPr>
          <p:cNvPr id="328" name="Google Shape;328;p35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6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5" name="Google Shape;335;p36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cs" sz="2000"/>
              <a:t>„</a:t>
            </a:r>
            <a:r>
              <a:rPr b="1" i="0" lang="cs" sz="2000"/>
              <a:t>Zde se ukáže vytrvalost svatých, kteří zachovávají Boží přikázání a věrnost Ježíši</a:t>
            </a:r>
            <a:r>
              <a:rPr b="1" lang="cs" sz="2000"/>
              <a:t>.“</a:t>
            </a:r>
            <a:r>
              <a:rPr lang="cs" sz="2000"/>
              <a:t> </a:t>
            </a:r>
            <a:r>
              <a:rPr lang="cs" sz="2000">
                <a:solidFill>
                  <a:schemeClr val="dk1"/>
                </a:solidFill>
              </a:rPr>
              <a:t>(Zjevení 14,12)  </a:t>
            </a:r>
            <a:r>
              <a:rPr b="0" i="0" lang="cs" sz="2000"/>
              <a:t>Jelikož ti, kteří zachovávají Boží přikázání jsou v kontrastu s těmi, kdo uctívají šelmu, je patrné, že zachovávání Božího zákona na straně jedné a jeho porušování na straně druhé tvoří rozdíl mezi Božími ctiteli a ctiteli šelmy. Když hovoří o téže moci, o moci šelmy, Pavel říká:</a:t>
            </a:r>
            <a:endParaRPr sz="1300"/>
          </a:p>
        </p:txBody>
      </p:sp>
      <p:sp>
        <p:nvSpPr>
          <p:cNvPr id="336" name="Google Shape;336;p36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7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43" name="Google Shape;343;p37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cs" sz="2000"/>
              <a:t>„</a:t>
            </a:r>
            <a:r>
              <a:rPr b="1" i="0" lang="cs" sz="2000"/>
              <a:t>Ten se postaví na odpor a </a:t>
            </a:r>
            <a:r>
              <a:rPr b="1" lang="cs" sz="2000"/>
              <a:t>‚</a:t>
            </a:r>
            <a:r>
              <a:rPr b="1" i="0" lang="cs" sz="2000"/>
              <a:t>povýší se nade všecko, co má jméno Boží’ nebo čemu se vzdává božská pocta. Dokonce </a:t>
            </a:r>
            <a:r>
              <a:rPr b="1" lang="cs" sz="2000"/>
              <a:t>‚</a:t>
            </a:r>
            <a:r>
              <a:rPr b="1" i="0" lang="cs" sz="2000"/>
              <a:t>usedne v chrámu Božím’ a bude se vydávat za Boha</a:t>
            </a:r>
            <a:r>
              <a:rPr b="1" lang="cs" sz="2000"/>
              <a:t>.“</a:t>
            </a:r>
            <a:r>
              <a:rPr b="0" i="0" lang="cs" sz="2000"/>
              <a:t> </a:t>
            </a:r>
            <a:r>
              <a:rPr lang="cs" sz="2000">
                <a:solidFill>
                  <a:schemeClr val="dk1"/>
                </a:solidFill>
              </a:rPr>
              <a:t>(2. Tesalonickým 2,4) </a:t>
            </a:r>
            <a:r>
              <a:rPr b="0" i="0" lang="cs" sz="2000"/>
              <a:t>Změnou Božího zákona se papežství postaví nad Boha. Pokusilo se to už udělat? Otevřeně to přiznává!</a:t>
            </a:r>
            <a:r>
              <a:rPr lang="cs" sz="2000"/>
              <a:t> </a:t>
            </a:r>
            <a:r>
              <a:rPr b="0" i="0" lang="cs" sz="2000"/>
              <a:t>Katolická encyklopedie, sv. 4, s. 153</a:t>
            </a:r>
            <a:r>
              <a:rPr lang="cs" sz="2000"/>
              <a:t> – </a:t>
            </a:r>
            <a:r>
              <a:rPr b="0" i="0" lang="cs" sz="2000"/>
              <a:t>tam se píše:</a:t>
            </a:r>
            <a:endParaRPr sz="1300"/>
          </a:p>
        </p:txBody>
      </p:sp>
      <p:sp>
        <p:nvSpPr>
          <p:cNvPr id="344" name="Google Shape;344;p37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8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1" name="Google Shape;351;p38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cs" sz="2000"/>
              <a:t>„</a:t>
            </a:r>
            <a:r>
              <a:rPr b="1" i="0" lang="cs" sz="2000"/>
              <a:t>Církev</a:t>
            </a:r>
            <a:r>
              <a:rPr b="1" lang="cs" sz="2000"/>
              <a:t>…</a:t>
            </a:r>
            <a:r>
              <a:rPr b="1" i="0" lang="cs" sz="2000"/>
              <a:t> po změně dne odpočinku z židovského šabatu neboli sedmého dne týdne na první den změnila třetí přikázání na neděli jako na den, který má být svěcen jako Den Páně</a:t>
            </a:r>
            <a:r>
              <a:rPr b="1" lang="cs" sz="2000"/>
              <a:t>.“</a:t>
            </a:r>
            <a:r>
              <a:rPr b="1" i="0" lang="cs" sz="2000"/>
              <a:t> </a:t>
            </a:r>
            <a:r>
              <a:rPr b="0" i="0" lang="cs" sz="2000"/>
              <a:t>Toto tvrzení není něčím novým. Catholic Record asi před 90 lety přinesl tento zajímavý výrok:</a:t>
            </a:r>
            <a:endParaRPr sz="1300"/>
          </a:p>
        </p:txBody>
      </p:sp>
      <p:sp>
        <p:nvSpPr>
          <p:cNvPr id="352" name="Google Shape;352;p38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9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9" name="Google Shape;359;p39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cs" sz="2000"/>
              <a:t>„</a:t>
            </a:r>
            <a:r>
              <a:rPr b="1" i="0" lang="cs" sz="2000"/>
              <a:t>Neděle je znamením autority</a:t>
            </a:r>
            <a:r>
              <a:rPr b="1" lang="cs" sz="2000"/>
              <a:t>…</a:t>
            </a:r>
            <a:r>
              <a:rPr b="1" i="0" lang="cs" sz="2000"/>
              <a:t> Církev je nad Biblí a změna dodržování šabatu je dokladem této skutečnosti</a:t>
            </a:r>
            <a:r>
              <a:rPr b="1" lang="cs" sz="2000"/>
              <a:t>.“</a:t>
            </a:r>
            <a:r>
              <a:rPr b="0" i="0" lang="cs" sz="2000"/>
              <a:t> (Catholic Record, 1. září, 1923)</a:t>
            </a:r>
            <a:endParaRPr sz="1300"/>
          </a:p>
        </p:txBody>
      </p:sp>
      <p:sp>
        <p:nvSpPr>
          <p:cNvPr id="360" name="Google Shape;360;p39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3" name="Google Shape;103;p4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i="0" lang="cs" sz="2000"/>
              <a:t>působivé vodopády, do výše čnící horské útvary,</a:t>
            </a:r>
            <a:endParaRPr sz="1300"/>
          </a:p>
        </p:txBody>
      </p:sp>
      <p:sp>
        <p:nvSpPr>
          <p:cNvPr id="104" name="Google Shape;104;p4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40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67" name="Google Shape;367;p40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i="0" lang="cs" sz="2000"/>
              <a:t>Zde nacházíme tvrzení papežství, že je to znamení autority v náboženských otázkách a schopnost měnit Boží zákon tím, že ustanovili neděli jako den bohoslužby a přímo tím porušili Boží přikázání týkající se sedmého dne, který měl být svatý.</a:t>
            </a:r>
            <a:r>
              <a:rPr lang="cs" sz="2000"/>
              <a:t> </a:t>
            </a:r>
            <a:r>
              <a:rPr b="0" i="0" lang="cs" sz="2000"/>
              <a:t>Stejně jako je dodržování soboty znamením našeho uctívání a naší loajality k Bohu, je poslušnost neděle znamením a vzdáním pocty papežství. Povšimněte si jejich nároku.</a:t>
            </a:r>
            <a:endParaRPr sz="1300"/>
          </a:p>
        </p:txBody>
      </p:sp>
      <p:sp>
        <p:nvSpPr>
          <p:cNvPr id="368" name="Google Shape;368;p40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1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73" name="Google Shape;373;p41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cs" sz="2000"/>
              <a:t>„</a:t>
            </a:r>
            <a:r>
              <a:rPr b="1" i="0" lang="cs" sz="2000"/>
              <a:t>Navzdory sami sobě protestanté, kteří zachovávají neděli, vzdávají poctu samotné autoritě [katolické] církve</a:t>
            </a:r>
            <a:r>
              <a:rPr b="1" lang="cs" sz="2000"/>
              <a:t>.“</a:t>
            </a:r>
            <a:r>
              <a:rPr b="0" i="0" lang="cs" sz="2000"/>
              <a:t>  (Plain Talk About the Protestantism of Today, s.  21</a:t>
            </a:r>
            <a:r>
              <a:rPr lang="cs" sz="2000"/>
              <a:t>3) </a:t>
            </a:r>
            <a:r>
              <a:rPr b="0" i="0" lang="cs" sz="2000"/>
              <a:t>Poslechněme si prohlášení z časopisu Saint Catholic Church Sentinel, z 21. května, 1965. Tam se říká:</a:t>
            </a:r>
            <a:endParaRPr sz="1300"/>
          </a:p>
        </p:txBody>
      </p:sp>
      <p:sp>
        <p:nvSpPr>
          <p:cNvPr id="374" name="Google Shape;374;p41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42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81" name="Google Shape;381;p42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cs" sz="2000"/>
              <a:t>„</a:t>
            </a:r>
            <a:r>
              <a:rPr b="1" i="0" lang="cs" sz="2000"/>
              <a:t>Pravděpodobně nejodvážnější a nejrevolučnější změna, kterou kdy církev udělala, nastala v prvním století. Svatý den, šabat, byl změněn ze soboty na neděli… ne z nějakého nařízení zaznamenaného v Písmu, ale z pocitu církve o své vlastní moci…</a:t>
            </a:r>
            <a:r>
              <a:rPr b="1" lang="cs" sz="2000"/>
              <a:t>“</a:t>
            </a:r>
            <a:endParaRPr b="1" sz="13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0" i="0" sz="1800"/>
          </a:p>
        </p:txBody>
      </p:sp>
      <p:sp>
        <p:nvSpPr>
          <p:cNvPr id="382" name="Google Shape;382;p42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43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89" name="Google Shape;389;p43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cs" sz="2000"/>
              <a:t>„</a:t>
            </a:r>
            <a:r>
              <a:rPr b="1" i="0" lang="cs" sz="2000"/>
              <a:t>Lidé, kteří si myslí, že by Písmo mělo být jedinou autoritou, by se měli logicky stát adventisty sedmého dne a zachovávat jako svatý den sobotu</a:t>
            </a:r>
            <a:r>
              <a:rPr b="1" lang="cs" sz="2000"/>
              <a:t>.“ </a:t>
            </a:r>
            <a:r>
              <a:rPr lang="cs" sz="2000"/>
              <a:t>(</a:t>
            </a:r>
            <a:r>
              <a:rPr lang="cs" sz="2000">
                <a:solidFill>
                  <a:schemeClr val="dk1"/>
                </a:solidFill>
              </a:rPr>
              <a:t>Saint Catherine Catholic Church Sentinel  </a:t>
            </a:r>
            <a:br>
              <a:rPr lang="cs" sz="2000">
                <a:solidFill>
                  <a:schemeClr val="dk1"/>
                </a:solidFill>
              </a:rPr>
            </a:br>
            <a:r>
              <a:rPr lang="cs" sz="2000">
                <a:solidFill>
                  <a:schemeClr val="dk1"/>
                </a:solidFill>
              </a:rPr>
              <a:t>21. května, 1995.) </a:t>
            </a:r>
            <a:r>
              <a:rPr b="0" i="0" lang="cs" sz="2000"/>
              <a:t>Pokud ,podle symbolů biblického proroctví, budou Spojené státy uplatňovat veškerou moc papežského Říma, a povedou lidi celého světa, aby uctívali papežství a </a:t>
            </a:r>
            <a:r>
              <a:rPr lang="cs" sz="2000"/>
              <a:t>„</a:t>
            </a:r>
            <a:r>
              <a:rPr b="0" i="0" lang="cs" sz="2000"/>
              <a:t>učiní sochu té šelmě</a:t>
            </a:r>
            <a:r>
              <a:rPr lang="cs" sz="2000"/>
              <a:t>,“</a:t>
            </a:r>
            <a:r>
              <a:rPr b="0" i="0" lang="cs" sz="2000"/>
              <a:t> je třeba jen vychvalovat a uzákonit dodržování neděle jako dne bohoslužby a přimět zbytek světa, aby to přijal. To se opravdu stane! Biblické proroctví to jasně říká. Když Bible hovoří o šelmě nebo papežském Římě, je </a:t>
            </a:r>
            <a:r>
              <a:rPr lang="cs" sz="2000"/>
              <a:t>v ní</a:t>
            </a:r>
            <a:r>
              <a:rPr b="0" i="0" lang="cs" sz="2000"/>
              <a:t> uvedeno:</a:t>
            </a:r>
            <a:endParaRPr sz="13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0" i="0" sz="1800"/>
          </a:p>
        </p:txBody>
      </p:sp>
      <p:sp>
        <p:nvSpPr>
          <p:cNvPr id="390" name="Google Shape;390;p43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4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97" name="Google Shape;397;p44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cs" sz="2000"/>
              <a:t>„…</a:t>
            </a:r>
            <a:r>
              <a:rPr b="1" i="0" lang="cs" sz="2000"/>
              <a:t>budou před ní klekat všichni obyvatelé země, jejichž jména nejsou od stvoření světa zapsána v knize života</a:t>
            </a:r>
            <a:r>
              <a:rPr b="1" lang="cs" sz="2000"/>
              <a:t>…“</a:t>
            </a:r>
            <a:r>
              <a:rPr lang="cs" sz="2000"/>
              <a:t> </a:t>
            </a:r>
            <a:r>
              <a:rPr lang="cs" sz="2000">
                <a:solidFill>
                  <a:schemeClr val="dk1"/>
                </a:solidFill>
              </a:rPr>
              <a:t>(Zjevení 13,8) </a:t>
            </a:r>
            <a:r>
              <a:rPr b="0" i="0" lang="cs" sz="2000"/>
              <a:t>Uctívání šelmy či zachovávání dne, o kterém tvrdí, že je jejím znamením, nebude vždy dobrovolné. Náboženské zákony, které budou zavedeny,</a:t>
            </a:r>
            <a:r>
              <a:rPr lang="cs" sz="2000"/>
              <a:t> </a:t>
            </a:r>
            <a:r>
              <a:rPr b="0" i="0" lang="cs" sz="2000"/>
              <a:t>přinutí lidi ať už hrozbami, bojkotem a nakonec trestem smrti, aby uctívali šelmu.</a:t>
            </a:r>
            <a:endParaRPr sz="1300"/>
          </a:p>
        </p:txBody>
      </p:sp>
      <p:sp>
        <p:nvSpPr>
          <p:cNvPr id="398" name="Google Shape;398;p44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45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05" name="Google Shape;405;p45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cs" sz="2000"/>
              <a:t>„</a:t>
            </a:r>
            <a:r>
              <a:rPr b="1" i="0" lang="cs" sz="2000"/>
              <a:t>Je jí dáno, aby do sochy té šelmy vdechla život, takže ta socha mluvila a vydala rozkaz, že zemřou všichni, kdo před ní nepokleknou</a:t>
            </a:r>
            <a:r>
              <a:rPr b="1" lang="cs" sz="2000"/>
              <a:t>.“</a:t>
            </a:r>
            <a:r>
              <a:rPr lang="cs" sz="2000"/>
              <a:t> </a:t>
            </a:r>
            <a:r>
              <a:rPr lang="cs" sz="2000">
                <a:solidFill>
                  <a:schemeClr val="dk1"/>
                </a:solidFill>
              </a:rPr>
              <a:t>(Zjevení 13,15)  </a:t>
            </a:r>
            <a:endParaRPr sz="1300"/>
          </a:p>
        </p:txBody>
      </p:sp>
      <p:sp>
        <p:nvSpPr>
          <p:cNvPr id="406" name="Google Shape;406;p45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6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13" name="Google Shape;413;p46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cs" sz="2000"/>
              <a:t>„</a:t>
            </a:r>
            <a:r>
              <a:rPr b="1" i="0" lang="cs" sz="2000"/>
              <a:t>A nutí všechny, malé i veliké, bohaté i chudé, svobodné i otroky, aby měli na pravé ruce nebo na čele cejch</a:t>
            </a:r>
            <a:r>
              <a:rPr b="1" lang="cs" sz="2000"/>
              <a:t>…“</a:t>
            </a:r>
            <a:r>
              <a:rPr lang="cs" sz="2000"/>
              <a:t> </a:t>
            </a:r>
            <a:r>
              <a:rPr lang="cs" sz="2000">
                <a:solidFill>
                  <a:schemeClr val="dk1"/>
                </a:solidFill>
              </a:rPr>
              <a:t>(Zjevení 13,16)</a:t>
            </a:r>
            <a:endParaRPr sz="1300"/>
          </a:p>
        </p:txBody>
      </p:sp>
      <p:sp>
        <p:nvSpPr>
          <p:cNvPr id="414" name="Google Shape;414;p46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47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21" name="Google Shape;421;p47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cs" sz="2000"/>
              <a:t>„…</a:t>
            </a:r>
            <a:r>
              <a:rPr b="1" i="0" lang="cs" sz="2000"/>
              <a:t>aby nemohl kupovat ani prodávat, kdo není označen jménem té šelmy nebo číslicí jejího jména</a:t>
            </a:r>
            <a:r>
              <a:rPr b="1" lang="cs" sz="2000"/>
              <a:t>.“ </a:t>
            </a:r>
            <a:r>
              <a:rPr lang="cs" sz="2000">
                <a:solidFill>
                  <a:schemeClr val="dk1"/>
                </a:solidFill>
              </a:rPr>
              <a:t>(Zjevení 13,17) </a:t>
            </a:r>
            <a:r>
              <a:rPr b="0" i="0" lang="cs" sz="2000"/>
              <a:t>Ten den není příliš daleko, kdy se bude od každého vyžadovat, aby zachovával jako svatý den první den týdne místo dne, který Bůh přikázal.</a:t>
            </a:r>
            <a:r>
              <a:rPr lang="cs" sz="2000"/>
              <a:t> </a:t>
            </a:r>
            <a:r>
              <a:rPr b="0" i="0" lang="cs" sz="2000"/>
              <a:t>Náboženský tlak na americké politiky je vyvíjen už nyní.</a:t>
            </a:r>
            <a:endParaRPr sz="1300"/>
          </a:p>
        </p:txBody>
      </p:sp>
      <p:sp>
        <p:nvSpPr>
          <p:cNvPr id="422" name="Google Shape;422;p47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48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29" name="Google Shape;429;p48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i="0" lang="cs" sz="2000"/>
              <a:t>Od roku 1980 Christian Voice, skupina amerických politických konzervativců vydala úplnou výsledkovou tabuli všech amerických senátorů a poslanců ohledně jejich hlasování týkající se </a:t>
            </a:r>
            <a:r>
              <a:rPr lang="cs" sz="2000"/>
              <a:t>„</a:t>
            </a:r>
            <a:r>
              <a:rPr b="0" i="0" lang="cs" sz="2000"/>
              <a:t>morálky a rodiny“ (květen/červenec, Liberty, 1980.)</a:t>
            </a:r>
            <a:r>
              <a:rPr lang="cs" sz="2000"/>
              <a:t> </a:t>
            </a:r>
            <a:r>
              <a:rPr b="0" i="0" lang="cs" sz="2000"/>
              <a:t>Tato skupina ukazuje, který zákonodárce hlasoval správně podle toho, co podle nich Bible říká. Pak vyzývají národ, aby zvolil do úřadu takzvané </a:t>
            </a:r>
            <a:r>
              <a:rPr lang="cs" sz="2000"/>
              <a:t>„</a:t>
            </a:r>
            <a:r>
              <a:rPr b="0" i="0" lang="cs" sz="2000"/>
              <a:t>křesťany</a:t>
            </a:r>
            <a:r>
              <a:rPr lang="cs" sz="2000"/>
              <a:t>“,</a:t>
            </a:r>
            <a:r>
              <a:rPr b="0" i="0" lang="cs" sz="2000"/>
              <a:t> aby se tak národ stal oficiálním </a:t>
            </a:r>
            <a:r>
              <a:rPr lang="cs" sz="2000"/>
              <a:t>„</a:t>
            </a:r>
            <a:r>
              <a:rPr b="0" i="0" lang="cs" sz="2000"/>
              <a:t>božím národem</a:t>
            </a:r>
            <a:r>
              <a:rPr lang="cs" sz="2000"/>
              <a:t>“</a:t>
            </a:r>
            <a:r>
              <a:rPr b="0" i="0" lang="cs" sz="2000"/>
              <a:t>. Tím, že to dělají, neskrývaně protiřečí americké ústavě, která jasně říká:</a:t>
            </a:r>
            <a:endParaRPr sz="1300"/>
          </a:p>
        </p:txBody>
      </p:sp>
      <p:sp>
        <p:nvSpPr>
          <p:cNvPr id="430" name="Google Shape;430;p48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49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35" name="Google Shape;435;p49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cs" sz="2000"/>
              <a:t>„…</a:t>
            </a:r>
            <a:r>
              <a:rPr b="1" i="0" lang="cs" sz="2000"/>
              <a:t>žádné náboženské vyznání se však nesmí vyžadovat jako podmínka k zaujetí funkce či plnění jakékoli společenské povinnosti ve Spojených státech</a:t>
            </a:r>
            <a:r>
              <a:rPr b="1" lang="cs" sz="2000"/>
              <a:t>.“</a:t>
            </a:r>
            <a:endParaRPr b="1" sz="1300"/>
          </a:p>
        </p:txBody>
      </p:sp>
      <p:sp>
        <p:nvSpPr>
          <p:cNvPr id="436" name="Google Shape;436;p49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9" name="Google Shape;109;p5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i="0" lang="cs" sz="2000"/>
              <a:t>nebo výjimečná zimní krása.</a:t>
            </a:r>
            <a:endParaRPr sz="1300"/>
          </a:p>
        </p:txBody>
      </p:sp>
      <p:sp>
        <p:nvSpPr>
          <p:cNvPr id="110" name="Google Shape;110;p5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50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43" name="Google Shape;443;p50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i="0" lang="cs" sz="2000"/>
              <a:t>Robert Grant, ředitel Christian Voice, což je skupina, která má v úmyslu udělat z křesťanů a dalších </a:t>
            </a:r>
            <a:r>
              <a:rPr lang="cs" sz="2000"/>
              <a:t>„</a:t>
            </a:r>
            <a:r>
              <a:rPr b="0" i="0" lang="cs" sz="2000"/>
              <a:t>morálně správně-uvažujících lidí</a:t>
            </a:r>
            <a:r>
              <a:rPr lang="cs" sz="2000"/>
              <a:t>“</a:t>
            </a:r>
            <a:r>
              <a:rPr b="0" i="0" lang="cs" sz="2000"/>
              <a:t> mocný politický faktor v americké politice, říká:</a:t>
            </a:r>
            <a:endParaRPr sz="1300"/>
          </a:p>
        </p:txBody>
      </p:sp>
      <p:sp>
        <p:nvSpPr>
          <p:cNvPr id="444" name="Google Shape;444;p50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51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49" name="Google Shape;449;p51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cs" sz="2000"/>
              <a:t>„</a:t>
            </a:r>
            <a:r>
              <a:rPr b="1" i="0" lang="cs" sz="2000"/>
              <a:t>Pokud se křesťané spojí, můžeme udělat cokoliv. Můžeme prosadit jakýkoliv zákon nebo jakýkoliv dodatek a to je přesně to, co je naším záměrem</a:t>
            </a:r>
            <a:r>
              <a:rPr b="1" lang="cs" sz="2000"/>
              <a:t>.“</a:t>
            </a:r>
            <a:r>
              <a:rPr b="0" i="0" lang="cs" sz="2000"/>
              <a:t> (Liberty Magazine,</a:t>
            </a:r>
            <a:r>
              <a:rPr b="1" i="0" lang="cs" sz="2000"/>
              <a:t> </a:t>
            </a:r>
            <a:r>
              <a:rPr b="0" i="0" lang="cs" sz="2000"/>
              <a:t>květen/červen 1980, s. 4)</a:t>
            </a:r>
            <a:endParaRPr sz="1300"/>
          </a:p>
        </p:txBody>
      </p:sp>
      <p:sp>
        <p:nvSpPr>
          <p:cNvPr id="450" name="Google Shape;450;p51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52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57" name="Google Shape;457;p52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i="0" lang="cs" sz="2000"/>
              <a:t>Později Norman Cousins napsal: </a:t>
            </a:r>
            <a:r>
              <a:rPr b="1" lang="cs" sz="2000"/>
              <a:t>„</a:t>
            </a:r>
            <a:r>
              <a:rPr b="1" i="0" lang="cs" sz="2000"/>
              <a:t>Okamžik, kdy se náboženské síly snaží ovládat vládu, místo toho, aby na ni působily, ohrožuje samotnou společnost, kterou se snaží chránit</a:t>
            </a:r>
            <a:r>
              <a:rPr b="1" lang="cs" sz="2000"/>
              <a:t>.“ </a:t>
            </a:r>
            <a:r>
              <a:rPr lang="cs" sz="2000"/>
              <a:t>(</a:t>
            </a:r>
            <a:r>
              <a:rPr b="0" i="0" lang="cs" sz="2000"/>
              <a:t>Liberty, květen/duben 1983, s. 26)</a:t>
            </a:r>
            <a:endParaRPr sz="1300"/>
          </a:p>
        </p:txBody>
      </p:sp>
      <p:sp>
        <p:nvSpPr>
          <p:cNvPr id="458" name="Google Shape;458;p52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53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63" name="Google Shape;463;p53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cs" sz="2000"/>
              <a:t>„</a:t>
            </a:r>
            <a:r>
              <a:rPr b="1" i="0" lang="cs" sz="2000"/>
              <a:t>Od roku 1986 je papežství hostitelem a zve Spojené národy na každoroční setkání s velkými světovými náboženstvími v Assisi, Itálii k diskusi o náboženském sjednocení a o politických otázkách</a:t>
            </a:r>
            <a:r>
              <a:rPr b="1" lang="cs" sz="2000"/>
              <a:t>.“ </a:t>
            </a:r>
            <a:r>
              <a:rPr lang="cs" sz="2000"/>
              <a:t>(</a:t>
            </a:r>
            <a:r>
              <a:rPr lang="cs" sz="2000">
                <a:solidFill>
                  <a:schemeClr val="dk1"/>
                </a:solidFill>
              </a:rPr>
              <a:t>Current Issues 1.s) 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464" name="Google Shape;464;p53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54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71" name="Google Shape;471;p54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cs" sz="2000"/>
              <a:t>„</a:t>
            </a:r>
            <a:r>
              <a:rPr b="1" i="0" lang="cs" sz="2000"/>
              <a:t>Spojené národy vnímají, že Vatikán má klíčovou roli k dosažení náboženské tolerance a k jednotě, která přinese světu mír</a:t>
            </a:r>
            <a:r>
              <a:rPr b="1" lang="cs" sz="2000"/>
              <a:t>.“</a:t>
            </a:r>
            <a:r>
              <a:rPr b="0" i="0" lang="cs" sz="2000"/>
              <a:t> (Current Issues, s. 1)</a:t>
            </a:r>
            <a:r>
              <a:rPr lang="cs" sz="2000"/>
              <a:t> </a:t>
            </a:r>
            <a:r>
              <a:rPr b="0" i="0" lang="cs" sz="2000"/>
              <a:t>Prorok Jan řekl:</a:t>
            </a:r>
            <a:endParaRPr sz="1300"/>
          </a:p>
        </p:txBody>
      </p:sp>
      <p:sp>
        <p:nvSpPr>
          <p:cNvPr id="472" name="Google Shape;472;p54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55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79" name="Google Shape;479;p55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cs" sz="2000"/>
              <a:t>„</a:t>
            </a:r>
            <a:r>
              <a:rPr b="1" i="0" lang="cs" sz="2000"/>
              <a:t>A celá země v obdivu šla za tou šelmou</a:t>
            </a:r>
            <a:r>
              <a:rPr b="1" lang="cs" sz="2000"/>
              <a:t>;“</a:t>
            </a:r>
            <a:r>
              <a:rPr b="0" i="0" lang="cs" sz="2000"/>
              <a:t> </a:t>
            </a:r>
            <a:r>
              <a:rPr lang="cs" sz="2000">
                <a:solidFill>
                  <a:schemeClr val="dk1"/>
                </a:solidFill>
              </a:rPr>
              <a:t>(Zjevení 13,3) </a:t>
            </a:r>
            <a:r>
              <a:rPr b="0" i="0" lang="cs" sz="2000"/>
              <a:t>Je jisté, že </a:t>
            </a:r>
            <a:r>
              <a:rPr lang="cs" sz="2000"/>
              <a:t>„</a:t>
            </a:r>
            <a:r>
              <a:rPr b="0" i="0" lang="cs" sz="2000"/>
              <a:t>smrtelná rána se uzdravila! Zmizela dokonce i jizva!</a:t>
            </a:r>
            <a:r>
              <a:rPr lang="cs" sz="2000"/>
              <a:t> </a:t>
            </a:r>
            <a:r>
              <a:rPr b="0" i="0" lang="cs" sz="2000"/>
              <a:t>Propast mezi protestanty a katolíky se rychle zmenšuje; kontroverze ustupují takovým tempem, že mnozí teologové říkají, že jednota se brzy stane realitou.</a:t>
            </a:r>
            <a:endParaRPr sz="1300"/>
          </a:p>
        </p:txBody>
      </p:sp>
      <p:sp>
        <p:nvSpPr>
          <p:cNvPr id="480" name="Google Shape;480;p55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56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87" name="Google Shape;487;p56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i="0" lang="cs" sz="2000"/>
              <a:t>V roce 1977 John Stott, poradce pro Světovou radu církví řekl: </a:t>
            </a:r>
            <a:r>
              <a:rPr b="1" lang="cs" sz="2000"/>
              <a:t>„</a:t>
            </a:r>
            <a:r>
              <a:rPr b="1" i="0" lang="cs" sz="2000"/>
              <a:t>Viditelná jednota křesťanů by měla být naším cílem</a:t>
            </a:r>
            <a:r>
              <a:rPr b="1" lang="cs" sz="2000"/>
              <a:t>…</a:t>
            </a:r>
            <a:r>
              <a:rPr b="1" i="0" lang="cs" sz="2000"/>
              <a:t> a evangelikálové by se měli přidat k Anglikánské církvi, aby se dopracovali k plnému společenství s Katolickou církví</a:t>
            </a:r>
            <a:r>
              <a:rPr b="1" lang="cs" sz="2000"/>
              <a:t>.“</a:t>
            </a:r>
            <a:r>
              <a:rPr b="0" i="0" lang="cs" sz="2000"/>
              <a:t> (All Roads Lead to Rome,</a:t>
            </a:r>
            <a:r>
              <a:rPr lang="cs" sz="2000"/>
              <a:t> </a:t>
            </a:r>
            <a:r>
              <a:rPr b="0" i="0" lang="cs" sz="2000"/>
              <a:t>Michael Semylen, s. 30</a:t>
            </a:r>
            <a:r>
              <a:rPr lang="cs" sz="2000"/>
              <a:t>–</a:t>
            </a:r>
            <a:r>
              <a:rPr b="0" i="0" lang="cs" sz="2000"/>
              <a:t>31)</a:t>
            </a:r>
            <a:r>
              <a:rPr lang="cs" sz="2000"/>
              <a:t> </a:t>
            </a:r>
            <a:r>
              <a:rPr b="0" i="0" lang="cs" sz="2000"/>
              <a:t>Je zajímavé si povšimnout, jedné náboženské spisovatelky</a:t>
            </a:r>
            <a:r>
              <a:rPr lang="cs" sz="2000"/>
              <a:t> – </a:t>
            </a:r>
            <a:r>
              <a:rPr b="0" i="0" lang="cs" sz="2000"/>
              <a:t>Ellen G. Whiteové, která v komentáři k těmto proroctvím před více než sto lety prohlásila:</a:t>
            </a:r>
            <a:endParaRPr sz="1300"/>
          </a:p>
        </p:txBody>
      </p:sp>
      <p:sp>
        <p:nvSpPr>
          <p:cNvPr id="488" name="Google Shape;488;p56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57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95" name="Google Shape;495;p57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cs" sz="2000"/>
              <a:t>„</a:t>
            </a:r>
            <a:r>
              <a:rPr b="1" i="0" lang="cs" sz="2000"/>
              <a:t>Protestanté ze Spojených států jako první napřáhnou ruku přes propast, aby uchopili ruku spiritismu</a:t>
            </a:r>
            <a:r>
              <a:rPr b="1" lang="cs" sz="2000"/>
              <a:t>…“</a:t>
            </a:r>
            <a:r>
              <a:rPr b="1" i="0" lang="cs" sz="2000"/>
              <a:t> </a:t>
            </a:r>
            <a:r>
              <a:rPr i="0" lang="cs" sz="2000"/>
              <a:t>(</a:t>
            </a:r>
            <a:r>
              <a:rPr b="0" i="0" lang="cs" sz="2000"/>
              <a:t>Velký spor, Ellen Whiteová, s. 588)</a:t>
            </a:r>
            <a:endParaRPr sz="1300"/>
          </a:p>
        </p:txBody>
      </p:sp>
      <p:sp>
        <p:nvSpPr>
          <p:cNvPr id="496" name="Google Shape;496;p57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58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03" name="Google Shape;503;p58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cs" sz="2000"/>
              <a:t>„…</a:t>
            </a:r>
            <a:r>
              <a:rPr b="1" i="0" lang="cs" sz="2000"/>
              <a:t>a podají ruku přes propast, aby si jí potřásli s Římem. Pod vlivem tohoto trojnásobného spojenectví půjdou Spojené státy ve stopách Říma a pošlapou svobodu svědomí</a:t>
            </a:r>
            <a:r>
              <a:rPr b="1" lang="cs" sz="2000"/>
              <a:t>.“</a:t>
            </a:r>
            <a:r>
              <a:rPr b="0" i="0" lang="cs" sz="2000"/>
              <a:t> (Velký spor, s. 588)</a:t>
            </a:r>
            <a:r>
              <a:rPr lang="cs" sz="2000"/>
              <a:t> </a:t>
            </a:r>
            <a:r>
              <a:rPr b="0" i="0" lang="cs" sz="2000"/>
              <a:t>Dokonce samotná vláda USA byla ochotná dosáhnout zájmů a přízně Vatikánu. Vzpomeňte si, že 10. ledna 1984, jak se zdá, byly obejity demokratické procesy a Bílý dům a Vatikán oznámili, že ustavují diplomatické vztahy.</a:t>
            </a:r>
            <a:r>
              <a:rPr lang="cs" sz="2000"/>
              <a:t> </a:t>
            </a:r>
            <a:r>
              <a:rPr b="0" i="0" lang="cs" sz="2000"/>
              <a:t>William A. Wilson, který sloužil jako prezidentův osobní vyslanec u Svatého stolce ve Vatikánu, byl Bílým domem nominován jako velvyslanec USA u Svatého stolce.</a:t>
            </a:r>
            <a:r>
              <a:rPr lang="cs" sz="2000"/>
              <a:t> </a:t>
            </a:r>
            <a:r>
              <a:rPr b="0" i="0" lang="cs" sz="2000"/>
              <a:t>Jak je možné dát tento čin do souladu s rozhodnutím Nejvyššího soudu USA, který prohlásil, že ani stát ani federální vláda</a:t>
            </a:r>
            <a:r>
              <a:rPr lang="cs" sz="2000"/>
              <a:t>:</a:t>
            </a:r>
            <a:endParaRPr sz="1300"/>
          </a:p>
        </p:txBody>
      </p:sp>
      <p:sp>
        <p:nvSpPr>
          <p:cNvPr id="504" name="Google Shape;504;p58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59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11" name="Google Shape;511;p59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cs" sz="2000"/>
              <a:t>„…</a:t>
            </a:r>
            <a:r>
              <a:rPr b="1" i="0" lang="cs" sz="2000"/>
              <a:t>nemohou vydat zákon, který napomáhá jednomu náboženství, napomáhá všem náboženstvím, či upřednostňuje jedno náboženství před druhým</a:t>
            </a:r>
            <a:r>
              <a:rPr b="1" lang="cs" sz="2000"/>
              <a:t>.“</a:t>
            </a:r>
            <a:r>
              <a:rPr b="0" i="0" lang="cs" sz="2000"/>
              <a:t> (Everson versus Board of Education, 1947.) Tato radikální změna v dlouhotrvající národní politice byla dokončena téměř bez známek nesouhlasu v obou komorách.</a:t>
            </a:r>
            <a:r>
              <a:rPr lang="cs" sz="2000"/>
              <a:t> </a:t>
            </a:r>
            <a:r>
              <a:rPr b="0" i="0" lang="cs" sz="2000"/>
              <a:t>Jak je možné, že </a:t>
            </a:r>
            <a:r>
              <a:rPr lang="cs" sz="2000"/>
              <a:t>p</a:t>
            </a:r>
            <a:r>
              <a:rPr b="0" i="0" lang="cs" sz="2000"/>
              <a:t>rvní dodatek Ústavy USA byl zjevně ignorován, a porušení amerického principu rovnosti všech náboženství nevyvolalo žádnou debatu ani v jedné z komor parlamentu?</a:t>
            </a:r>
            <a:endParaRPr sz="1300"/>
          </a:p>
        </p:txBody>
      </p:sp>
      <p:sp>
        <p:nvSpPr>
          <p:cNvPr id="512" name="Google Shape;512;p59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6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5" name="Google Shape;115;p6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i="0" lang="cs" sz="2000"/>
              <a:t>Nebo unikátní krajina jihozápadu</a:t>
            </a:r>
            <a:r>
              <a:rPr lang="cs" sz="2000"/>
              <a:t> –</a:t>
            </a:r>
            <a:r>
              <a:rPr b="0" i="0" lang="cs" sz="2000"/>
              <a:t> pouště, skaliska,</a:t>
            </a:r>
            <a:endParaRPr sz="1300"/>
          </a:p>
        </p:txBody>
      </p:sp>
      <p:sp>
        <p:nvSpPr>
          <p:cNvPr id="116" name="Google Shape;116;p6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60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19" name="Google Shape;519;p60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i="0" lang="cs" sz="2000"/>
              <a:t>Žádná náboženská denominace</a:t>
            </a:r>
            <a:r>
              <a:rPr lang="cs" sz="2000"/>
              <a:t> </a:t>
            </a:r>
            <a:r>
              <a:rPr b="0" i="0" lang="cs" sz="2000"/>
              <a:t>nemá být podporována legislativou!</a:t>
            </a:r>
            <a:r>
              <a:rPr lang="cs" sz="2000"/>
              <a:t> </a:t>
            </a:r>
            <a:r>
              <a:rPr b="0" i="0" lang="cs" sz="2000"/>
              <a:t>Opozice byla značná od konzervativních a náboženských skupin, ale tato velká opozice byla administrativou a médii ignorována!</a:t>
            </a:r>
            <a:r>
              <a:rPr lang="cs" sz="2000"/>
              <a:t> </a:t>
            </a:r>
            <a:r>
              <a:rPr b="0" i="0" lang="cs" sz="2000"/>
              <a:t>Už chápete, jak snadné je, aby osobní svoboda zmizela za jednu noc?</a:t>
            </a:r>
            <a:r>
              <a:rPr lang="cs" sz="2000"/>
              <a:t> </a:t>
            </a:r>
            <a:r>
              <a:rPr b="0" i="0" lang="cs" sz="2000"/>
              <a:t>Ale to, co prezident Reagan udělal, nebylo překvapením pro studenty Bible, neboť tato otevřená předpověď se týká Spojených států: </a:t>
            </a:r>
            <a:br>
              <a:rPr b="0" i="0" lang="cs" sz="1800"/>
            </a:br>
            <a:endParaRPr/>
          </a:p>
        </p:txBody>
      </p:sp>
      <p:sp>
        <p:nvSpPr>
          <p:cNvPr id="520" name="Google Shape;520;p60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61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26" name="Google Shape;526;p61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cs" sz="2000"/>
              <a:t>„</a:t>
            </a:r>
            <a:r>
              <a:rPr b="1" i="0" lang="cs" sz="2000"/>
              <a:t>Z pověření té první šelmy vykonává veškerou její moc. Nutí zemi a její obyvatele, aby klekali před první šelmou, které se zahojila její smrtelná rána</a:t>
            </a:r>
            <a:r>
              <a:rPr b="1" lang="cs" sz="2000"/>
              <a:t>.“</a:t>
            </a:r>
            <a:r>
              <a:rPr lang="cs" sz="2000"/>
              <a:t> </a:t>
            </a:r>
            <a:r>
              <a:rPr lang="cs" sz="2000">
                <a:solidFill>
                  <a:schemeClr val="dk1"/>
                </a:solidFill>
              </a:rPr>
              <a:t>(Zjevení 13,12)  </a:t>
            </a:r>
            <a:endParaRPr sz="1300"/>
          </a:p>
        </p:txBody>
      </p:sp>
      <p:sp>
        <p:nvSpPr>
          <p:cNvPr id="527" name="Google Shape;527;p61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62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34" name="Google Shape;534;p62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i="0" lang="cs" sz="2000"/>
              <a:t>Udivující?</a:t>
            </a:r>
            <a:r>
              <a:rPr b="0" i="0" lang="cs" sz="2000"/>
              <a:t> Skutečně!</a:t>
            </a:r>
            <a:r>
              <a:rPr lang="cs" sz="2000"/>
              <a:t> </a:t>
            </a:r>
            <a:r>
              <a:rPr b="0" i="0" lang="cs" sz="2000"/>
              <a:t>Tento text odhaluje, že Spojené státy povedou další národy k tomu, aby vzdaly úctu papežství tím, že budou</a:t>
            </a:r>
            <a:r>
              <a:rPr lang="cs" sz="2000"/>
              <a:t> </a:t>
            </a:r>
            <a:r>
              <a:rPr b="0" i="0" lang="cs" sz="2000"/>
              <a:t>ctít bohoslužebný den.</a:t>
            </a:r>
            <a:r>
              <a:rPr lang="cs" sz="2000"/>
              <a:t> </a:t>
            </a:r>
            <a:r>
              <a:rPr b="0" i="0" lang="cs" sz="2000"/>
              <a:t>Je velmi těžké uvěřit takovému radikálnímu opuštění vlastních principů vlády týkající se náboženské svobody, které má přijít. Ale Bible říká, že se to stane</a:t>
            </a:r>
            <a:r>
              <a:rPr lang="cs" sz="2000"/>
              <a:t> – </a:t>
            </a:r>
            <a:r>
              <a:rPr b="0" i="0" lang="cs" sz="2000"/>
              <a:t>a ono se to stane!</a:t>
            </a:r>
            <a:r>
              <a:rPr lang="cs" sz="2000"/>
              <a:t> </a:t>
            </a:r>
            <a:r>
              <a:rPr b="0" i="0" lang="cs" sz="2000"/>
              <a:t>Mnoho lidí bude svedeno tím, že uvěří, že Bůh vede toto hnutí a sjednocuje všechna náboženství, aby zachovávala den bohoslužby ustanovený šelmou.</a:t>
            </a:r>
            <a:r>
              <a:rPr lang="cs" sz="2000"/>
              <a:t> </a:t>
            </a:r>
            <a:r>
              <a:rPr b="0" i="0" lang="cs" sz="2000"/>
              <a:t>Budou věřit, že Bůh podporuje tuto šelmu podobnou beránkovi a nábožensko</a:t>
            </a:r>
            <a:r>
              <a:rPr lang="cs" sz="2000"/>
              <a:t>–</a:t>
            </a:r>
            <a:r>
              <a:rPr b="0" i="0" lang="cs" sz="2000"/>
              <a:t>politickou alianci, protože budou konat zázraky.</a:t>
            </a:r>
            <a:endParaRPr sz="1300"/>
          </a:p>
        </p:txBody>
      </p:sp>
      <p:sp>
        <p:nvSpPr>
          <p:cNvPr id="535" name="Google Shape;535;p62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63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40" name="Google Shape;540;p63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cs" sz="2000"/>
              <a:t>„</a:t>
            </a:r>
            <a:r>
              <a:rPr b="1" i="0" lang="cs" sz="2000"/>
              <a:t>Bylo jí dáno dělat znamení ke cti první šelmy a svádět jimi obyvatele země</a:t>
            </a:r>
            <a:r>
              <a:rPr b="1" lang="cs" sz="2000"/>
              <a:t>;“</a:t>
            </a:r>
            <a:r>
              <a:rPr lang="cs" sz="2000"/>
              <a:t> </a:t>
            </a:r>
            <a:r>
              <a:rPr lang="cs" sz="2000">
                <a:solidFill>
                  <a:schemeClr val="dk1"/>
                </a:solidFill>
              </a:rPr>
              <a:t>(Zjevení 13,14) </a:t>
            </a:r>
            <a:r>
              <a:rPr b="0" i="0" lang="cs" sz="2000"/>
              <a:t>Jediní lidé, kteří nebudou svedeni zázraky, budou ti, kteří odmítnou uctívat šelmu. Jejich jména jsou zapsána v Knize života, ale budou čelit v</a:t>
            </a:r>
            <a:r>
              <a:rPr lang="cs" sz="2000"/>
              <a:t>ý</a:t>
            </a:r>
            <a:r>
              <a:rPr b="0" i="0" lang="cs" sz="2000"/>
              <a:t>hrůžkám a nakonec jim bude hrozit trest smrti.</a:t>
            </a:r>
            <a:endParaRPr sz="1300"/>
          </a:p>
        </p:txBody>
      </p:sp>
      <p:sp>
        <p:nvSpPr>
          <p:cNvPr id="541" name="Google Shape;541;p63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64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48" name="Google Shape;548;p64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cs" sz="2000"/>
              <a:t>„…</a:t>
            </a:r>
            <a:r>
              <a:rPr b="1" i="0" lang="cs" sz="2000"/>
              <a:t>a vydala rozkaz, že zemřou všichni, kdo před ní nepokleknou</a:t>
            </a:r>
            <a:r>
              <a:rPr b="1" lang="cs" sz="2000"/>
              <a:t>.“</a:t>
            </a:r>
            <a:r>
              <a:rPr b="0" i="0" lang="cs" sz="2000"/>
              <a:t> </a:t>
            </a:r>
            <a:r>
              <a:rPr b="1" lang="cs" sz="2000">
                <a:solidFill>
                  <a:schemeClr val="dk1"/>
                </a:solidFill>
              </a:rPr>
              <a:t>(Zjevení 13,15) </a:t>
            </a:r>
            <a:r>
              <a:rPr b="0" i="0" lang="cs" sz="2000"/>
              <a:t>A šelma podobná beránkovi mluvící jako drak nechá vydat nařízení, jak jeden pisatel říká:</a:t>
            </a:r>
            <a:endParaRPr sz="1300"/>
          </a:p>
        </p:txBody>
      </p:sp>
      <p:sp>
        <p:nvSpPr>
          <p:cNvPr id="549" name="Google Shape;549;p64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65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56" name="Google Shape;556;p65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cs" sz="2000"/>
              <a:t>„</a:t>
            </a:r>
            <a:r>
              <a:rPr b="1" i="0" lang="cs" sz="2000"/>
              <a:t>Až se přední církve Spojených států sjednotí v těch bodech věrouky, které stejně zachovávají, a ovlivní stát, aby prosadil jejich nařízení a podpořil jejich ustanovení</a:t>
            </a:r>
            <a:r>
              <a:rPr b="1" lang="cs" sz="2000"/>
              <a:t>…“</a:t>
            </a:r>
            <a:endParaRPr b="1" sz="1300"/>
          </a:p>
        </p:txBody>
      </p:sp>
      <p:sp>
        <p:nvSpPr>
          <p:cNvPr id="557" name="Google Shape;557;p65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66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64" name="Google Shape;564;p66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cs" sz="2000"/>
              <a:t>„…</a:t>
            </a:r>
            <a:r>
              <a:rPr b="1" i="0" lang="cs" sz="2000"/>
              <a:t>tehdy protestantská Amerika vytvoří obraz římské církevní vlády, jehož nevyhnutelným výsledkem bude zavedení civilních trestů pro lidi, kteří se nepodvolí</a:t>
            </a:r>
            <a:r>
              <a:rPr b="1" lang="cs" sz="2000"/>
              <a:t>.“ </a:t>
            </a:r>
            <a:r>
              <a:rPr b="0" i="0" lang="cs" sz="2000"/>
              <a:t>Zde vidíme problém, ke kterému bude doveden celý svět. Podle biblického proroctví, budou Spojené státy hlavním hybatelem a činitelem, který podpo</a:t>
            </a:r>
            <a:r>
              <a:rPr lang="cs" sz="2000"/>
              <a:t>ří</a:t>
            </a:r>
            <a:r>
              <a:rPr b="0" i="0" lang="cs" sz="2000"/>
              <a:t> zavedení zákonů, aby každý uctíval šelmu. Svět se sjednotí v boji proti těm, kdo se odmítají podvolit jejich represivním náboženským omezením. Civilní tresty budou dopadat na ty, kdo odmítají uctívat šelmu a nakonec nad nimi bude vynesen rozsudek smrti.</a:t>
            </a:r>
            <a:r>
              <a:rPr lang="cs" sz="2000"/>
              <a:t> </a:t>
            </a:r>
            <a:r>
              <a:rPr b="0" i="0" lang="cs" sz="2000"/>
              <a:t>Ale Boží varování je jasné.</a:t>
            </a:r>
            <a:endParaRPr sz="1300"/>
          </a:p>
        </p:txBody>
      </p:sp>
      <p:sp>
        <p:nvSpPr>
          <p:cNvPr id="565" name="Google Shape;565;p66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67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72" name="Google Shape;572;p67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cs" sz="2000"/>
              <a:t>„</a:t>
            </a:r>
            <a:r>
              <a:rPr b="1" i="0" lang="cs" sz="2000"/>
              <a:t>Kdo kleká před šelmou a před její sochou, kdo přijímá její cejch na čelo či na ruku</a:t>
            </a:r>
            <a:r>
              <a:rPr b="1" lang="cs" sz="2000"/>
              <a:t>…“</a:t>
            </a:r>
            <a:r>
              <a:rPr lang="cs" sz="2000"/>
              <a:t> </a:t>
            </a:r>
            <a:r>
              <a:rPr lang="cs" sz="2000">
                <a:solidFill>
                  <a:schemeClr val="dk1"/>
                </a:solidFill>
              </a:rPr>
              <a:t>(Zjevení 14,9)  </a:t>
            </a:r>
            <a:endParaRPr sz="1300"/>
          </a:p>
        </p:txBody>
      </p:sp>
      <p:sp>
        <p:nvSpPr>
          <p:cNvPr id="573" name="Google Shape;573;p67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68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80" name="Google Shape;580;p68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cs" sz="2000"/>
              <a:t>„…</a:t>
            </a:r>
            <a:r>
              <a:rPr b="1" i="0" lang="cs" sz="2000"/>
              <a:t>bude pít víno Božího rozhorlení, které Bůh nalévá neředěné do číše svého hněvu</a:t>
            </a:r>
            <a:r>
              <a:rPr b="1" lang="cs" sz="2000"/>
              <a:t>;“</a:t>
            </a:r>
            <a:r>
              <a:rPr lang="cs" sz="2000"/>
              <a:t> </a:t>
            </a:r>
            <a:r>
              <a:rPr lang="cs" sz="2000">
                <a:solidFill>
                  <a:schemeClr val="dk1"/>
                </a:solidFill>
              </a:rPr>
              <a:t>(Zjevení 14,10) </a:t>
            </a:r>
            <a:r>
              <a:rPr b="0" i="0" lang="cs" sz="2000"/>
              <a:t>Toto závěrečné varování obyvatelům země je slyšet zároveň s Božím laskavým voláním,</a:t>
            </a:r>
            <a:endParaRPr sz="1300"/>
          </a:p>
        </p:txBody>
      </p:sp>
      <p:sp>
        <p:nvSpPr>
          <p:cNvPr id="581" name="Google Shape;581;p68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69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88" name="Google Shape;588;p69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cs" sz="2000"/>
              <a:t>„</a:t>
            </a:r>
            <a:r>
              <a:rPr b="1" i="0" lang="cs" sz="2000"/>
              <a:t>Vyjdi, lide můj, z toho města, nemějte účast na jeho hříších, aby vás nestihly jeho pohromy</a:t>
            </a:r>
            <a:r>
              <a:rPr b="1" lang="cs" sz="2000"/>
              <a:t>.“ </a:t>
            </a:r>
            <a:r>
              <a:rPr lang="cs" sz="2000">
                <a:solidFill>
                  <a:schemeClr val="dk1"/>
                </a:solidFill>
              </a:rPr>
              <a:t>(Zjevení 18,4)  </a:t>
            </a:r>
            <a:endParaRPr sz="1300"/>
          </a:p>
        </p:txBody>
      </p:sp>
      <p:sp>
        <p:nvSpPr>
          <p:cNvPr id="589" name="Google Shape;589;p69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7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1" name="Google Shape;121;p7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i="0" lang="cs" sz="2000"/>
              <a:t>dechberoucí scenérie či místa jako je Grand Canyon, který mnozí považují za nejúchvatnější podívanou na zemi.</a:t>
            </a:r>
            <a:endParaRPr sz="1300"/>
          </a:p>
        </p:txBody>
      </p:sp>
      <p:sp>
        <p:nvSpPr>
          <p:cNvPr id="122" name="Google Shape;122;p7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70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96" name="Google Shape;596;p70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i="0" lang="cs" sz="2000"/>
              <a:t>Mnoho upřímných lidí je zmatených. Následovali šelmu nevědomky. Když uslyší Boží volání, aby vyšli z Babylóna</a:t>
            </a:r>
            <a:r>
              <a:rPr lang="cs" sz="2000"/>
              <a:t> – </a:t>
            </a:r>
            <a:r>
              <a:rPr b="0" i="0" lang="cs" sz="2000"/>
              <a:t>z falešného systému bohoslužby</a:t>
            </a:r>
            <a:r>
              <a:rPr lang="cs" sz="2000"/>
              <a:t> – </a:t>
            </a:r>
            <a:r>
              <a:rPr b="0" i="0" lang="cs" sz="2000"/>
              <a:t>vyjdou a připojí se do řad těch, kteří odmítli uctívat šelmu  či přijmout rány. Jan ve vidění </a:t>
            </a:r>
            <a:r>
              <a:rPr lang="cs" sz="2000"/>
              <a:t>viděl </a:t>
            </a:r>
            <a:r>
              <a:rPr b="0" i="0" lang="cs" sz="2000"/>
              <a:t>triumfální oslavu organizovanou v nebi pro ty, kteří zvítězili nad šelmou a nad její sochou.</a:t>
            </a:r>
            <a:endParaRPr sz="1300"/>
          </a:p>
        </p:txBody>
      </p:sp>
      <p:sp>
        <p:nvSpPr>
          <p:cNvPr id="597" name="Google Shape;597;p70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71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02" name="Google Shape;602;p71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cs" sz="2000"/>
              <a:t>„</a:t>
            </a:r>
            <a:r>
              <a:rPr b="1" i="0" lang="cs" sz="2000"/>
              <a:t>Viděl jsem jakoby jiskřící moře, planoucí ohněm, a viděl jsem ty, kteří zvítězili nad dravou šelmou</a:t>
            </a:r>
            <a:r>
              <a:rPr b="1" lang="cs" sz="2000"/>
              <a:t>…“ </a:t>
            </a:r>
            <a:r>
              <a:rPr lang="cs" sz="2000">
                <a:solidFill>
                  <a:schemeClr val="dk1"/>
                </a:solidFill>
              </a:rPr>
              <a:t>(Zjevení 15,2) </a:t>
            </a:r>
            <a:endParaRPr sz="1300"/>
          </a:p>
        </p:txBody>
      </p:sp>
      <p:sp>
        <p:nvSpPr>
          <p:cNvPr id="603" name="Google Shape;603;p71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72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10" name="Google Shape;610;p72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cs" sz="2000"/>
              <a:t>„…</a:t>
            </a:r>
            <a:r>
              <a:rPr b="1" i="0" lang="cs" sz="2000"/>
              <a:t>nesklonili se před jejím obrazem a nenechali se označit číslicí jejího jména. Stáli na tom jiskřícím moři, měli Boží loutny</a:t>
            </a:r>
            <a:r>
              <a:rPr b="1" lang="cs" sz="2000"/>
              <a:t>…“</a:t>
            </a:r>
            <a:r>
              <a:rPr lang="cs" sz="2000"/>
              <a:t> </a:t>
            </a:r>
            <a:r>
              <a:rPr lang="cs" sz="2000">
                <a:solidFill>
                  <a:schemeClr val="dk1"/>
                </a:solidFill>
              </a:rPr>
              <a:t>(Zjevení 15,2)  </a:t>
            </a:r>
            <a:endParaRPr sz="1300"/>
          </a:p>
        </p:txBody>
      </p:sp>
      <p:sp>
        <p:nvSpPr>
          <p:cNvPr id="611" name="Google Shape;611;p72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73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18" name="Google Shape;618;p73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cs" sz="2000"/>
              <a:t>„…</a:t>
            </a:r>
            <a:r>
              <a:rPr b="1" i="0" lang="cs" sz="2000"/>
              <a:t>a zpívali píseň Božího služebníka Mojžíše a píseň Beránkovu: ‚Veliké a podivuhodné jsou tvé činy, Pane Bože všemohoucí; spravedlivé a pravdivé jsou tvé cesty, Králi národů.‘</a:t>
            </a:r>
            <a:r>
              <a:rPr b="1" lang="cs" sz="2000"/>
              <a:t>“ </a:t>
            </a:r>
            <a:r>
              <a:rPr lang="cs" sz="2000">
                <a:solidFill>
                  <a:schemeClr val="dk1"/>
                </a:solidFill>
              </a:rPr>
              <a:t>(Zjevení 15,3)</a:t>
            </a:r>
            <a:endParaRPr b="1" sz="1300"/>
          </a:p>
        </p:txBody>
      </p:sp>
      <p:sp>
        <p:nvSpPr>
          <p:cNvPr id="619" name="Google Shape;619;p73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74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26" name="Google Shape;626;p74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i="0" lang="cs" sz="2000"/>
              <a:t>Příteli, chceš být součástí této velké oslavy v nebi? Ježíš říká: </a:t>
            </a:r>
            <a:r>
              <a:rPr lang="cs" sz="2000"/>
              <a:t>„</a:t>
            </a:r>
            <a:r>
              <a:rPr b="0" i="0" lang="cs" sz="2000"/>
              <a:t>Hle, přijdu brzy</a:t>
            </a:r>
            <a:r>
              <a:rPr lang="cs" sz="2000"/>
              <a:t>.“</a:t>
            </a:r>
            <a:r>
              <a:rPr b="0" i="0" lang="cs" sz="2000"/>
              <a:t> Jsi připraven na slávu přicházejícího Pána?</a:t>
            </a:r>
            <a:r>
              <a:rPr lang="cs" sz="2000"/>
              <a:t> </a:t>
            </a:r>
            <a:r>
              <a:rPr b="0" i="0" lang="cs" sz="2000"/>
              <a:t>Přijde brzo! Snad se ten den setkáme!  </a:t>
            </a:r>
            <a:endParaRPr b="0" i="0" sz="2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" sz="2000"/>
              <a:t>Rád bych se s vámi ještě sdílel s krátkým příběhem. </a:t>
            </a:r>
            <a:r>
              <a:rPr b="0" i="0" lang="cs" sz="2000"/>
              <a:t>Je to příběh o muži jménem M</a:t>
            </a:r>
            <a:r>
              <a:rPr lang="cs" sz="2000"/>
              <a:t>iloslav</a:t>
            </a:r>
            <a:r>
              <a:rPr b="0" i="0" lang="cs" sz="2000"/>
              <a:t> </a:t>
            </a:r>
            <a:r>
              <a:rPr lang="cs" sz="2000"/>
              <a:t>Š</a:t>
            </a:r>
            <a:r>
              <a:rPr b="0" i="0" lang="cs" sz="2000"/>
              <a:t>ustek, který žil ve střední Evropě v zemi, kde nebylo moc svobody.</a:t>
            </a:r>
            <a:r>
              <a:rPr lang="cs" sz="2000"/>
              <a:t> </a:t>
            </a:r>
            <a:r>
              <a:rPr b="0" i="0" lang="cs" sz="2000"/>
              <a:t>V době nadvlády Sovětského svazu, když probíhalo náboženské pronásledování, zažil tuto zkoušku: Když se v jeho zemi komunisté dostali k moci, chtěl mít volno, aby mohl Boha uctívat v sobotu.</a:t>
            </a:r>
            <a:r>
              <a:rPr lang="cs" sz="2000"/>
              <a:t> </a:t>
            </a:r>
            <a:r>
              <a:rPr b="0" i="0" lang="cs" sz="2000"/>
              <a:t>Chtěl svobodně číst Bibli. Chtěl pokračovat ve své práci kazatele. Ale komunisté to viděli jinak. Chtěli všechny kazatele přemístit do výroby. M</a:t>
            </a:r>
            <a:r>
              <a:rPr lang="cs" sz="2000"/>
              <a:t>iloslav</a:t>
            </a:r>
            <a:r>
              <a:rPr b="0" i="0" lang="cs" sz="2000"/>
              <a:t> věděl, že jej chtějí poslat daleko od jeho sboru, co možná nejdále do uhelných dolů</a:t>
            </a:r>
            <a:r>
              <a:rPr lang="cs" sz="2000"/>
              <a:t>, a</a:t>
            </a:r>
            <a:r>
              <a:rPr b="0" i="0" lang="cs" sz="2000"/>
              <a:t>le dostal nápad. Přišel na způsob, jak by mohl zůstat blízko svému sboru v Praze.</a:t>
            </a:r>
            <a:r>
              <a:rPr lang="cs" sz="2000"/>
              <a:t> </a:t>
            </a:r>
            <a:r>
              <a:rPr b="0" i="0" lang="cs" sz="2000"/>
              <a:t>Byla tam totiž práce, kterou nikdo nechtěl dělat</a:t>
            </a:r>
            <a:r>
              <a:rPr lang="cs" sz="2000"/>
              <a:t> a tím, pádem by přijetím této práce, mohl „vytrhnout trn z paty” těm, kteří to měli na starost a zároveň by zůstal ve svém sboru. </a:t>
            </a:r>
            <a:r>
              <a:rPr b="0" i="0" lang="cs" sz="2000"/>
              <a:t>Nikdo totiž nechtěl lézt do těch úzkých, špinavých kanálů, někdy i desítky metrů pod zemí. Mi</a:t>
            </a:r>
            <a:r>
              <a:rPr lang="cs" sz="2000"/>
              <a:t>loslav</a:t>
            </a:r>
            <a:r>
              <a:rPr b="0" i="0" lang="cs" sz="2000"/>
              <a:t> se rozhodl, že půjde za komunistickými úředníky a požádá o tuto práci</a:t>
            </a:r>
            <a:r>
              <a:rPr lang="cs" sz="2000"/>
              <a:t>, a</a:t>
            </a:r>
            <a:r>
              <a:rPr b="0" i="0" lang="cs" sz="2000"/>
              <a:t>le nejdříve poklekl a modlil se.</a:t>
            </a:r>
            <a:r>
              <a:rPr lang="cs" sz="2000"/>
              <a:t> </a:t>
            </a:r>
            <a:r>
              <a:rPr lang="cs" sz="2000"/>
              <a:t>„</a:t>
            </a:r>
            <a:r>
              <a:rPr b="0" i="0" lang="cs" sz="2000"/>
              <a:t>Ježíši</a:t>
            </a:r>
            <a:r>
              <a:rPr lang="cs" sz="2000"/>
              <a:t>,“</a:t>
            </a:r>
            <a:r>
              <a:rPr b="0" i="0" lang="cs" sz="2000"/>
              <a:t> řekl, </a:t>
            </a:r>
            <a:r>
              <a:rPr lang="cs" sz="2000"/>
              <a:t>„</a:t>
            </a:r>
            <a:r>
              <a:rPr b="0" i="0" lang="cs" sz="2000"/>
              <a:t>chci tě uctívat každou sobotu. Prosím, pomoz mi dodržovat tvůj zákon a být čestný a tobě věrný</a:t>
            </a:r>
            <a:r>
              <a:rPr lang="cs" sz="2000"/>
              <a:t>.“</a:t>
            </a:r>
            <a:r>
              <a:rPr b="0" i="0" lang="cs" sz="2000"/>
              <a:t> Mi</a:t>
            </a:r>
            <a:r>
              <a:rPr lang="cs" sz="2000"/>
              <a:t>loslav</a:t>
            </a:r>
            <a:r>
              <a:rPr b="0" i="0" lang="cs" sz="2000"/>
              <a:t> byl uveden do kanceláře úřadu. Úřednici řekl: </a:t>
            </a:r>
            <a:r>
              <a:rPr lang="cs" sz="2000"/>
              <a:t>„</a:t>
            </a:r>
            <a:r>
              <a:rPr b="0" i="0" lang="cs" sz="2000"/>
              <a:t>Chápu, že mě chcete poslat pracovat do dolů. Ale chtěl bych vám něco říct. Můj dědeček pracoval v dole a můj otec pracova</a:t>
            </a:r>
            <a:r>
              <a:rPr lang="cs" sz="2000"/>
              <a:t>l</a:t>
            </a:r>
            <a:r>
              <a:rPr b="0" i="0" lang="cs" sz="2000"/>
              <a:t> v dole a já jsem ochoten pracovat, kdekoliv mě pošlete.</a:t>
            </a:r>
            <a:r>
              <a:rPr lang="cs" sz="2000"/>
              <a:t> M</a:t>
            </a:r>
            <a:r>
              <a:rPr b="0" i="0" lang="cs" sz="2000"/>
              <a:t>ám však pro vás návrh. Potřebujete někoho, kdo bude dělat i tu nejhorší práci, kterou máte. Já vím, že to je práce v těch kanálech a jsem ochotný ji dělat. Co kdybyste mě zapsala na čištění kanálů v Praze?</a:t>
            </a:r>
            <a:r>
              <a:rPr lang="cs" sz="2000"/>
              <a:t> </a:t>
            </a:r>
            <a:r>
              <a:rPr b="0" i="0" lang="cs" sz="2000"/>
              <a:t>Rád bych to dělal, protože mi to dá možnost uctívat mého Boha</a:t>
            </a:r>
            <a:r>
              <a:rPr lang="cs" sz="2000"/>
              <a:t>.“</a:t>
            </a:r>
            <a:r>
              <a:rPr b="0" i="0" lang="cs" sz="2000"/>
              <a:t> Něco se dotklo srdce této komunistické úřednice. Podívala se na něj a řekla: </a:t>
            </a:r>
            <a:r>
              <a:rPr lang="cs" sz="2000"/>
              <a:t>„</a:t>
            </a:r>
            <a:r>
              <a:rPr b="0" i="0" lang="cs" sz="2000"/>
              <a:t>Pane </a:t>
            </a:r>
            <a:r>
              <a:rPr lang="cs" sz="2000"/>
              <a:t>Šustek</a:t>
            </a:r>
            <a:r>
              <a:rPr b="0" i="0" lang="cs" sz="2000"/>
              <a:t>, já nejsem zbožná žena. Já se jen snažím udělat zadanou práci, ale nechám vás uctívat vašeho Boha. Běžte a budete čistit kanály</a:t>
            </a:r>
            <a:r>
              <a:rPr lang="cs" sz="2000"/>
              <a:t>.“</a:t>
            </a:r>
            <a:r>
              <a:rPr b="0" i="0" lang="cs" sz="2000"/>
              <a:t> Měli byste vidět výraz na Mi</a:t>
            </a:r>
            <a:r>
              <a:rPr lang="cs" sz="2000"/>
              <a:t>loslavově</a:t>
            </a:r>
            <a:r>
              <a:rPr b="0" i="0" lang="cs" sz="2000"/>
              <a:t> tváři, když vyprávěl tento příběh.</a:t>
            </a:r>
            <a:r>
              <a:rPr lang="cs" sz="2000"/>
              <a:t> </a:t>
            </a:r>
            <a:r>
              <a:rPr b="0" i="0" lang="cs" sz="2000"/>
              <a:t>Přiznával, že to byla velmi těžká, nepříjemná a stresující práce. Ale každý den to stálo za to. Řekl: </a:t>
            </a:r>
            <a:r>
              <a:rPr lang="cs" sz="2000"/>
              <a:t>„</a:t>
            </a:r>
            <a:r>
              <a:rPr b="0" i="0" lang="cs" sz="2000"/>
              <a:t>Mohl jsem věrně a v pravdě uctívat Boha</a:t>
            </a:r>
            <a:r>
              <a:rPr lang="cs" sz="2000"/>
              <a:t>.“</a:t>
            </a:r>
            <a:r>
              <a:rPr b="0" i="0" lang="cs" sz="2000"/>
              <a:t> Ano, Bůh má své věrné lidi v každé době.</a:t>
            </a:r>
            <a:r>
              <a:rPr lang="cs" sz="2000"/>
              <a:t> </a:t>
            </a:r>
            <a:r>
              <a:rPr b="0" i="0" lang="cs" sz="2000"/>
              <a:t>Svítí jako světlo v temném místě. </a:t>
            </a:r>
            <a:r>
              <a:rPr lang="cs" sz="2000"/>
              <a:t>A </a:t>
            </a:r>
            <a:r>
              <a:rPr b="0" i="0" lang="cs" sz="2000"/>
              <a:t>já bych rád, abyste se i vy postavili mezi tyto věrné lidi: Netrapte se nad překážkami, kterým můžete čelit. Netrapte se výzvami, které vám vaše odhodlání přinese do cesty.</a:t>
            </a:r>
            <a:r>
              <a:rPr lang="cs" sz="2000"/>
              <a:t> </a:t>
            </a:r>
            <a:r>
              <a:rPr b="0" i="0" lang="cs" sz="2000"/>
              <a:t>Milton Schustek byl ochoten sloužit Bohu za jakoukoliv cenu. A Bůh se o něj postaral a postará se i o vás.  </a:t>
            </a:r>
            <a:br>
              <a:rPr b="0" i="0" lang="cs" sz="2000"/>
            </a:br>
            <a:r>
              <a:rPr b="0" i="0" lang="cs" sz="2000"/>
              <a:t>(Navrhovaná výzva) Chtěli byste odpovědět na Boží pozvání, které zní v andělově poselství: </a:t>
            </a:r>
            <a:r>
              <a:rPr lang="cs" sz="2000"/>
              <a:t>„</a:t>
            </a:r>
            <a:r>
              <a:rPr b="0" i="0" lang="cs" sz="2000"/>
              <a:t>Vyjděte z něj lide můj</a:t>
            </a:r>
            <a:r>
              <a:rPr lang="cs" sz="2000"/>
              <a:t>?“</a:t>
            </a:r>
            <a:r>
              <a:rPr b="0" i="0" lang="cs" sz="2000"/>
              <a:t> Nechcete být právě teď součástí Boží církve </a:t>
            </a:r>
            <a:r>
              <a:rPr lang="cs" sz="2000"/>
              <a:t>„…</a:t>
            </a:r>
            <a:r>
              <a:rPr b="0" i="0" lang="cs" sz="2000"/>
              <a:t>která zachovává Boží přikázání a má víru Ježíšovu</a:t>
            </a:r>
            <a:r>
              <a:rPr lang="cs" sz="2000"/>
              <a:t>?“ Rozhodnutí je ale už na každém z nás. </a:t>
            </a:r>
            <a:endParaRPr sz="2000"/>
          </a:p>
        </p:txBody>
      </p:sp>
      <p:sp>
        <p:nvSpPr>
          <p:cNvPr id="627" name="Google Shape;627;p74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11e59103575_0_3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32" name="Google Shape;632;g11e59103575_0_3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000">
                <a:solidFill>
                  <a:schemeClr val="dk1"/>
                </a:solidFill>
              </a:rPr>
              <a:t>Toto by už bylo pro dnešní den všechno, děkuji Vám za pozornost a budu se na Vás těšit příště (kdy, kde) u přednášky s názvem: …. Mějte krásný a požehnaný zbytek dne. Na shledanou.</a:t>
            </a:r>
            <a:endParaRPr sz="2000"/>
          </a:p>
        </p:txBody>
      </p:sp>
      <p:sp>
        <p:nvSpPr>
          <p:cNvPr id="633" name="Google Shape;633;g11e59103575_0_3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8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7" name="Google Shape;127;p8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i="0" lang="cs" sz="2000"/>
              <a:t>Je pravdou, že tato skvělá země uchvacovala představivost lidí po celém světě.</a:t>
            </a:r>
            <a:r>
              <a:rPr lang="cs" sz="2000"/>
              <a:t> </a:t>
            </a:r>
            <a:r>
              <a:rPr b="0" i="0" lang="cs" sz="2000"/>
              <a:t>Ale kupodivu jakkoliv to může být pravda, nebyla to krása Nového světa, která přitáhla otce poutníky na její pobřeží ani to nebyla touha po bohatství a slávě.</a:t>
            </a:r>
            <a:r>
              <a:rPr lang="cs" sz="2000"/>
              <a:t> </a:t>
            </a:r>
            <a:r>
              <a:rPr b="0" i="0" lang="cs" sz="2000"/>
              <a:t>Byli to lidé, kteří byli hluboce oddáni Boží vůli a hledali místo, kde by mohli žít v klidu a svobodě.</a:t>
            </a:r>
            <a:r>
              <a:rPr lang="cs" sz="2000"/>
              <a:t> </a:t>
            </a:r>
            <a:r>
              <a:rPr b="0" i="0" lang="cs" sz="2000"/>
              <a:t>Tato skupina lidí, podobně jako mnozí jiní před nimi, úpěla pod nemilosrdným útlakem a pronásledováním ve Starém světě</a:t>
            </a:r>
            <a:r>
              <a:rPr lang="cs" sz="2000"/>
              <a:t> – </a:t>
            </a:r>
            <a:r>
              <a:rPr b="0" i="0" lang="cs" sz="2000"/>
              <a:t>pronásledování, které mělo za cíl uhasit reformaci.</a:t>
            </a:r>
            <a:r>
              <a:rPr lang="cs" sz="2000"/>
              <a:t> </a:t>
            </a:r>
            <a:r>
              <a:rPr b="0" i="0" lang="cs" sz="2000"/>
              <a:t>Španělská inkvizice; masakr hugenotů; vraždění valdenských; upalování na hranici</a:t>
            </a:r>
            <a:r>
              <a:rPr lang="cs" sz="2000"/>
              <a:t>;</a:t>
            </a:r>
            <a:r>
              <a:rPr b="0" i="0" lang="cs" sz="2000"/>
              <a:t> oběšení</a:t>
            </a:r>
            <a:r>
              <a:rPr lang="cs" sz="2000"/>
              <a:t>;</a:t>
            </a:r>
            <a:r>
              <a:rPr b="0" i="0" lang="cs" sz="2000"/>
              <a:t> bičování a věznění. Všechno to bylo v jej</a:t>
            </a:r>
            <a:r>
              <a:rPr lang="cs" sz="2000"/>
              <a:t>i</a:t>
            </a:r>
            <a:r>
              <a:rPr b="0" i="0" lang="cs" sz="2000"/>
              <a:t>ch myslích živé.</a:t>
            </a:r>
            <a:r>
              <a:rPr lang="cs" sz="2000"/>
              <a:t> </a:t>
            </a:r>
            <a:r>
              <a:rPr b="0" i="0" lang="cs" sz="2000"/>
              <a:t>V téměř všech zemích Evropy, ať už tam vládli katolíci nebo protestanté, nebyla náboženská svoboda povolena. Jen státem uznané církve mohly fungovat legálně.</a:t>
            </a:r>
            <a:endParaRPr sz="1300"/>
          </a:p>
        </p:txBody>
      </p:sp>
      <p:sp>
        <p:nvSpPr>
          <p:cNvPr id="128" name="Google Shape;128;p8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9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3" name="Google Shape;133;p9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i="0" lang="cs" sz="2000"/>
              <a:t>Anglický král Jakub I., který  dal v r. 1611 podnět k překladu Bible </a:t>
            </a:r>
            <a:r>
              <a:rPr lang="cs" sz="2000"/>
              <a:t>–</a:t>
            </a:r>
            <a:r>
              <a:rPr b="0" i="0" lang="cs" sz="2000"/>
              <a:t> knihy, která hlásá </a:t>
            </a:r>
            <a:r>
              <a:rPr lang="cs" sz="2000"/>
              <a:t>„</a:t>
            </a:r>
            <a:r>
              <a:rPr b="0" i="0" lang="cs" sz="2000"/>
              <a:t>svobodu a spravedlnost pro všechny</a:t>
            </a:r>
            <a:r>
              <a:rPr lang="cs" sz="2000"/>
              <a:t>“,</a:t>
            </a:r>
            <a:r>
              <a:rPr b="0" i="0" lang="cs" sz="2000"/>
              <a:t> prohlásil, že puritáni buď přijmou učení Anglikánské církve nebo je </a:t>
            </a:r>
            <a:r>
              <a:rPr lang="cs" sz="2000"/>
              <a:t>„</a:t>
            </a:r>
            <a:r>
              <a:rPr b="0" i="0" lang="cs" sz="2000"/>
              <a:t>vypráská ze země, nebo je pověsí</a:t>
            </a:r>
            <a:r>
              <a:rPr lang="cs" sz="2000"/>
              <a:t>“</a:t>
            </a:r>
            <a:r>
              <a:rPr b="0" i="0" lang="cs" sz="2000"/>
              <a:t>.</a:t>
            </a:r>
            <a:r>
              <a:rPr lang="cs" sz="2000"/>
              <a:t> </a:t>
            </a:r>
            <a:r>
              <a:rPr b="0" i="0" lang="cs" sz="2000"/>
              <a:t>Tak se šířily plameny pronásledování proti  protestantské reformaci. Byla to těžká doba pro ty, kteří se rozhodli uctívat Boha, jak je k tomu vedlo jejich svědomí.</a:t>
            </a:r>
            <a:endParaRPr sz="1300"/>
          </a:p>
        </p:txBody>
      </p:sp>
      <p:sp>
        <p:nvSpPr>
          <p:cNvPr id="134" name="Google Shape;134;p9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7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7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7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8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86"/>
          <p:cNvSpPr txBox="1"/>
          <p:nvPr>
            <p:ph idx="1" type="body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8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8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8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7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87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8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8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8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78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78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7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7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7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7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79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7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7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7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80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80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8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8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8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81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81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8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8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8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82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82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82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82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8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8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8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4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84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84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8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8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8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85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85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85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8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8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8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7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76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7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7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7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9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6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1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1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7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0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3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2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4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9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5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7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9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8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4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2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0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3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5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5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4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7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6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0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8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3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2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6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3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2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6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7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49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0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48.jp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58.jp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60.jp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54.jp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5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jp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62.jp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63.jp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59.jp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66.jp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70.jp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61.jp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67.jp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74.jp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68.jp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6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jp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72.jp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65.jp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73.jp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71.jp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69.jp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5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"/>
          <p:cNvPicPr preferRelativeResize="0"/>
          <p:nvPr/>
        </p:nvPicPr>
        <p:blipFill rotWithShape="1">
          <a:blip r:embed="rId3">
            <a:alphaModFix/>
          </a:blip>
          <a:srcRect b="188" l="0" r="0" t="189"/>
          <a:stretch/>
        </p:blipFill>
        <p:spPr>
          <a:xfrm>
            <a:off x="25" y="0"/>
            <a:ext cx="11768525" cy="6594475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"/>
          <p:cNvSpPr/>
          <p:nvPr/>
        </p:nvSpPr>
        <p:spPr>
          <a:xfrm>
            <a:off x="25" y="577825"/>
            <a:ext cx="11768400" cy="178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7612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950"/>
              <a:buFont typeface="Arial"/>
              <a:buNone/>
            </a:pPr>
            <a:r>
              <a:rPr b="0" i="0" lang="cs" sz="14950" u="none" cap="none" strike="noStrike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SVĚTEM</a:t>
            </a:r>
            <a:endParaRPr b="0" i="0" sz="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1"/>
          <p:cNvSpPr/>
          <p:nvPr/>
        </p:nvSpPr>
        <p:spPr>
          <a:xfrm>
            <a:off x="-175" y="1982100"/>
            <a:ext cx="11768400" cy="1215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308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250"/>
              <a:buFont typeface="Arial"/>
              <a:buNone/>
            </a:pPr>
            <a:r>
              <a:rPr b="1" i="0" lang="cs" sz="9250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BIBLE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b-en-26-10.jpg" id="142" name="Google Shape;142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0"/>
          <p:cNvSpPr txBox="1"/>
          <p:nvPr/>
        </p:nvSpPr>
        <p:spPr>
          <a:xfrm>
            <a:off x="3069200" y="720000"/>
            <a:ext cx="8063400" cy="33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657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28"/>
              <a:buFont typeface="Arial"/>
              <a:buNone/>
            </a:pPr>
            <a: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„Stíh</a:t>
            </a:r>
            <a:r>
              <a:rPr b="1" lang="cs" sz="3328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</a:t>
            </a:r>
            <a: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ní, pronásledovaní a věznění mohli jen stěží zahlédnout v budoucnosti lepší zítřky a mnozí došli k závěru, že pro ty, kteří chtějí sloužit Bohu podle toho, jak jim nakazovalo jejich svědomí, přestala být Anglie obyvatelnou zemí.“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10"/>
          <p:cNvSpPr txBox="1"/>
          <p:nvPr/>
        </p:nvSpPr>
        <p:spPr>
          <a:xfrm>
            <a:off x="6982297" y="4729943"/>
            <a:ext cx="3997800" cy="87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9515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2"/>
              <a:buFont typeface="Arial"/>
              <a:buNone/>
            </a:pPr>
            <a:r>
              <a:rPr b="0" i="0" lang="cs" sz="2662" u="none" cap="none" strike="noStrike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b="1" i="0" lang="cs" sz="2662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History of New England </a:t>
            </a:r>
            <a:r>
              <a:rPr b="0" i="0" lang="cs" sz="2662" u="none" cap="none" strike="noStrike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, 3. kap</a:t>
            </a:r>
            <a:r>
              <a:rPr lang="cs" sz="2662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.,</a:t>
            </a:r>
            <a:r>
              <a:rPr b="0" i="0" lang="cs" sz="2662" u="none" cap="none" strike="noStrike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odst. 43.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b-en-26-11.jpg" id="150" name="Google Shape;150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11"/>
          <p:cNvSpPr txBox="1"/>
          <p:nvPr/>
        </p:nvSpPr>
        <p:spPr>
          <a:xfrm>
            <a:off x="720000" y="720000"/>
            <a:ext cx="5744400" cy="22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44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28"/>
              <a:buFont typeface="Arial"/>
              <a:buNone/>
            </a:pPr>
            <a: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„A když se zdálo, že jim Boží prozřetelnost ukazuje cestu přes oceán, do země, kde by mohli najít novou vlast…“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11"/>
          <p:cNvSpPr txBox="1"/>
          <p:nvPr/>
        </p:nvSpPr>
        <p:spPr>
          <a:xfrm>
            <a:off x="7173747" y="4718681"/>
            <a:ext cx="3727645" cy="2252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59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2"/>
              <a:buFont typeface="Arial"/>
              <a:buNone/>
            </a:pPr>
            <a:r>
              <a:rPr b="0" i="0" lang="cs" sz="2662" u="none" cap="none" strike="noStrike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b="1" i="0" lang="cs" sz="2662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Velký spor, </a:t>
            </a:r>
            <a:r>
              <a:rPr b="0" i="0" lang="cs" sz="2662" u="none" cap="none" strike="noStrike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 </a:t>
            </a:r>
            <a:br>
              <a:rPr b="0" i="0" lang="cs" sz="2662" u="none" cap="none" strike="noStrike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</a:br>
            <a:r>
              <a:rPr b="0" i="0" lang="cs" sz="2662" u="none" cap="none" strike="noStrike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Ellen Whiteová, s. 291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b-en-26-12.jpg" id="158" name="Google Shape;158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12"/>
          <p:cNvSpPr txBox="1"/>
          <p:nvPr/>
        </p:nvSpPr>
        <p:spPr>
          <a:xfrm>
            <a:off x="720000" y="720001"/>
            <a:ext cx="8323200" cy="169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657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28"/>
              <a:buFont typeface="Arial"/>
              <a:buNone/>
            </a:pPr>
            <a: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„…a zanechat svým dětem tak cenné dědictví náboženské svobody, bez váhání se na tuto cestu vydali.“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12"/>
          <p:cNvSpPr txBox="1"/>
          <p:nvPr/>
        </p:nvSpPr>
        <p:spPr>
          <a:xfrm>
            <a:off x="7162486" y="4696157"/>
            <a:ext cx="3761430" cy="2252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331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2"/>
              <a:buFont typeface="Arial"/>
              <a:buNone/>
            </a:pPr>
            <a:r>
              <a:rPr b="0" i="0" lang="cs" sz="2662" u="none" cap="none" strike="noStrike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b="1" i="0" lang="cs" sz="2662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Velký spor,  </a:t>
            </a:r>
            <a:r>
              <a:rPr b="0" i="0" lang="cs" sz="2662" u="none" cap="none" strike="noStrike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br>
              <a:rPr b="0" i="0" lang="cs" sz="2662" u="none" cap="none" strike="noStrike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</a:br>
            <a:r>
              <a:rPr b="0" i="0" lang="cs" sz="2662" u="none" cap="none" strike="noStrike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Ellen Whiteová, s. 291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b-en-26-13.jpg" id="166" name="Google Shape;166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b-en-26-14.jpg" id="172" name="Google Shape;172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14"/>
          <p:cNvSpPr txBox="1"/>
          <p:nvPr/>
        </p:nvSpPr>
        <p:spPr>
          <a:xfrm>
            <a:off x="720000" y="720000"/>
            <a:ext cx="9269100" cy="278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657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28"/>
              <a:buFont typeface="Arial"/>
              <a:buNone/>
            </a:pPr>
            <a: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„Pokládáme za samozřejmé pravdy, že všichni lidé jsou stvořeni jako sobě rovni, že jsou obdařeni svým Stvořitelem určitými nezcizitelnými právy, že mezi tato práva náleží život, svoboda a sledování osobního štěstí.“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14"/>
          <p:cNvSpPr txBox="1"/>
          <p:nvPr/>
        </p:nvSpPr>
        <p:spPr>
          <a:xfrm>
            <a:off x="6362900" y="4729950"/>
            <a:ext cx="4574100" cy="4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8419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79"/>
              <a:buFont typeface="Arial"/>
              <a:buNone/>
            </a:pPr>
            <a:r>
              <a:rPr b="1" i="0" lang="cs" sz="2579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Deklarace nezávislosti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b-en-26-15.jpg" id="180" name="Google Shape;180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15"/>
          <p:cNvSpPr txBox="1"/>
          <p:nvPr/>
        </p:nvSpPr>
        <p:spPr>
          <a:xfrm>
            <a:off x="6062225" y="720000"/>
            <a:ext cx="5073000" cy="33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657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28"/>
              <a:buFont typeface="Arial"/>
              <a:buNone/>
            </a:pPr>
            <a: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„Kongres nesmí vydávat zákony zavádějící nějaké náboženství nebo zákony, které by zakazovaly svobodné vyznávání nějakého náboženství“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15"/>
          <p:cNvSpPr txBox="1"/>
          <p:nvPr/>
        </p:nvSpPr>
        <p:spPr>
          <a:xfrm>
            <a:off x="8074688" y="4752466"/>
            <a:ext cx="2984368" cy="2252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8156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2"/>
              <a:buFont typeface="Arial"/>
              <a:buNone/>
            </a:pPr>
            <a:r>
              <a:rPr b="1" i="0" lang="cs" sz="2662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Ústava z r.  1789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b-en-26-16.jpg" id="188" name="Google Shape;188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b-en-26-17.jpg" id="194" name="Google Shape;194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17"/>
          <p:cNvSpPr txBox="1"/>
          <p:nvPr/>
        </p:nvSpPr>
        <p:spPr>
          <a:xfrm>
            <a:off x="720000" y="720001"/>
            <a:ext cx="8255700" cy="21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28"/>
              <a:buFont typeface="Arial"/>
              <a:buNone/>
            </a:pPr>
            <a: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„Tu jsem viděl, jak se z moře vynořila dravá šelma o deseti rozích a sedmi hlavách; </a:t>
            </a:r>
            <a:b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na těch rozích deset královských korun </a:t>
            </a:r>
            <a:b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 na hlavách jména urážející Boha.“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17"/>
          <p:cNvSpPr txBox="1"/>
          <p:nvPr/>
        </p:nvSpPr>
        <p:spPr>
          <a:xfrm>
            <a:off x="5450696" y="4876346"/>
            <a:ext cx="5495743" cy="22523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96"/>
              <a:buFont typeface="Arial"/>
              <a:buNone/>
            </a:pPr>
            <a:r>
              <a:rPr b="1" i="0" lang="cs" sz="2496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Zjevení 13,1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b-en-26-18.jpg" id="202" name="Google Shape;202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18"/>
          <p:cNvSpPr txBox="1"/>
          <p:nvPr/>
        </p:nvSpPr>
        <p:spPr>
          <a:xfrm>
            <a:off x="7219400" y="719999"/>
            <a:ext cx="3772800" cy="26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28"/>
              <a:buFont typeface="Arial"/>
              <a:buNone/>
            </a:pPr>
            <a: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„Ta šelma, kterou jsem viděl, byla jako levhart, její nohy jako tlapy medvěda…“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18"/>
          <p:cNvSpPr txBox="1"/>
          <p:nvPr/>
        </p:nvSpPr>
        <p:spPr>
          <a:xfrm>
            <a:off x="5450696" y="4876346"/>
            <a:ext cx="5495743" cy="22523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96"/>
              <a:buFont typeface="Arial"/>
              <a:buNone/>
            </a:pPr>
            <a:r>
              <a:rPr b="1" i="0" lang="cs" sz="2496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Zjevení 13,2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b-en-26-19.jpg" id="210" name="Google Shape;210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19"/>
          <p:cNvSpPr txBox="1"/>
          <p:nvPr/>
        </p:nvSpPr>
        <p:spPr>
          <a:xfrm>
            <a:off x="7145950" y="720000"/>
            <a:ext cx="3933900" cy="21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28"/>
              <a:buFont typeface="Arial"/>
              <a:buNone/>
            </a:pPr>
            <a: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„… a její tlama jako tlama lví. A drak jí dal svou sílu i trůn </a:t>
            </a:r>
            <a:b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 velikou moc.“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19"/>
          <p:cNvSpPr txBox="1"/>
          <p:nvPr/>
        </p:nvSpPr>
        <p:spPr>
          <a:xfrm>
            <a:off x="5450696" y="4876346"/>
            <a:ext cx="5495743" cy="22523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96"/>
              <a:buFont typeface="Arial"/>
              <a:buNone/>
            </a:pPr>
            <a:r>
              <a:rPr b="1" i="0" lang="cs" sz="2496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Zjevení 13,2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b-en-26-2.jpg" id="93" name="Google Shape;93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2"/>
          <p:cNvSpPr txBox="1"/>
          <p:nvPr/>
        </p:nvSpPr>
        <p:spPr>
          <a:xfrm>
            <a:off x="720000" y="2307500"/>
            <a:ext cx="7158600" cy="34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322"/>
              <a:buFont typeface="Arial"/>
              <a:buNone/>
            </a:pPr>
            <a:r>
              <a:rPr b="1" i="0" lang="cs" sz="6500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AŤ ZAZNÍ </a:t>
            </a:r>
            <a:br>
              <a:rPr b="1" i="0" lang="cs" sz="6500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b="1" i="0" lang="cs" sz="6500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SVOBODA!</a:t>
            </a:r>
            <a:endParaRPr b="1" i="0" sz="6500" u="none" cap="none" strike="noStrike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0" rtl="0" algn="l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7322"/>
              <a:buFont typeface="Arial"/>
              <a:buNone/>
            </a:pPr>
            <a:r>
              <a:rPr lang="cs" sz="5500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Šelmy v biblickém proroctví</a:t>
            </a:r>
            <a:r>
              <a:rPr b="1" i="0" lang="cs" sz="6500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b="0" i="0" sz="6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b-en-26-20.jpg" id="218" name="Google Shape;218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0"/>
          <p:cNvSpPr txBox="1"/>
          <p:nvPr/>
        </p:nvSpPr>
        <p:spPr>
          <a:xfrm>
            <a:off x="7508750" y="720000"/>
            <a:ext cx="3649200" cy="26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28"/>
              <a:buFont typeface="Arial"/>
              <a:buNone/>
            </a:pPr>
            <a: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„A bylo jí dáno, aby vedla válku proti svatým </a:t>
            </a:r>
            <a:b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 aby nad nimi zvítězila.“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20"/>
          <p:cNvSpPr txBox="1"/>
          <p:nvPr/>
        </p:nvSpPr>
        <p:spPr>
          <a:xfrm>
            <a:off x="5664670" y="4898870"/>
            <a:ext cx="5495743" cy="22523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96"/>
              <a:buFont typeface="Arial"/>
              <a:buNone/>
            </a:pPr>
            <a:r>
              <a:rPr b="1" i="0" lang="cs" sz="2496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Zjevení 13,7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b-en-26-21.jpg" id="226" name="Google Shape;226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1"/>
          <p:cNvSpPr txBox="1"/>
          <p:nvPr/>
        </p:nvSpPr>
        <p:spPr>
          <a:xfrm>
            <a:off x="720000" y="720000"/>
            <a:ext cx="6578400" cy="21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28"/>
              <a:buFont typeface="Arial"/>
              <a:buNone/>
            </a:pPr>
            <a: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„Jedna z jejích hlav vypadala jako smrtelně raněná, ale ta rána se zahojila. A celá země v obdivu šla za tou šelmou</a:t>
            </a:r>
            <a:r>
              <a:rPr b="1" lang="cs" sz="3328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…</a:t>
            </a:r>
            <a: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21"/>
          <p:cNvSpPr txBox="1"/>
          <p:nvPr/>
        </p:nvSpPr>
        <p:spPr>
          <a:xfrm>
            <a:off x="5450696" y="4876346"/>
            <a:ext cx="5495743" cy="22523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96"/>
              <a:buFont typeface="Arial"/>
              <a:buNone/>
            </a:pPr>
            <a:r>
              <a:rPr b="1" i="0" lang="cs" sz="2496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Zjevení 13,3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23"/>
          <p:cNvSpPr txBox="1"/>
          <p:nvPr/>
        </p:nvSpPr>
        <p:spPr>
          <a:xfrm>
            <a:off x="720009" y="720009"/>
            <a:ext cx="3975300" cy="36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28"/>
              <a:buFont typeface="Arial"/>
              <a:buNone/>
            </a:pPr>
            <a: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„Vtom jsem viděl jinou šelmu, jak vyvstala ze země: měla dva rohy </a:t>
            </a:r>
            <a:b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jako beránek, </a:t>
            </a:r>
            <a:b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ale mluvila </a:t>
            </a:r>
            <a:b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jako drak.“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23"/>
          <p:cNvSpPr txBox="1"/>
          <p:nvPr/>
        </p:nvSpPr>
        <p:spPr>
          <a:xfrm>
            <a:off x="5450696" y="4876346"/>
            <a:ext cx="5495743" cy="22523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96"/>
              <a:buFont typeface="Arial"/>
              <a:buNone/>
            </a:pPr>
            <a:r>
              <a:rPr b="1" i="0" lang="cs" sz="2496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Zjevení 13,11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b-en-26-25.jpg" id="254" name="Google Shape;254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b-en-26-26.jpg" id="260" name="Google Shape;260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b-en-26-27.jpg" id="266" name="Google Shape;266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27"/>
          <p:cNvSpPr txBox="1"/>
          <p:nvPr/>
        </p:nvSpPr>
        <p:spPr>
          <a:xfrm>
            <a:off x="7973332" y="1790621"/>
            <a:ext cx="2691600" cy="16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28"/>
              <a:buFont typeface="Arial"/>
              <a:buNone/>
            </a:pPr>
            <a: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„… ale mluvila jako drak.“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27"/>
          <p:cNvSpPr txBox="1"/>
          <p:nvPr/>
        </p:nvSpPr>
        <p:spPr>
          <a:xfrm>
            <a:off x="5450696" y="4876346"/>
            <a:ext cx="5495743" cy="22523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96"/>
              <a:buFont typeface="Arial"/>
              <a:buNone/>
            </a:pPr>
            <a:r>
              <a:rPr b="1" i="0" lang="cs" sz="2496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Zjevení 13,11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b-en-26-28.jpg" id="274" name="Google Shape;274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28"/>
          <p:cNvSpPr txBox="1"/>
          <p:nvPr/>
        </p:nvSpPr>
        <p:spPr>
          <a:xfrm>
            <a:off x="720004" y="720007"/>
            <a:ext cx="5631000" cy="26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28"/>
              <a:buFont typeface="Arial"/>
              <a:buNone/>
            </a:pPr>
            <a: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„Z pověření té první šelmy vykonává veškerou její moc. Nutí zemi a její obyvatele, aby klekali před první šelmou…“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28"/>
          <p:cNvSpPr txBox="1"/>
          <p:nvPr/>
        </p:nvSpPr>
        <p:spPr>
          <a:xfrm>
            <a:off x="5450696" y="4876346"/>
            <a:ext cx="5495743" cy="22523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96"/>
              <a:buFont typeface="Arial"/>
              <a:buNone/>
            </a:pPr>
            <a:r>
              <a:rPr b="1" i="0" lang="cs" sz="2496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Zjevení 13,12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b-en-26-29.jpg" id="282" name="Google Shape;282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29"/>
          <p:cNvSpPr txBox="1"/>
          <p:nvPr/>
        </p:nvSpPr>
        <p:spPr>
          <a:xfrm>
            <a:off x="720010" y="719988"/>
            <a:ext cx="4200600" cy="11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28"/>
              <a:buFont typeface="Arial"/>
              <a:buNone/>
            </a:pPr>
            <a: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„… které se zahojila její smrtelná rána.“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29"/>
          <p:cNvSpPr txBox="1"/>
          <p:nvPr/>
        </p:nvSpPr>
        <p:spPr>
          <a:xfrm>
            <a:off x="5450696" y="4876346"/>
            <a:ext cx="5495743" cy="22523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96"/>
              <a:buFont typeface="Arial"/>
              <a:buNone/>
            </a:pPr>
            <a:r>
              <a:rPr b="1" i="0" lang="cs" sz="2496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Zjevení 13,12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b-en-26-3.jpg" id="100" name="Google Shape;100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b-en-26-30.jpg" id="290" name="Google Shape;290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30"/>
          <p:cNvSpPr txBox="1"/>
          <p:nvPr/>
        </p:nvSpPr>
        <p:spPr>
          <a:xfrm>
            <a:off x="720006" y="719998"/>
            <a:ext cx="3750300" cy="316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28"/>
              <a:buFont typeface="Arial"/>
              <a:buNone/>
            </a:pPr>
            <a: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„A činí veliká znamení, dokonce i oheň z nebe nechá před zraky lidí sestoupit na zem.“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30"/>
          <p:cNvSpPr txBox="1"/>
          <p:nvPr/>
        </p:nvSpPr>
        <p:spPr>
          <a:xfrm>
            <a:off x="5450696" y="4876346"/>
            <a:ext cx="5495743" cy="22523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96"/>
              <a:buFont typeface="Arial"/>
              <a:buNone/>
            </a:pPr>
            <a:r>
              <a:rPr b="1" i="0" lang="cs" sz="2496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Zjevení 13,13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b-en-26-31.jpg" id="298" name="Google Shape;298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31"/>
          <p:cNvSpPr txBox="1"/>
          <p:nvPr/>
        </p:nvSpPr>
        <p:spPr>
          <a:xfrm>
            <a:off x="5603125" y="720000"/>
            <a:ext cx="5495700" cy="16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28"/>
              <a:buFont typeface="Arial"/>
              <a:buNone/>
            </a:pPr>
            <a: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„Bylo jí dáno dělat znamení ke cti první šelmy a svádět jimi obyvatele země</a:t>
            </a:r>
            <a:r>
              <a:rPr b="1" lang="cs" sz="3328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…</a:t>
            </a:r>
            <a: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31"/>
          <p:cNvSpPr txBox="1"/>
          <p:nvPr/>
        </p:nvSpPr>
        <p:spPr>
          <a:xfrm>
            <a:off x="5450696" y="4876346"/>
            <a:ext cx="5495743" cy="22523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96"/>
              <a:buFont typeface="Arial"/>
              <a:buNone/>
            </a:pPr>
            <a:r>
              <a:rPr b="1" i="0" lang="cs" sz="2496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Zjevení 13,14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b-en-26-32.jpg" id="306" name="Google Shape;306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32"/>
          <p:cNvSpPr txBox="1"/>
          <p:nvPr/>
        </p:nvSpPr>
        <p:spPr>
          <a:xfrm>
            <a:off x="4825975" y="720000"/>
            <a:ext cx="6329100" cy="21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28"/>
              <a:buFont typeface="Arial"/>
              <a:buNone/>
            </a:pPr>
            <a: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„…rozkazuje obyvatelům země, aby postavili sochu té šelmě, která byla smrtelně zraněna mečem, a přece zůstala naživu.“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32"/>
          <p:cNvSpPr txBox="1"/>
          <p:nvPr/>
        </p:nvSpPr>
        <p:spPr>
          <a:xfrm>
            <a:off x="5450696" y="4876346"/>
            <a:ext cx="5495743" cy="22523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96"/>
              <a:buFont typeface="Arial"/>
              <a:buNone/>
            </a:pPr>
            <a:r>
              <a:rPr b="1" i="0" lang="cs" sz="2496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Zjevení 13,14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b-en-26-33.jpg" id="314" name="Google Shape;314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33"/>
          <p:cNvSpPr txBox="1"/>
          <p:nvPr/>
        </p:nvSpPr>
        <p:spPr>
          <a:xfrm>
            <a:off x="719994" y="719994"/>
            <a:ext cx="6070200" cy="21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28"/>
              <a:buFont typeface="Arial"/>
              <a:buNone/>
            </a:pPr>
            <a: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„Nutí zemi a její obyvatele, </a:t>
            </a:r>
            <a:b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aby klekali před první šelmou, které se zahojila její smrtelná rána.“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33"/>
          <p:cNvSpPr txBox="1"/>
          <p:nvPr/>
        </p:nvSpPr>
        <p:spPr>
          <a:xfrm>
            <a:off x="5450696" y="4876346"/>
            <a:ext cx="5495743" cy="22523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96"/>
              <a:buFont typeface="Arial"/>
              <a:buNone/>
            </a:pPr>
            <a:r>
              <a:rPr b="1" i="0" lang="cs" sz="2496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Zjevení 13,12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b-en-26-34.jpg" id="322" name="Google Shape;322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34"/>
          <p:cNvSpPr txBox="1"/>
          <p:nvPr/>
        </p:nvSpPr>
        <p:spPr>
          <a:xfrm>
            <a:off x="6276825" y="720000"/>
            <a:ext cx="4750200" cy="21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28"/>
              <a:buFont typeface="Arial"/>
              <a:buNone/>
            </a:pPr>
            <a: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„Kdo kleká před šelmou </a:t>
            </a:r>
            <a:b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 před její sochou, kdo přijímá její cejch na čelo </a:t>
            </a:r>
            <a:b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či na ruku…“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34"/>
          <p:cNvSpPr txBox="1"/>
          <p:nvPr/>
        </p:nvSpPr>
        <p:spPr>
          <a:xfrm>
            <a:off x="5450696" y="4876346"/>
            <a:ext cx="5495743" cy="22523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96"/>
              <a:buFont typeface="Arial"/>
              <a:buNone/>
            </a:pPr>
            <a:r>
              <a:rPr b="1" i="0" lang="cs" sz="2496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Zjevení 14,9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b-en-26-35.jpg" id="330" name="Google Shape;330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35"/>
          <p:cNvSpPr txBox="1"/>
          <p:nvPr/>
        </p:nvSpPr>
        <p:spPr>
          <a:xfrm>
            <a:off x="7380702" y="732025"/>
            <a:ext cx="4138200" cy="26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28"/>
              <a:buFont typeface="Arial"/>
              <a:buNone/>
            </a:pPr>
            <a: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„…bude pít víno Božího rozhorlení, které Bůh nalévá neředěné do číše svého hněvu…“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35"/>
          <p:cNvSpPr txBox="1"/>
          <p:nvPr/>
        </p:nvSpPr>
        <p:spPr>
          <a:xfrm>
            <a:off x="5450696" y="4876346"/>
            <a:ext cx="5495743" cy="22523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96"/>
              <a:buFont typeface="Arial"/>
              <a:buNone/>
            </a:pPr>
            <a:r>
              <a:rPr b="1" i="0" lang="cs" sz="2496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Zjevení 14,10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b-en-26-36.jpg" id="338" name="Google Shape;338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36"/>
          <p:cNvSpPr txBox="1"/>
          <p:nvPr/>
        </p:nvSpPr>
        <p:spPr>
          <a:xfrm>
            <a:off x="720000" y="720001"/>
            <a:ext cx="6780300" cy="16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28"/>
              <a:buFont typeface="Arial"/>
              <a:buNone/>
            </a:pPr>
            <a: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„Zde se ukáže vytrvalost svatých, kteří zachovávají Boží přikázání </a:t>
            </a:r>
            <a:b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 věrnost Ježíši.“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36"/>
          <p:cNvSpPr txBox="1"/>
          <p:nvPr/>
        </p:nvSpPr>
        <p:spPr>
          <a:xfrm>
            <a:off x="5450696" y="4876346"/>
            <a:ext cx="5495743" cy="22523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96"/>
              <a:buFont typeface="Arial"/>
              <a:buNone/>
            </a:pPr>
            <a:r>
              <a:rPr b="1" i="0" lang="cs" sz="2496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Zjevení 14,12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b-en-26-37.jpg" id="346" name="Google Shape;346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37"/>
          <p:cNvSpPr txBox="1"/>
          <p:nvPr/>
        </p:nvSpPr>
        <p:spPr>
          <a:xfrm>
            <a:off x="5165925" y="720000"/>
            <a:ext cx="5856600" cy="316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28"/>
              <a:buFont typeface="Arial"/>
              <a:buNone/>
            </a:pPr>
            <a: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„Ten se postaví na odpor </a:t>
            </a:r>
            <a:b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 ‚povýší se nade všecko, co má jméno Boží‘ nebo čemu se vzdává božská pocta. Dokonce ‚usedne v chrámu Božím‘ </a:t>
            </a:r>
            <a:b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 bude se vydávat za Boha.“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37"/>
          <p:cNvSpPr txBox="1"/>
          <p:nvPr/>
        </p:nvSpPr>
        <p:spPr>
          <a:xfrm>
            <a:off x="5450696" y="4876346"/>
            <a:ext cx="5495743" cy="22523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96"/>
              <a:buFont typeface="Arial"/>
              <a:buNone/>
            </a:pPr>
            <a:r>
              <a:rPr b="1" i="0" lang="cs" sz="2496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2. Tesalonickým 2,4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b-en-26-38.jpg" id="354" name="Google Shape;354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38"/>
          <p:cNvSpPr txBox="1"/>
          <p:nvPr/>
        </p:nvSpPr>
        <p:spPr>
          <a:xfrm>
            <a:off x="719991" y="719995"/>
            <a:ext cx="8491500" cy="278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657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28"/>
              <a:buFont typeface="Arial"/>
              <a:buNone/>
            </a:pPr>
            <a: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„Církev… po změně dne odpočinku </a:t>
            </a:r>
            <a:b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 židovského šabatu neboli sedmého dne týdne na první den změnila třetí přikázání na neděli jako na den, který má být svěcen jako Den Páně.“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38"/>
          <p:cNvSpPr txBox="1"/>
          <p:nvPr/>
        </p:nvSpPr>
        <p:spPr>
          <a:xfrm>
            <a:off x="6610658" y="4729943"/>
            <a:ext cx="4335781" cy="2252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9787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2"/>
              <a:buFont typeface="Arial"/>
              <a:buNone/>
            </a:pPr>
            <a:r>
              <a:rPr b="0" i="0" lang="cs" sz="2662" u="none" cap="none" strike="noStrike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b="1" i="0" lang="cs" sz="2662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Katolická encyklopedie,  </a:t>
            </a:r>
            <a:r>
              <a:rPr b="0" i="0" lang="cs" sz="2662" u="none" cap="none" strike="noStrike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br>
              <a:rPr b="0" i="0" lang="cs" sz="2662" u="none" cap="none" strike="noStrike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</a:br>
            <a:r>
              <a:rPr b="0" i="0" lang="cs" sz="2662" u="none" cap="none" strike="noStrike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sv. 4, s. 153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b-en-26-39.jpg" id="362" name="Google Shape;362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39"/>
          <p:cNvSpPr txBox="1"/>
          <p:nvPr/>
        </p:nvSpPr>
        <p:spPr>
          <a:xfrm>
            <a:off x="720000" y="720000"/>
            <a:ext cx="5234100" cy="278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657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28"/>
              <a:buFont typeface="Arial"/>
              <a:buNone/>
            </a:pPr>
            <a: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„Neděle je znamením autority… Církev je nad Biblí a změna dodržování šabatu je dokladem této skutečnosti.“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39"/>
          <p:cNvSpPr txBox="1"/>
          <p:nvPr/>
        </p:nvSpPr>
        <p:spPr>
          <a:xfrm>
            <a:off x="8232353" y="4729943"/>
            <a:ext cx="2702824" cy="2252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9515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2"/>
              <a:buFont typeface="Arial"/>
              <a:buNone/>
            </a:pPr>
            <a:r>
              <a:rPr b="0" i="0" lang="cs" sz="2662" u="none" cap="none" strike="noStrike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b="1" i="0" lang="cs" sz="2662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Catholic Record </a:t>
            </a:r>
            <a:r>
              <a:rPr b="0" i="0" lang="cs" sz="2662" u="none" cap="none" strike="noStrike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br>
              <a:rPr b="0" i="0" lang="cs" sz="2662" u="none" cap="none" strike="noStrike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</a:br>
            <a:r>
              <a:rPr b="0" i="0" lang="cs" sz="2662" u="none" cap="none" strike="noStrike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1. září, 1923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b-en-26-4.jpg" id="106" name="Google Shape;106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b-en-26-40.jpg" id="370" name="Google Shape;370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b-en-26-41.jpg" id="376" name="Google Shape;376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41"/>
          <p:cNvSpPr txBox="1"/>
          <p:nvPr/>
        </p:nvSpPr>
        <p:spPr>
          <a:xfrm>
            <a:off x="720000" y="720000"/>
            <a:ext cx="4892700" cy="33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657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28"/>
              <a:buFont typeface="Arial"/>
              <a:buNone/>
            </a:pPr>
            <a: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„Navzdory sami sobě protestanté, kteří zachovávají neděli, vzdávají poctu samotné autoritě (katolické) církve.“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41"/>
          <p:cNvSpPr txBox="1"/>
          <p:nvPr/>
        </p:nvSpPr>
        <p:spPr>
          <a:xfrm>
            <a:off x="2934326" y="4684900"/>
            <a:ext cx="8012100" cy="9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331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2"/>
              <a:buFont typeface="Arial"/>
              <a:buNone/>
            </a:pPr>
            <a:r>
              <a:rPr b="0" i="0" lang="cs" sz="2662" u="none" cap="none" strike="noStrike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b="1" i="0" lang="cs" sz="2662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Plain Talk About the Protestantism of Today </a:t>
            </a:r>
            <a:br>
              <a:rPr b="1" i="0" lang="cs" sz="2662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b="0" i="0" lang="cs" sz="2662" u="none" cap="none" strike="noStrike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strana  213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b-en-26-42.jpg" id="384" name="Google Shape;384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42"/>
          <p:cNvSpPr txBox="1"/>
          <p:nvPr/>
        </p:nvSpPr>
        <p:spPr>
          <a:xfrm>
            <a:off x="720000" y="720000"/>
            <a:ext cx="10474200" cy="278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657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28"/>
              <a:buFont typeface="Arial"/>
              <a:buNone/>
            </a:pPr>
            <a: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„Pravděpodobně nejodvážnější a nejrevolučnější změna, kterou kdy církev udělala, nastala v prvním století. Svatý den, šabat, byl změněn ze soboty na neděli… ne z nějakého nařízení zaznamenaného </a:t>
            </a:r>
            <a:b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 Písmu, ale z pocitu církve o své vlastní moci…“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42"/>
          <p:cNvSpPr txBox="1"/>
          <p:nvPr/>
        </p:nvSpPr>
        <p:spPr>
          <a:xfrm>
            <a:off x="4020451" y="4707419"/>
            <a:ext cx="6914726" cy="2252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331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2"/>
              <a:buFont typeface="Arial"/>
              <a:buNone/>
            </a:pPr>
            <a:r>
              <a:rPr b="0" i="0" lang="cs" sz="2662" u="none" cap="none" strike="noStrike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b="1" i="0" lang="cs" sz="2662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Saint Catherine Catholic Church Sentinel </a:t>
            </a:r>
            <a:r>
              <a:rPr b="0" i="0" lang="cs" sz="2662" u="none" cap="none" strike="noStrike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br>
              <a:rPr b="0" i="0" lang="cs" sz="2662" u="none" cap="none" strike="noStrike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</a:br>
            <a:r>
              <a:rPr b="0" i="0" lang="cs" sz="2662" u="none" cap="none" strike="noStrike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21. května, 1995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b-en-26-43.jpg" id="392" name="Google Shape;392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43"/>
          <p:cNvSpPr txBox="1"/>
          <p:nvPr/>
        </p:nvSpPr>
        <p:spPr>
          <a:xfrm>
            <a:off x="608135" y="484256"/>
            <a:ext cx="10867500" cy="169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657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28"/>
              <a:buFont typeface="Arial"/>
              <a:buNone/>
            </a:pPr>
            <a: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„Lidé, kteří si myslí, že by Písmo mělo být jedinou autoritou, by se měli logicky stát adventisty sedmého dne a zachovávat jako svatý den sobotu.“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43"/>
          <p:cNvSpPr txBox="1"/>
          <p:nvPr/>
        </p:nvSpPr>
        <p:spPr>
          <a:xfrm>
            <a:off x="4133069" y="4718681"/>
            <a:ext cx="6802108" cy="2252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331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2"/>
              <a:buFont typeface="Arial"/>
              <a:buNone/>
            </a:pPr>
            <a:r>
              <a:rPr b="0" i="0" lang="cs" sz="2662" u="none" cap="none" strike="noStrike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b="1" i="0" lang="cs" sz="2662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Saint Catherine Catholic Church Sentinel </a:t>
            </a:r>
            <a:r>
              <a:rPr b="0" i="0" lang="cs" sz="2662" u="none" cap="none" strike="noStrike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br>
              <a:rPr b="0" i="0" lang="cs" sz="2662" u="none" cap="none" strike="noStrike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</a:br>
            <a:r>
              <a:rPr b="0" i="0" lang="cs" sz="2662" u="none" cap="none" strike="noStrike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21. května, 1995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b-en-26-44.jpg" id="400" name="Google Shape;400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44"/>
          <p:cNvSpPr txBox="1"/>
          <p:nvPr/>
        </p:nvSpPr>
        <p:spPr>
          <a:xfrm>
            <a:off x="6229350" y="720000"/>
            <a:ext cx="4852500" cy="26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28"/>
              <a:buFont typeface="Arial"/>
              <a:buNone/>
            </a:pPr>
            <a: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„…budou před ní klekat všichni obyvatelé země, jejichž jména nejsou od stvoření světa zapsána </a:t>
            </a:r>
            <a:b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 knize života…“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p44"/>
          <p:cNvSpPr txBox="1"/>
          <p:nvPr/>
        </p:nvSpPr>
        <p:spPr>
          <a:xfrm>
            <a:off x="5450696" y="4876346"/>
            <a:ext cx="5495743" cy="22523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96"/>
              <a:buFont typeface="Arial"/>
              <a:buNone/>
            </a:pPr>
            <a:r>
              <a:rPr b="1" i="0" lang="cs" sz="2496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Zjevení 13,8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b-en-26-45.jpg" id="408" name="Google Shape;408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45"/>
          <p:cNvSpPr txBox="1"/>
          <p:nvPr/>
        </p:nvSpPr>
        <p:spPr>
          <a:xfrm>
            <a:off x="6362500" y="720000"/>
            <a:ext cx="4736400" cy="316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28"/>
              <a:buFont typeface="Arial"/>
              <a:buNone/>
            </a:pPr>
            <a: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„Je jí dáno, aby do sochy té šelmy vdechla život, takže ta socha mluvila a vydala rozkaz, že zemřou všichni, kdo před ní nepokleknou.“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p45"/>
          <p:cNvSpPr txBox="1"/>
          <p:nvPr/>
        </p:nvSpPr>
        <p:spPr>
          <a:xfrm>
            <a:off x="5450696" y="4876346"/>
            <a:ext cx="5495743" cy="22523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96"/>
              <a:buFont typeface="Arial"/>
              <a:buNone/>
            </a:pPr>
            <a:r>
              <a:rPr b="1" i="0" lang="cs" sz="2496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Zjevení 13,15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b-en-26-46.jpg" id="416" name="Google Shape;416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46"/>
          <p:cNvSpPr txBox="1"/>
          <p:nvPr/>
        </p:nvSpPr>
        <p:spPr>
          <a:xfrm>
            <a:off x="7005725" y="720000"/>
            <a:ext cx="4300200" cy="316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28"/>
              <a:buFont typeface="Arial"/>
              <a:buNone/>
            </a:pPr>
            <a: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„A nutí všechny, </a:t>
            </a:r>
            <a:b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malé i veliké, bohaté </a:t>
            </a:r>
            <a:b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 chudé, svobodné </a:t>
            </a:r>
            <a:b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 otroky, aby měli </a:t>
            </a:r>
            <a:b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na pravé ruce nebo </a:t>
            </a:r>
            <a:b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na čele cejch…“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46"/>
          <p:cNvSpPr txBox="1"/>
          <p:nvPr/>
        </p:nvSpPr>
        <p:spPr>
          <a:xfrm>
            <a:off x="5450696" y="4876346"/>
            <a:ext cx="5495743" cy="22523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96"/>
              <a:buFont typeface="Arial"/>
              <a:buNone/>
            </a:pPr>
            <a:r>
              <a:rPr b="1" i="0" lang="cs" sz="2496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Zjevení 13,16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b-en-26-47.jpg" id="424" name="Google Shape;424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47"/>
          <p:cNvSpPr txBox="1"/>
          <p:nvPr/>
        </p:nvSpPr>
        <p:spPr>
          <a:xfrm>
            <a:off x="720001" y="720000"/>
            <a:ext cx="4529700" cy="26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28"/>
              <a:buFont typeface="Arial"/>
              <a:buNone/>
            </a:pPr>
            <a: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„…aby nemohl kupovat ani prodávat, kdo není označen jménem té šelmy nebo číslicí jejího jména.“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47"/>
          <p:cNvSpPr txBox="1"/>
          <p:nvPr/>
        </p:nvSpPr>
        <p:spPr>
          <a:xfrm>
            <a:off x="5450696" y="4876346"/>
            <a:ext cx="5495743" cy="22523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96"/>
              <a:buFont typeface="Arial"/>
              <a:buNone/>
            </a:pPr>
            <a:r>
              <a:rPr b="1" i="0" lang="cs" sz="2496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Zjevení 13,17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b-en-26-48.jpg" id="432" name="Google Shape;432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b-en-26-49.jpg" id="438" name="Google Shape;438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49"/>
          <p:cNvSpPr txBox="1"/>
          <p:nvPr/>
        </p:nvSpPr>
        <p:spPr>
          <a:xfrm>
            <a:off x="4700600" y="720725"/>
            <a:ext cx="6321900" cy="33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657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28"/>
              <a:buFont typeface="Arial"/>
              <a:buNone/>
            </a:pPr>
            <a: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„…žádné náboženské vyznání </a:t>
            </a:r>
            <a:b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 však nesmí vyžadovat jako podmínka k zaujetí funkce či plnění jakékoli společenské povinnosti ve Spojených státech.“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49"/>
          <p:cNvSpPr txBox="1"/>
          <p:nvPr/>
        </p:nvSpPr>
        <p:spPr>
          <a:xfrm>
            <a:off x="8660300" y="4673575"/>
            <a:ext cx="2286000" cy="502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331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2"/>
              <a:buFont typeface="Arial"/>
              <a:buNone/>
            </a:pPr>
            <a:r>
              <a:rPr b="1" i="0" lang="cs" sz="2662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Ústava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b-en-26-5.jpg" id="112" name="Google Shape;112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b-en-26-50.jpg" id="446" name="Google Shape;446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b-en-26-51.jpg" id="452" name="Google Shape;452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51"/>
          <p:cNvSpPr txBox="1"/>
          <p:nvPr/>
        </p:nvSpPr>
        <p:spPr>
          <a:xfrm>
            <a:off x="720000" y="720000"/>
            <a:ext cx="5650200" cy="33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657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28"/>
              <a:buFont typeface="Arial"/>
              <a:buNone/>
            </a:pPr>
            <a: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„Pokud se křesťané spojí, můžeme udělat cokoliv. Můžeme prosadit jakýkoliv zákon nebo jakýkoliv dodatek a to je přesně to, </a:t>
            </a:r>
            <a:b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 je naším záměrem.“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p51"/>
          <p:cNvSpPr txBox="1"/>
          <p:nvPr/>
        </p:nvSpPr>
        <p:spPr>
          <a:xfrm>
            <a:off x="5367150" y="4707425"/>
            <a:ext cx="5601900" cy="9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331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2"/>
              <a:buFont typeface="Arial"/>
              <a:buNone/>
            </a:pPr>
            <a:r>
              <a:rPr b="0" i="0" lang="cs" sz="2662" u="none" cap="none" strike="noStrike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b="1" i="0" lang="cs" sz="2662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Liberty Magazine </a:t>
            </a:r>
            <a:r>
              <a:rPr b="0" i="0" lang="cs" sz="2662" u="none" cap="none" strike="noStrike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br>
              <a:rPr b="0" i="0" lang="cs" sz="2662" u="none" cap="none" strike="noStrike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</a:br>
            <a:r>
              <a:rPr b="0" i="0" lang="cs" sz="2662" u="none" cap="none" strike="noStrike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květen/červen 1980, strana 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b-en-26-52.jpg" id="460" name="Google Shape;460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b-en-26-53.jpg" id="466" name="Google Shape;466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53"/>
          <p:cNvSpPr txBox="1"/>
          <p:nvPr/>
        </p:nvSpPr>
        <p:spPr>
          <a:xfrm>
            <a:off x="720000" y="720000"/>
            <a:ext cx="8178900" cy="323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657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28"/>
              <a:buFont typeface="Arial"/>
              <a:buNone/>
            </a:pPr>
            <a:r>
              <a:rPr b="1" i="0" lang="cs" sz="32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„Od roku 1986 je papežství hostitelem </a:t>
            </a:r>
            <a:br>
              <a:rPr b="1" i="0" lang="cs" sz="32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b="1" i="0" lang="cs" sz="32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 zve Spojené národy na každoroční setkání s velkými světovými náboženstvími </a:t>
            </a:r>
            <a:br>
              <a:rPr b="1" i="0" lang="cs" sz="32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b="1" i="0" lang="cs" sz="32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 Assisi, Itálii k diskusi </a:t>
            </a:r>
            <a:br>
              <a:rPr b="1" i="0" lang="cs" sz="32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b="1" i="0" lang="cs" sz="32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 náboženském sjednocení </a:t>
            </a:r>
            <a:br>
              <a:rPr b="1" i="0" lang="cs" sz="32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b="1" i="0" lang="cs" sz="32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 o politických otázkách.“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p53"/>
          <p:cNvSpPr txBox="1"/>
          <p:nvPr/>
        </p:nvSpPr>
        <p:spPr>
          <a:xfrm>
            <a:off x="6274125" y="4696150"/>
            <a:ext cx="4638600" cy="9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331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2"/>
              <a:buFont typeface="Arial"/>
              <a:buNone/>
            </a:pPr>
            <a:r>
              <a:rPr b="0" i="0" lang="cs" sz="2662" u="none" cap="none" strike="noStrike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b="1" i="0" lang="cs" sz="2662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Current Issues </a:t>
            </a:r>
            <a:r>
              <a:rPr b="0" i="0" lang="cs" sz="2662" u="none" cap="none" strike="noStrike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br>
              <a:rPr b="0" i="0" lang="cs" sz="2662" u="none" cap="none" strike="noStrike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</a:br>
            <a:r>
              <a:rPr b="0" i="0" lang="cs" sz="2662" u="none" cap="none" strike="noStrike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strana 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b-en-26-54.jpg" id="474" name="Google Shape;474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54"/>
          <p:cNvSpPr txBox="1"/>
          <p:nvPr/>
        </p:nvSpPr>
        <p:spPr>
          <a:xfrm>
            <a:off x="720000" y="720000"/>
            <a:ext cx="10203900" cy="169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657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28"/>
              <a:buFont typeface="Arial"/>
              <a:buNone/>
            </a:pPr>
            <a: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„Spojené národy vnímají, že Vatikán má klíčovou roli k dosažení náboženské tolerance a k jednotě, která přinese světu mír.“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54"/>
          <p:cNvSpPr txBox="1"/>
          <p:nvPr/>
        </p:nvSpPr>
        <p:spPr>
          <a:xfrm>
            <a:off x="7973333" y="4707419"/>
            <a:ext cx="2950500" cy="9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331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2"/>
              <a:buFont typeface="Arial"/>
              <a:buNone/>
            </a:pPr>
            <a:r>
              <a:rPr b="0" i="0" lang="cs" sz="2662" u="none" cap="none" strike="noStrike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b="1" i="0" lang="cs" sz="2662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Current Issues </a:t>
            </a:r>
            <a:r>
              <a:rPr b="0" i="0" lang="cs" sz="2662" u="none" cap="none" strike="noStrike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br>
              <a:rPr b="0" i="0" lang="cs" sz="2662" u="none" cap="none" strike="noStrike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</a:br>
            <a:r>
              <a:rPr b="0" i="0" lang="cs" sz="2662" u="none" cap="none" strike="noStrike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strana 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b-en-26-55.jpg" id="482" name="Google Shape;482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p55"/>
          <p:cNvSpPr txBox="1"/>
          <p:nvPr/>
        </p:nvSpPr>
        <p:spPr>
          <a:xfrm>
            <a:off x="8031700" y="720000"/>
            <a:ext cx="2931300" cy="16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28"/>
              <a:buFont typeface="Arial"/>
              <a:buNone/>
            </a:pPr>
            <a: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„A celá země </a:t>
            </a:r>
            <a:b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 obdivu šla za tou šelmou;“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p55"/>
          <p:cNvSpPr txBox="1"/>
          <p:nvPr/>
        </p:nvSpPr>
        <p:spPr>
          <a:xfrm>
            <a:off x="5450696" y="4876346"/>
            <a:ext cx="5495743" cy="22523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96"/>
              <a:buFont typeface="Arial"/>
              <a:buNone/>
            </a:pPr>
            <a:r>
              <a:rPr b="1" i="0" lang="cs" sz="2496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Zjevení 13,3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b-en-26-56.jpg" id="490" name="Google Shape;490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56"/>
          <p:cNvSpPr txBox="1"/>
          <p:nvPr/>
        </p:nvSpPr>
        <p:spPr>
          <a:xfrm>
            <a:off x="720000" y="720000"/>
            <a:ext cx="10227600" cy="278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657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28"/>
              <a:buFont typeface="Arial"/>
              <a:buNone/>
            </a:pPr>
            <a: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 roce 1977 John Stott, poradce pro Světovou radu církví řekl: „Viditelná jednota křesťanů by měla být naším cílem… a evangelikálové by se měli přidat </a:t>
            </a:r>
            <a:b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 Anglikánské církvi, aby se dopracovali k plnému společenství s Katolickou církví.“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p56"/>
          <p:cNvSpPr txBox="1"/>
          <p:nvPr/>
        </p:nvSpPr>
        <p:spPr>
          <a:xfrm>
            <a:off x="6124725" y="4696125"/>
            <a:ext cx="4765500" cy="9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331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2"/>
              <a:buFont typeface="Arial"/>
              <a:buNone/>
            </a:pPr>
            <a:r>
              <a:rPr b="0" i="0" lang="cs" sz="2662" u="none" cap="none" strike="noStrike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b="1" i="0" lang="cs" sz="2662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All Roads Lead to Rome </a:t>
            </a:r>
            <a:r>
              <a:rPr b="0" i="0" lang="cs" sz="2662" u="none" cap="none" strike="noStrike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br>
              <a:rPr b="0" i="0" lang="cs" sz="2662" u="none" cap="none" strike="noStrike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</a:br>
            <a:r>
              <a:rPr b="0" i="0" lang="cs" sz="2662" u="none" cap="none" strike="noStrike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Michael Semylen, strana 30-31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b-en-26-57.jpg" id="498" name="Google Shape;498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57"/>
          <p:cNvSpPr txBox="1"/>
          <p:nvPr/>
        </p:nvSpPr>
        <p:spPr>
          <a:xfrm>
            <a:off x="5764814" y="719997"/>
            <a:ext cx="5225400" cy="278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657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28"/>
              <a:buFont typeface="Arial"/>
              <a:buNone/>
            </a:pPr>
            <a: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„Protestanté ze Spojených států jako první napřáhnou ruku přes propast, aby uchopili </a:t>
            </a:r>
            <a:b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ruku spiritismu…“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57"/>
          <p:cNvSpPr txBox="1"/>
          <p:nvPr/>
        </p:nvSpPr>
        <p:spPr>
          <a:xfrm>
            <a:off x="7162485" y="4707419"/>
            <a:ext cx="3772800" cy="9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331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2"/>
              <a:buFont typeface="Arial"/>
              <a:buNone/>
            </a:pPr>
            <a:r>
              <a:rPr b="0" i="0" lang="cs" sz="2662" u="none" cap="none" strike="noStrike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b="1" i="0" lang="cs" sz="2662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Velký spor </a:t>
            </a:r>
            <a:r>
              <a:rPr b="0" i="0" lang="cs" sz="2662" u="none" cap="none" strike="noStrike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br>
              <a:rPr b="0" i="0" lang="cs" sz="2662" u="none" cap="none" strike="noStrike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</a:br>
            <a:r>
              <a:rPr b="0" i="0" lang="cs" sz="2662" u="none" cap="none" strike="noStrike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Ellen Whiteová, strana 588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b-en-26-58.jpg" id="506" name="Google Shape;506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p58"/>
          <p:cNvSpPr txBox="1"/>
          <p:nvPr/>
        </p:nvSpPr>
        <p:spPr>
          <a:xfrm>
            <a:off x="5182625" y="720000"/>
            <a:ext cx="6048300" cy="31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cs" sz="33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„…a podají ruku přes propast, aby si jí potřásli s Římem. Pod vlivem tohoto trojnásobného spojenectví půjdou Spojené státy ve stopách Říma </a:t>
            </a:r>
            <a:br>
              <a:rPr b="1" i="0" lang="cs" sz="33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b="1" i="0" lang="cs" sz="33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 pošlapou svobodu svědomí.“</a:t>
            </a:r>
            <a:endParaRPr b="1" i="0" sz="33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08" name="Google Shape;508;p58"/>
          <p:cNvSpPr txBox="1"/>
          <p:nvPr/>
        </p:nvSpPr>
        <p:spPr>
          <a:xfrm>
            <a:off x="7124725" y="4718675"/>
            <a:ext cx="3852000" cy="9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59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2"/>
              <a:buFont typeface="Arial"/>
              <a:buNone/>
            </a:pPr>
            <a:r>
              <a:rPr b="1" i="0" lang="cs" sz="2662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Velký spor </a:t>
            </a:r>
            <a:r>
              <a:rPr b="0" i="0" lang="cs" sz="2662" u="none" cap="none" strike="noStrike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br>
              <a:rPr b="0" i="0" lang="cs" sz="2662" u="none" cap="none" strike="noStrike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</a:br>
            <a:r>
              <a:rPr b="0" i="0" lang="cs" sz="2662" u="none" cap="none" strike="noStrike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Ellen Whiteová, strana 588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b-en-26-59.jpg" id="514" name="Google Shape;514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p59"/>
          <p:cNvSpPr txBox="1"/>
          <p:nvPr/>
        </p:nvSpPr>
        <p:spPr>
          <a:xfrm>
            <a:off x="5775625" y="720000"/>
            <a:ext cx="5447100" cy="33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657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28"/>
              <a:buFont typeface="Arial"/>
              <a:buNone/>
            </a:pPr>
            <a: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„…nemohou vydat zákon, který napomáhá jednomu náboženství, napomáhá všem náboženstvím, či upřednostňuje jedno náboženství před druhým.“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59"/>
          <p:cNvSpPr txBox="1"/>
          <p:nvPr/>
        </p:nvSpPr>
        <p:spPr>
          <a:xfrm>
            <a:off x="5405650" y="4707419"/>
            <a:ext cx="5518266" cy="2252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331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2"/>
              <a:buFont typeface="Arial"/>
              <a:buNone/>
            </a:pPr>
            <a:r>
              <a:rPr b="0" i="0" lang="cs" sz="2662" u="none" cap="none" strike="noStrike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b="1" i="0" lang="cs" sz="2662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Nejvyšší soud USA </a:t>
            </a:r>
            <a:r>
              <a:rPr b="0" i="0" lang="cs" sz="2662" u="none" cap="none" strike="noStrike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br>
              <a:rPr b="0" i="0" lang="cs" sz="2662" u="none" cap="none" strike="noStrike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</a:br>
            <a:r>
              <a:rPr b="0" i="0" lang="cs" sz="2662" u="none" cap="none" strike="noStrike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Everson v Board of Education, 1947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b-en-26-6.jpg" id="118" name="Google Shape;118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b-en-26-60.jpg" id="522" name="Google Shape;522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60"/>
          <p:cNvSpPr txBox="1"/>
          <p:nvPr/>
        </p:nvSpPr>
        <p:spPr>
          <a:xfrm>
            <a:off x="720000" y="720000"/>
            <a:ext cx="10733400" cy="52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70"/>
              <a:buFont typeface="Arial"/>
              <a:buNone/>
            </a:pPr>
            <a:r>
              <a:rPr b="1" i="0" lang="cs" sz="7000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ŽÁDNÁ </a:t>
            </a:r>
            <a:br>
              <a:rPr b="1" i="0" lang="cs" sz="7000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b="1" i="0" lang="cs" sz="7000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NÁBOŽENSKÁ DENOMINACE </a:t>
            </a:r>
            <a:r>
              <a:rPr b="0" i="0" lang="cs" sz="7000" u="none" cap="none" strike="noStrike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br>
              <a:rPr b="0" i="0" lang="cs" sz="7000" u="none" cap="none" strike="noStrike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</a:br>
            <a:r>
              <a:rPr b="0" i="0" lang="cs" sz="7000" u="none" cap="none" strike="noStrike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NEMÁ BÝT </a:t>
            </a:r>
            <a:br>
              <a:rPr b="0" i="0" lang="cs" sz="7000" u="none" cap="none" strike="noStrike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</a:br>
            <a:r>
              <a:rPr b="0" i="0" lang="cs" sz="7000" u="none" cap="none" strike="noStrike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PODPOROVÁNA LEGISLATIVOU!</a:t>
            </a:r>
            <a:endParaRPr b="0" i="0" sz="7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b-en-26-61.jpg" id="529" name="Google Shape;529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61"/>
          <p:cNvSpPr txBox="1"/>
          <p:nvPr/>
        </p:nvSpPr>
        <p:spPr>
          <a:xfrm>
            <a:off x="720000" y="720000"/>
            <a:ext cx="5138100" cy="36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28"/>
              <a:buFont typeface="Arial"/>
              <a:buNone/>
            </a:pPr>
            <a: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„Z pověření té první šelmy vykonává veškerou její moc. Nutí zemi a její obyvatele, aby klekali před první šelmou, které se zahojila její smrtelná rána.“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61"/>
          <p:cNvSpPr txBox="1"/>
          <p:nvPr/>
        </p:nvSpPr>
        <p:spPr>
          <a:xfrm>
            <a:off x="5450696" y="4876346"/>
            <a:ext cx="5495743" cy="22523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96"/>
              <a:buFont typeface="Arial"/>
              <a:buNone/>
            </a:pPr>
            <a:r>
              <a:rPr b="1" i="0" lang="cs" sz="2496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Zjevení 13,12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b-en-26-62.jpg" id="537" name="Google Shape;537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b-en-26-63.jpg" id="543" name="Google Shape;543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p63"/>
          <p:cNvSpPr txBox="1"/>
          <p:nvPr/>
        </p:nvSpPr>
        <p:spPr>
          <a:xfrm>
            <a:off x="6295393" y="719996"/>
            <a:ext cx="4786200" cy="21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28"/>
              <a:buFont typeface="Arial"/>
              <a:buNone/>
            </a:pPr>
            <a: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„Bylo jí dáno dělat znamení ke cti první šelmy a svádět jimi obyvatele země;“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63"/>
          <p:cNvSpPr txBox="1"/>
          <p:nvPr/>
        </p:nvSpPr>
        <p:spPr>
          <a:xfrm>
            <a:off x="5450696" y="4876346"/>
            <a:ext cx="5495743" cy="22523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96"/>
              <a:buFont typeface="Arial"/>
              <a:buNone/>
            </a:pPr>
            <a:r>
              <a:rPr b="1" i="0" lang="cs" sz="2496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Zjevení 13,14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b-en-26-64.jpg" id="551" name="Google Shape;551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p64"/>
          <p:cNvSpPr txBox="1"/>
          <p:nvPr/>
        </p:nvSpPr>
        <p:spPr>
          <a:xfrm>
            <a:off x="720000" y="720000"/>
            <a:ext cx="7399800" cy="11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28"/>
              <a:buFont typeface="Arial"/>
              <a:buNone/>
            </a:pPr>
            <a: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„…a vydala rozkaz, že zemřou všichni, kdo před ní nepokleknou.“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64"/>
          <p:cNvSpPr txBox="1"/>
          <p:nvPr/>
        </p:nvSpPr>
        <p:spPr>
          <a:xfrm>
            <a:off x="5450696" y="4876346"/>
            <a:ext cx="5495743" cy="22523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96"/>
              <a:buFont typeface="Arial"/>
              <a:buNone/>
            </a:pPr>
            <a:r>
              <a:rPr b="1" i="0" lang="cs" sz="2496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Zjevení 13,15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b-en-26-65.jpg" id="559" name="Google Shape;559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560" name="Google Shape;560;p65"/>
          <p:cNvSpPr txBox="1"/>
          <p:nvPr/>
        </p:nvSpPr>
        <p:spPr>
          <a:xfrm>
            <a:off x="720750" y="720000"/>
            <a:ext cx="6641700" cy="33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657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28"/>
              <a:buFont typeface="Arial"/>
              <a:buNone/>
            </a:pPr>
            <a: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„Až se přední církve Spojených států sjednotí v těch bodech věrouky, které stejně zachovávají, a ovlivní stát, aby prosadil jejich nařízení a podpořil jejich ustanovení…“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p65"/>
          <p:cNvSpPr txBox="1"/>
          <p:nvPr/>
        </p:nvSpPr>
        <p:spPr>
          <a:xfrm>
            <a:off x="7061129" y="4696157"/>
            <a:ext cx="3885300" cy="9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331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2"/>
              <a:buFont typeface="Arial"/>
              <a:buNone/>
            </a:pPr>
            <a:r>
              <a:rPr b="0" i="0" lang="cs" sz="2662" u="none" cap="none" strike="noStrike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b="1" i="0" lang="cs" sz="2662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Velký spor </a:t>
            </a:r>
            <a:r>
              <a:rPr b="0" i="0" lang="cs" sz="2662" u="none" cap="none" strike="noStrike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br>
              <a:rPr b="0" i="0" lang="cs" sz="2662" u="none" cap="none" strike="noStrike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</a:br>
            <a:r>
              <a:rPr b="0" i="0" lang="cs" sz="2662" u="none" cap="none" strike="noStrike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Ellen Whiteová, strana 445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b-en-26-66.jpg" id="567" name="Google Shape;567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Google Shape;568;p66"/>
          <p:cNvSpPr txBox="1"/>
          <p:nvPr/>
        </p:nvSpPr>
        <p:spPr>
          <a:xfrm>
            <a:off x="4257425" y="720000"/>
            <a:ext cx="6722700" cy="278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657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28"/>
              <a:buFont typeface="Arial"/>
              <a:buNone/>
            </a:pPr>
            <a: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„…tehdy protestantská Amerika vytvoří obraz římské církevní vlády, jehož nevyhnutelným výsledkem bude zavedení civilních trestů pro lidi, kteří se nepodvolí.“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p66"/>
          <p:cNvSpPr txBox="1"/>
          <p:nvPr/>
        </p:nvSpPr>
        <p:spPr>
          <a:xfrm>
            <a:off x="6948512" y="4707419"/>
            <a:ext cx="3975300" cy="9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331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2"/>
              <a:buFont typeface="Arial"/>
              <a:buNone/>
            </a:pPr>
            <a:r>
              <a:rPr b="0" i="0" lang="cs" sz="2662" u="none" cap="none" strike="noStrike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r>
              <a:rPr b="1" i="0" lang="cs" sz="2662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Velký spor </a:t>
            </a:r>
            <a:r>
              <a:rPr b="0" i="0" lang="cs" sz="2662" u="none" cap="none" strike="noStrike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</a:t>
            </a:r>
            <a:br>
              <a:rPr b="0" i="0" lang="cs" sz="2662" u="none" cap="none" strike="noStrike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</a:br>
            <a:r>
              <a:rPr b="0" i="0" lang="cs" sz="2662" u="none" cap="none" strike="noStrike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Ellen Whiteová, strana 445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b-en-26-67.jpg" id="575" name="Google Shape;575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Google Shape;576;p67"/>
          <p:cNvSpPr txBox="1"/>
          <p:nvPr/>
        </p:nvSpPr>
        <p:spPr>
          <a:xfrm>
            <a:off x="6267550" y="720001"/>
            <a:ext cx="4707300" cy="21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28"/>
              <a:buFont typeface="Arial"/>
              <a:buNone/>
            </a:pPr>
            <a: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„Kdo kleká před šelmou a před její sochou, kdo přijímá její cejch na čelo či na ruku…“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" name="Google Shape;577;p67"/>
          <p:cNvSpPr txBox="1"/>
          <p:nvPr/>
        </p:nvSpPr>
        <p:spPr>
          <a:xfrm>
            <a:off x="5450696" y="4876346"/>
            <a:ext cx="5495743" cy="22523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96"/>
              <a:buFont typeface="Arial"/>
              <a:buNone/>
            </a:pPr>
            <a:r>
              <a:rPr b="1" i="0" lang="cs" sz="2496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Zjevení 14,9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b-en-26-68.jpg" id="583" name="Google Shape;583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584" name="Google Shape;584;p68"/>
          <p:cNvSpPr txBox="1"/>
          <p:nvPr/>
        </p:nvSpPr>
        <p:spPr>
          <a:xfrm>
            <a:off x="6229925" y="720750"/>
            <a:ext cx="5057100" cy="21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28"/>
              <a:buFont typeface="Arial"/>
              <a:buNone/>
            </a:pPr>
            <a: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„…bude pít víno Božího rozhorlení, které Bůh nalévá neředěné do číše svého hněvu;“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p68"/>
          <p:cNvSpPr txBox="1"/>
          <p:nvPr/>
        </p:nvSpPr>
        <p:spPr>
          <a:xfrm>
            <a:off x="5450696" y="4876346"/>
            <a:ext cx="5495743" cy="22523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96"/>
              <a:buFont typeface="Arial"/>
              <a:buNone/>
            </a:pPr>
            <a:r>
              <a:rPr b="1" i="0" lang="cs" sz="2496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Zjevení 14,10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b-en-26-69.jpg" id="591" name="Google Shape;591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Google Shape;592;p69"/>
          <p:cNvSpPr txBox="1"/>
          <p:nvPr/>
        </p:nvSpPr>
        <p:spPr>
          <a:xfrm>
            <a:off x="719990" y="719997"/>
            <a:ext cx="4031700" cy="316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28"/>
              <a:buFont typeface="Arial"/>
              <a:buNone/>
            </a:pPr>
            <a: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„Vyjdi, lide můj,</a:t>
            </a:r>
            <a:b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 toho města, nemějte účast na jeho hříších, </a:t>
            </a:r>
            <a:b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aby vás nestihly jeho pohromy.“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3" name="Google Shape;593;p69"/>
          <p:cNvSpPr txBox="1"/>
          <p:nvPr/>
        </p:nvSpPr>
        <p:spPr>
          <a:xfrm>
            <a:off x="5450696" y="4876346"/>
            <a:ext cx="5495743" cy="22523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96"/>
              <a:buFont typeface="Arial"/>
              <a:buNone/>
            </a:pPr>
            <a:r>
              <a:rPr b="1" i="0" lang="cs" sz="2496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Zjevení 18,4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b-en-26-7.jpg" id="124" name="Google Shape;124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b-en-26-70.jpg" id="599" name="Google Shape;599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b-en-26-71.jpg" id="605" name="Google Shape;605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606" name="Google Shape;606;p71"/>
          <p:cNvSpPr txBox="1"/>
          <p:nvPr/>
        </p:nvSpPr>
        <p:spPr>
          <a:xfrm>
            <a:off x="719999" y="720005"/>
            <a:ext cx="7421400" cy="16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28"/>
              <a:buFont typeface="Arial"/>
              <a:buNone/>
            </a:pPr>
            <a: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„Viděl jsem jakoby jiskřící moře, planoucí ohněm, a viděl jsem ty, kteří zvítězili nad dravou šelmou…“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71"/>
          <p:cNvSpPr txBox="1"/>
          <p:nvPr/>
        </p:nvSpPr>
        <p:spPr>
          <a:xfrm>
            <a:off x="5450696" y="4876346"/>
            <a:ext cx="5495743" cy="22523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96"/>
              <a:buFont typeface="Arial"/>
              <a:buNone/>
            </a:pPr>
            <a:r>
              <a:rPr b="1" i="0" lang="cs" sz="2496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Zjevení 15,2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b-en-26-72.jpg" id="613" name="Google Shape;613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614" name="Google Shape;614;p72"/>
          <p:cNvSpPr txBox="1"/>
          <p:nvPr/>
        </p:nvSpPr>
        <p:spPr>
          <a:xfrm>
            <a:off x="719999" y="719991"/>
            <a:ext cx="8390100" cy="21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28"/>
              <a:buFont typeface="Arial"/>
              <a:buNone/>
            </a:pPr>
            <a: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„…nesklonili se před jejím obrazem </a:t>
            </a:r>
            <a:b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 nenechali se označit číslicí jejího jména. Stáli na tom jiskřícím moři, měli Boží loutny…“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5" name="Google Shape;615;p72"/>
          <p:cNvSpPr txBox="1"/>
          <p:nvPr/>
        </p:nvSpPr>
        <p:spPr>
          <a:xfrm>
            <a:off x="5450696" y="4876346"/>
            <a:ext cx="5495743" cy="22523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96"/>
              <a:buFont typeface="Arial"/>
              <a:buNone/>
            </a:pPr>
            <a:r>
              <a:rPr b="1" i="0" lang="cs" sz="2496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Zjevení 15,2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b-en-26-73.jpg" id="621" name="Google Shape;621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622" name="Google Shape;622;p73"/>
          <p:cNvSpPr txBox="1"/>
          <p:nvPr/>
        </p:nvSpPr>
        <p:spPr>
          <a:xfrm>
            <a:off x="720012" y="719990"/>
            <a:ext cx="6599400" cy="36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28"/>
              <a:buFont typeface="Arial"/>
              <a:buNone/>
            </a:pPr>
            <a: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„…a zpívali píseň Božího služebníka Mojžíše a píseň Beránkovu: ‚Veliké a podivuhodné jsou tvé činy, Pane Bože všemohoucí; spravedlivé </a:t>
            </a:r>
            <a:b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 pravdivé jsou tvé cesty, </a:t>
            </a:r>
            <a:b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b="1" i="0" lang="cs" sz="3328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Králi národů.‘“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3" name="Google Shape;623;p73"/>
          <p:cNvSpPr txBox="1"/>
          <p:nvPr/>
        </p:nvSpPr>
        <p:spPr>
          <a:xfrm>
            <a:off x="5450696" y="4876346"/>
            <a:ext cx="5495743" cy="22523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96"/>
              <a:buFont typeface="Arial"/>
              <a:buNone/>
            </a:pPr>
            <a:r>
              <a:rPr b="1" i="0" lang="cs" sz="2496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Zjevení 15,3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b-en-26-74.jpg" id="629" name="Google Shape;629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11e59103575_0_3"/>
          <p:cNvSpPr/>
          <p:nvPr/>
        </p:nvSpPr>
        <p:spPr>
          <a:xfrm>
            <a:off x="25" y="577825"/>
            <a:ext cx="11768400" cy="178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7612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950"/>
              <a:buFont typeface="Arial"/>
              <a:buNone/>
            </a:pPr>
            <a:r>
              <a:rPr b="0" i="0" lang="cs" sz="14950" u="none" cap="none" strike="noStrike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SVĚTEM</a:t>
            </a:r>
            <a:endParaRPr b="0" i="0" sz="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6" name="Google Shape;636;g11e59103575_0_3"/>
          <p:cNvSpPr/>
          <p:nvPr/>
        </p:nvSpPr>
        <p:spPr>
          <a:xfrm>
            <a:off x="-175" y="1982100"/>
            <a:ext cx="11768400" cy="1215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308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250"/>
              <a:buFont typeface="Arial"/>
              <a:buNone/>
            </a:pPr>
            <a:r>
              <a:rPr b="1" i="0" lang="cs" sz="9250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BIBLE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7" name="Google Shape;637;g11e59103575_0_3"/>
          <p:cNvSpPr/>
          <p:nvPr/>
        </p:nvSpPr>
        <p:spPr>
          <a:xfrm>
            <a:off x="1249925" y="3535425"/>
            <a:ext cx="9693000" cy="184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r">
              <a:lnSpc>
                <a:spcPct val="7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7410">
                <a:solidFill>
                  <a:srgbClr val="000000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Název </a:t>
            </a:r>
            <a:br>
              <a:rPr lang="cs" sz="7410">
                <a:solidFill>
                  <a:srgbClr val="000000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</a:br>
            <a:r>
              <a:rPr lang="cs" sz="7410">
                <a:solidFill>
                  <a:srgbClr val="000000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další přednášky </a:t>
            </a:r>
            <a:endParaRPr sz="7410">
              <a:solidFill>
                <a:srgbClr val="000000"/>
              </a:solidFill>
              <a:latin typeface="Source Sans Pro Light"/>
              <a:ea typeface="Source Sans Pro Light"/>
              <a:cs typeface="Source Sans Pro Light"/>
              <a:sym typeface="Source Sans Pro Light"/>
            </a:endParaRPr>
          </a:p>
          <a:p>
            <a:pPr indent="0" lvl="0" marL="0" marR="0" rtl="0" algn="ctr">
              <a:lnSpc>
                <a:spcPct val="7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741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b-en-26-8.jpg" id="130" name="Google Shape;130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b-en-26-9.jpg" id="136" name="Google Shape;136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2013-01-27T09:14:16Z</dcterms:created>
</cp:coreProperties>
</file>