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Lst>
  <p:notesMasterIdLst>
    <p:notesMasterId r:id="rId121"/>
  </p:notesMasterIdLst>
  <p:sldIdLst>
    <p:sldId id="439" r:id="rId4"/>
    <p:sldId id="257" r:id="rId5"/>
    <p:sldId id="441" r:id="rId6"/>
    <p:sldId id="442" r:id="rId7"/>
    <p:sldId id="259" r:id="rId8"/>
    <p:sldId id="400" r:id="rId9"/>
    <p:sldId id="270" r:id="rId10"/>
    <p:sldId id="271" r:id="rId11"/>
    <p:sldId id="274" r:id="rId12"/>
    <p:sldId id="275" r:id="rId13"/>
    <p:sldId id="276"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6" r:id="rId30"/>
    <p:sldId id="297" r:id="rId31"/>
    <p:sldId id="298" r:id="rId32"/>
    <p:sldId id="299" r:id="rId33"/>
    <p:sldId id="300" r:id="rId34"/>
    <p:sldId id="301" r:id="rId35"/>
    <p:sldId id="302" r:id="rId36"/>
    <p:sldId id="401" r:id="rId37"/>
    <p:sldId id="402" r:id="rId38"/>
    <p:sldId id="305" r:id="rId39"/>
    <p:sldId id="306" r:id="rId40"/>
    <p:sldId id="403" r:id="rId41"/>
    <p:sldId id="308" r:id="rId42"/>
    <p:sldId id="309" r:id="rId43"/>
    <p:sldId id="310" r:id="rId44"/>
    <p:sldId id="404" r:id="rId45"/>
    <p:sldId id="312" r:id="rId46"/>
    <p:sldId id="405" r:id="rId47"/>
    <p:sldId id="406" r:id="rId48"/>
    <p:sldId id="407" r:id="rId49"/>
    <p:sldId id="408" r:id="rId50"/>
    <p:sldId id="409" r:id="rId51"/>
    <p:sldId id="410" r:id="rId52"/>
    <p:sldId id="411" r:id="rId53"/>
    <p:sldId id="320" r:id="rId54"/>
    <p:sldId id="412" r:id="rId55"/>
    <p:sldId id="322" r:id="rId56"/>
    <p:sldId id="413" r:id="rId57"/>
    <p:sldId id="414" r:id="rId58"/>
    <p:sldId id="415" r:id="rId59"/>
    <p:sldId id="326" r:id="rId60"/>
    <p:sldId id="327" r:id="rId61"/>
    <p:sldId id="328" r:id="rId62"/>
    <p:sldId id="329" r:id="rId63"/>
    <p:sldId id="330" r:id="rId64"/>
    <p:sldId id="331" r:id="rId65"/>
    <p:sldId id="416" r:id="rId66"/>
    <p:sldId id="417" r:id="rId67"/>
    <p:sldId id="418" r:id="rId68"/>
    <p:sldId id="419" r:id="rId69"/>
    <p:sldId id="420" r:id="rId70"/>
    <p:sldId id="421" r:id="rId71"/>
    <p:sldId id="422" r:id="rId72"/>
    <p:sldId id="425" r:id="rId73"/>
    <p:sldId id="423" r:id="rId74"/>
    <p:sldId id="424" r:id="rId75"/>
    <p:sldId id="426" r:id="rId76"/>
    <p:sldId id="343" r:id="rId77"/>
    <p:sldId id="344" r:id="rId78"/>
    <p:sldId id="345" r:id="rId79"/>
    <p:sldId id="346" r:id="rId80"/>
    <p:sldId id="347" r:id="rId81"/>
    <p:sldId id="427" r:id="rId82"/>
    <p:sldId id="349" r:id="rId83"/>
    <p:sldId id="350" r:id="rId84"/>
    <p:sldId id="351" r:id="rId85"/>
    <p:sldId id="352" r:id="rId86"/>
    <p:sldId id="353" r:id="rId87"/>
    <p:sldId id="432" r:id="rId88"/>
    <p:sldId id="433" r:id="rId89"/>
    <p:sldId id="434" r:id="rId90"/>
    <p:sldId id="435" r:id="rId91"/>
    <p:sldId id="359" r:id="rId92"/>
    <p:sldId id="360" r:id="rId93"/>
    <p:sldId id="361" r:id="rId94"/>
    <p:sldId id="436" r:id="rId95"/>
    <p:sldId id="437" r:id="rId96"/>
    <p:sldId id="364" r:id="rId97"/>
    <p:sldId id="365" r:id="rId98"/>
    <p:sldId id="366" r:id="rId99"/>
    <p:sldId id="438" r:id="rId100"/>
    <p:sldId id="368" r:id="rId101"/>
    <p:sldId id="369" r:id="rId102"/>
    <p:sldId id="370" r:id="rId103"/>
    <p:sldId id="371" r:id="rId104"/>
    <p:sldId id="372" r:id="rId105"/>
    <p:sldId id="373" r:id="rId106"/>
    <p:sldId id="374" r:id="rId107"/>
    <p:sldId id="377" r:id="rId108"/>
    <p:sldId id="378" r:id="rId109"/>
    <p:sldId id="379" r:id="rId110"/>
    <p:sldId id="384" r:id="rId111"/>
    <p:sldId id="385" r:id="rId112"/>
    <p:sldId id="386" r:id="rId113"/>
    <p:sldId id="387" r:id="rId114"/>
    <p:sldId id="388" r:id="rId115"/>
    <p:sldId id="389" r:id="rId116"/>
    <p:sldId id="390" r:id="rId117"/>
    <p:sldId id="391" r:id="rId118"/>
    <p:sldId id="392" r:id="rId119"/>
    <p:sldId id="466" r:id="rId120"/>
  </p:sldIdLst>
  <p:sldSz cx="9144000" cy="6858000" type="screen4x3"/>
  <p:notesSz cx="6858000" cy="9144000"/>
  <p:defaultTextStyle>
    <a:defPPr>
      <a:defRPr lang="en-US"/>
    </a:defPPr>
    <a:lvl1pPr algn="r" rtl="0" fontAlgn="base">
      <a:spcBef>
        <a:spcPct val="0"/>
      </a:spcBef>
      <a:spcAft>
        <a:spcPct val="0"/>
      </a:spcAft>
      <a:defRPr sz="1000" kern="1200">
        <a:solidFill>
          <a:schemeClr val="tx1"/>
        </a:solidFill>
        <a:latin typeface="Arial" charset="0"/>
        <a:ea typeface="+mn-ea"/>
        <a:cs typeface="+mn-cs"/>
      </a:defRPr>
    </a:lvl1pPr>
    <a:lvl2pPr marL="457200" algn="r" rtl="0" fontAlgn="base">
      <a:spcBef>
        <a:spcPct val="0"/>
      </a:spcBef>
      <a:spcAft>
        <a:spcPct val="0"/>
      </a:spcAft>
      <a:defRPr sz="1000" kern="1200">
        <a:solidFill>
          <a:schemeClr val="tx1"/>
        </a:solidFill>
        <a:latin typeface="Arial" charset="0"/>
        <a:ea typeface="+mn-ea"/>
        <a:cs typeface="+mn-cs"/>
      </a:defRPr>
    </a:lvl2pPr>
    <a:lvl3pPr marL="914400" algn="r" rtl="0" fontAlgn="base">
      <a:spcBef>
        <a:spcPct val="0"/>
      </a:spcBef>
      <a:spcAft>
        <a:spcPct val="0"/>
      </a:spcAft>
      <a:defRPr sz="1000" kern="1200">
        <a:solidFill>
          <a:schemeClr val="tx1"/>
        </a:solidFill>
        <a:latin typeface="Arial" charset="0"/>
        <a:ea typeface="+mn-ea"/>
        <a:cs typeface="+mn-cs"/>
      </a:defRPr>
    </a:lvl3pPr>
    <a:lvl4pPr marL="1371600" algn="r" rtl="0" fontAlgn="base">
      <a:spcBef>
        <a:spcPct val="0"/>
      </a:spcBef>
      <a:spcAft>
        <a:spcPct val="0"/>
      </a:spcAft>
      <a:defRPr sz="1000" kern="1200">
        <a:solidFill>
          <a:schemeClr val="tx1"/>
        </a:solidFill>
        <a:latin typeface="Arial" charset="0"/>
        <a:ea typeface="+mn-ea"/>
        <a:cs typeface="+mn-cs"/>
      </a:defRPr>
    </a:lvl4pPr>
    <a:lvl5pPr marL="1828800" algn="r" rtl="0" fontAlgn="base">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69" autoAdjust="0"/>
    <p:restoredTop sz="67007" autoAdjust="0"/>
  </p:normalViewPr>
  <p:slideViewPr>
    <p:cSldViewPr>
      <p:cViewPr>
        <p:scale>
          <a:sx n="81" d="100"/>
          <a:sy n="81" d="100"/>
        </p:scale>
        <p:origin x="-184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slide" Target="slides/slide117.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cs-CZ"/>
          </a:p>
        </p:txBody>
      </p:sp>
      <p:sp>
        <p:nvSpPr>
          <p:cNvPr id="393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144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3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93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cs-CZ"/>
          </a:p>
        </p:txBody>
      </p:sp>
      <p:sp>
        <p:nvSpPr>
          <p:cNvPr id="393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fld id="{3456A9B7-65D9-4F3D-BB7D-8E7F716859FA}" type="slidenum">
              <a:rPr lang="cs-CZ"/>
              <a:pPr>
                <a:defRPr/>
              </a:pPr>
              <a:t>‹#›</a:t>
            </a:fld>
            <a:endParaRPr lang="cs-CZ"/>
          </a:p>
        </p:txBody>
      </p:sp>
    </p:spTree>
    <p:extLst>
      <p:ext uri="{BB962C8B-B14F-4D97-AF65-F5344CB8AC3E}">
        <p14:creationId xmlns:p14="http://schemas.microsoft.com/office/powerpoint/2010/main" val="5295942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909947B4-3E71-400E-8A91-603C510D6A18}" type="slidenum">
              <a:rPr lang="cs-CZ" smtClean="0"/>
              <a:pPr/>
              <a:t>1</a:t>
            </a:fld>
            <a:endParaRPr lang="cs-CZ" smtClean="0"/>
          </a:p>
        </p:txBody>
      </p:sp>
      <p:sp>
        <p:nvSpPr>
          <p:cNvPr id="14541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fld id="{3AFDBA6F-BA97-45F6-921C-7E5DD73416FA}" type="slidenum">
              <a:rPr lang="cs-CZ" sz="1200"/>
              <a:pPr/>
              <a:t>1</a:t>
            </a:fld>
            <a:endParaRPr lang="cs-CZ" sz="1200"/>
          </a:p>
        </p:txBody>
      </p:sp>
      <p:sp>
        <p:nvSpPr>
          <p:cNvPr id="145412" name="Rectangle 2"/>
          <p:cNvSpPr>
            <a:spLocks noGrp="1" noRot="1" noChangeAspect="1" noChangeArrowheads="1" noTextEdit="1"/>
          </p:cNvSpPr>
          <p:nvPr>
            <p:ph type="sldImg"/>
          </p:nvPr>
        </p:nvSpPr>
        <p:spPr>
          <a:ln/>
        </p:spPr>
      </p:sp>
      <p:sp>
        <p:nvSpPr>
          <p:cNvPr id="145413" name="Rectangle 3"/>
          <p:cNvSpPr>
            <a:spLocks noGrp="1" noChangeArrowheads="1"/>
          </p:cNvSpPr>
          <p:nvPr>
            <p:ph type="body" idx="1"/>
          </p:nvPr>
        </p:nvSpPr>
        <p:spPr>
          <a:noFill/>
          <a:ln/>
        </p:spPr>
        <p:txBody>
          <a:bodyPr/>
          <a:lstStyle/>
          <a:p>
            <a:pPr eaLnBrk="1" hangingPunct="1"/>
            <a:r>
              <a:rPr lang="cs-CZ" u="none" strike="noStrike" dirty="0" smtClean="0"/>
              <a:t>Ať </a:t>
            </a:r>
            <a:r>
              <a:rPr lang="cs-CZ" u="none" strike="noStrike" dirty="0" smtClean="0"/>
              <a:t>se to nestane tobě</a:t>
            </a:r>
            <a:endParaRPr lang="cs-CZ" u="none" strike="sngStrike"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AF50B1C2-0332-4E77-B6EA-1290782C51A0}" type="slidenum">
              <a:rPr lang="cs-CZ" smtClean="0"/>
              <a:pPr/>
              <a:t>10</a:t>
            </a:fld>
            <a:endParaRPr lang="cs-CZ"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r>
              <a:rPr lang="cs-CZ" i="1" dirty="0" smtClean="0"/>
              <a:t>(Text: 5. Mojžíšova 4,2) </a:t>
            </a:r>
            <a:r>
              <a:rPr lang="cs-CZ" b="1" dirty="0" smtClean="0"/>
              <a:t>„K tomu, co vám přikazuji, nic nepřidáte a nic z toho neuberete,“</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F9E9A82C-1FD6-40A5-853D-7E2147C5D2EA}" type="slidenum">
              <a:rPr lang="cs-CZ" smtClean="0"/>
              <a:pPr/>
              <a:t>100</a:t>
            </a:fld>
            <a:endParaRPr lang="cs-CZ"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cs-CZ" dirty="0" smtClean="0"/>
              <a:t>Jiné vyjádření, které nás donutí k zastavení a přemýšlení, pochází ze Saint Catherine </a:t>
            </a:r>
            <a:r>
              <a:rPr lang="cs-CZ" dirty="0" err="1" smtClean="0"/>
              <a:t>Catholic</a:t>
            </a:r>
            <a:r>
              <a:rPr lang="cs-CZ" dirty="0" smtClean="0"/>
              <a:t> </a:t>
            </a:r>
            <a:r>
              <a:rPr lang="cs-CZ" dirty="0" err="1" smtClean="0"/>
              <a:t>Church</a:t>
            </a:r>
            <a:r>
              <a:rPr lang="cs-CZ" dirty="0" smtClean="0"/>
              <a:t> Sentinel </a:t>
            </a:r>
            <a:r>
              <a:rPr lang="cs-CZ" dirty="0" smtClean="0"/>
              <a:t>(Sentinel </a:t>
            </a:r>
            <a:r>
              <a:rPr lang="cs-CZ" dirty="0" smtClean="0"/>
              <a:t>katolické církve svaté Kateřiny), 21. května, 1995. Říká se tam: </a:t>
            </a:r>
            <a:r>
              <a:rPr lang="cs-CZ" b="1" dirty="0" smtClean="0"/>
              <a:t>„Možná ta nejodvážnější věc, ta nejrevolučnější změna, kterou kdy církev učinila, se stala v prvním století.“ </a:t>
            </a:r>
            <a:endParaRPr lang="cs-CZ"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9B2849C6-82E3-4A64-92B8-F6712FEC77E5}" type="slidenum">
              <a:rPr lang="cs-CZ" smtClean="0"/>
              <a:pPr/>
              <a:t>101</a:t>
            </a:fld>
            <a:endParaRPr lang="cs-CZ"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cs-CZ" b="1" dirty="0" smtClean="0"/>
              <a:t>„Svatý den, den odpočinku, byl změněn ze soboty na </a:t>
            </a:r>
            <a:r>
              <a:rPr lang="cs-CZ" b="1" dirty="0" smtClean="0"/>
              <a:t>neděli… </a:t>
            </a:r>
            <a:r>
              <a:rPr lang="cs-CZ" b="1" dirty="0" smtClean="0"/>
              <a:t>ne kvůli výroku v Bibli, ale kvůli tomu, že si církev uvědomovala svou moc…“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2C4FF1C1-329B-4E3C-8514-09276946AA5C}" type="slidenum">
              <a:rPr lang="cs-CZ" smtClean="0"/>
              <a:pPr/>
              <a:t>102</a:t>
            </a:fld>
            <a:endParaRPr lang="cs-CZ"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cs-CZ" b="1" dirty="0" smtClean="0"/>
              <a:t>„Lidé, kteří si myslí, že Bible je jedinou autoritou, by se logicky měli stát adventisty sedmého dne a zachovávat sobotu.”</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F6EFAA5D-243D-4B93-9EEA-5B87E1ECFD1C}" type="slidenum">
              <a:rPr lang="cs-CZ" smtClean="0"/>
              <a:pPr/>
              <a:t>103</a:t>
            </a:fld>
            <a:endParaRPr lang="cs-CZ"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cs-CZ" smtClean="0"/>
              <a:t>V proroctví Daniela, v 7. kapitole, Bůh zjevil Danielovi, že „malý roh“</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3993C6AF-A7DC-4946-A6A4-E61943852F35}" type="slidenum">
              <a:rPr lang="cs-CZ" smtClean="0"/>
              <a:pPr/>
              <a:t>104</a:t>
            </a:fld>
            <a:endParaRPr lang="cs-CZ"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cs-CZ" sz="1200" i="1" kern="1200" dirty="0" smtClean="0">
                <a:solidFill>
                  <a:schemeClr val="tx1"/>
                </a:solidFill>
                <a:latin typeface="Arial" charset="0"/>
                <a:ea typeface="+mn-ea"/>
                <a:cs typeface="+mn-cs"/>
              </a:rPr>
              <a:t>(Text: Daniel 7,25) </a:t>
            </a:r>
            <a:r>
              <a:rPr lang="cs-CZ" sz="1200" b="1" kern="1200" dirty="0" smtClean="0">
                <a:solidFill>
                  <a:schemeClr val="tx1"/>
                </a:solidFill>
                <a:latin typeface="Arial" charset="0"/>
                <a:ea typeface="+mn-ea"/>
                <a:cs typeface="+mn-cs"/>
              </a:rPr>
              <a:t>„Bude se snažit změnit doby a zákon.“ </a:t>
            </a:r>
            <a:r>
              <a:rPr lang="cs-CZ" sz="1200" kern="1200" dirty="0" smtClean="0">
                <a:solidFill>
                  <a:schemeClr val="tx1"/>
                </a:solidFill>
                <a:latin typeface="Arial" charset="0"/>
                <a:ea typeface="+mn-ea"/>
                <a:cs typeface="+mn-cs"/>
              </a:rPr>
              <a:t>JAK POZORUHODNÉ PROROCTVÍ! Zde je jasná předpověď, že pozemská moc se pokusí změnit Boží zákon. Existuje pouze jedno přikázání z desíti, které hovoří o čase – sobotní přikázání. Ale proroctví také předpovídají, že ne každý bude následovat náboženské tradice. Budou zde lidé, kteří budou pamatovat na jeho přikázání. Jsou v Bibli představeni následujícím způsobem:</a:t>
            </a:r>
            <a:endParaRPr lang="cs-CZ"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347CDB19-F217-4059-8B9F-07DE6CA106EC}" type="slidenum">
              <a:rPr lang="cs-CZ" smtClean="0"/>
              <a:pPr/>
              <a:t>105</a:t>
            </a:fld>
            <a:endParaRPr lang="cs-CZ"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cs-CZ" i="1" smtClean="0"/>
              <a:t>(Text: Zjevení 14,12) </a:t>
            </a:r>
            <a:r>
              <a:rPr lang="cs-CZ" b="1" smtClean="0"/>
              <a:t>„Zde se ukáže vytrvalost svatých, kteří zachovávají Boží přikázání a věrnost Ježíši.“</a:t>
            </a:r>
            <a:r>
              <a:rPr lang="cs-CZ" smtClean="0"/>
              <a:t> </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0C9B913D-F95A-409D-A50E-A39F86907C6C}" type="slidenum">
              <a:rPr lang="cs-CZ" smtClean="0"/>
              <a:pPr/>
              <a:t>106</a:t>
            </a:fld>
            <a:endParaRPr lang="cs-CZ"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r>
              <a:rPr lang="cs-CZ" smtClean="0"/>
              <a:t>Zde se neříká, že ti, kdo mají víru v Ježíše, budou zachovávat jeho přikázání na základě nějakého společenského pocitu. </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6134D28D-C107-482C-AA2C-6B72B406B8E2}" type="slidenum">
              <a:rPr lang="cs-CZ" smtClean="0"/>
              <a:pPr/>
              <a:t>107</a:t>
            </a:fld>
            <a:endParaRPr lang="cs-CZ"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cs-CZ" sz="1200" kern="1200" dirty="0" smtClean="0">
                <a:solidFill>
                  <a:schemeClr val="tx1"/>
                </a:solidFill>
                <a:latin typeface="Arial" charset="0"/>
                <a:ea typeface="+mn-ea"/>
                <a:cs typeface="+mn-cs"/>
              </a:rPr>
              <a:t>Naopak. Bůh nás žádá, abychom na něj PAMATOVALI jako na Stvořitele tím, že budeme zachovávat jeho svatý den. Udělat to, co žádá, znamená projevit mu svou věrnost. Když člověk dodržuje den odpočinku, stanovený člověkem, poslouchá lidské tradice. Když jednou objevíme Boží vůli, je pro nás radostí ji následovat. Víte, toto je opravdu záležitost srdce. Záležitost lásky. </a:t>
            </a:r>
            <a:endParaRPr lang="cs-CZ"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3290F4E8-53AB-4E15-951B-6FD6B50F5D39}" type="slidenum">
              <a:rPr lang="cs-CZ" smtClean="0"/>
              <a:pPr/>
              <a:t>108</a:t>
            </a:fld>
            <a:endParaRPr lang="cs-CZ"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r>
              <a:rPr lang="cs-CZ" i="1" smtClean="0"/>
              <a:t>(Text: 1 Jan 5,3) </a:t>
            </a:r>
            <a:r>
              <a:rPr lang="cs-CZ" smtClean="0"/>
              <a:t>Bible říká: </a:t>
            </a:r>
            <a:r>
              <a:rPr lang="cs-CZ" b="1" smtClean="0"/>
              <a:t>„V tom je totiž láska k Bohu, že zachováváme jeho přikázání; a jeho přikázání nejsou těžká.“</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76BD2488-D0AA-47ED-85A1-88EDDA68D7FB}" type="slidenum">
              <a:rPr lang="cs-CZ" smtClean="0"/>
              <a:pPr/>
              <a:t>109</a:t>
            </a:fld>
            <a:endParaRPr lang="cs-CZ"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r>
              <a:rPr lang="cs-CZ" u="none" dirty="0" smtClean="0"/>
              <a:t>Ježíš, když jednoho dne učil, řekl svým posluchačům, že ne každý, </a:t>
            </a:r>
            <a:r>
              <a:rPr lang="cs-CZ" u="none" dirty="0" smtClean="0"/>
              <a:t>kdo se prohlašuje za </a:t>
            </a:r>
            <a:r>
              <a:rPr lang="cs-CZ" u="none" baseline="0" dirty="0" smtClean="0"/>
              <a:t>křesťana,</a:t>
            </a:r>
            <a:r>
              <a:rPr lang="cs-CZ" u="none" dirty="0" smtClean="0"/>
              <a:t> </a:t>
            </a:r>
            <a:r>
              <a:rPr lang="cs-CZ" dirty="0" smtClean="0"/>
              <a:t>bude spasen. </a:t>
            </a:r>
            <a:endParaRPr lang="cs-CZ" strike="sngStrike"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3CB50A47-9565-4F1F-BCE7-4816D1A02AEB}" type="slidenum">
              <a:rPr lang="cs-CZ" smtClean="0"/>
              <a:pPr/>
              <a:t>11</a:t>
            </a:fld>
            <a:endParaRPr lang="cs-CZ"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r>
              <a:rPr lang="cs-CZ" b="1" dirty="0" smtClean="0"/>
              <a:t>„ale budete dbát na příkazy Hospodina, svého Boha, které vám udílím.“</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1A604079-712A-44F4-85E9-3E23583E668B}" type="slidenum">
              <a:rPr lang="cs-CZ" smtClean="0"/>
              <a:pPr/>
              <a:t>110</a:t>
            </a:fld>
            <a:endParaRPr lang="cs-CZ"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cs-CZ" i="1" dirty="0" smtClean="0"/>
              <a:t>(Text: Matouš 7,21)  </a:t>
            </a:r>
            <a:r>
              <a:rPr lang="cs-CZ" dirty="0" smtClean="0"/>
              <a:t>Potom řekl: </a:t>
            </a:r>
            <a:r>
              <a:rPr lang="cs-CZ" b="1" dirty="0" smtClean="0"/>
              <a:t>„Ne každý, kdo mi říká ,Pane, </a:t>
            </a:r>
            <a:r>
              <a:rPr lang="cs-CZ" b="1" dirty="0" err="1" smtClean="0"/>
              <a:t>Pane</a:t>
            </a:r>
            <a:r>
              <a:rPr lang="cs-CZ" b="1" dirty="0" smtClean="0"/>
              <a:t>,‘</a:t>
            </a:r>
            <a:r>
              <a:rPr lang="cs-CZ" dirty="0" smtClean="0">
                <a:latin typeface="Calibri" pitchFamily="34" charset="0"/>
              </a:rPr>
              <a:t> </a:t>
            </a:r>
            <a:r>
              <a:rPr lang="cs-CZ" b="1" dirty="0" smtClean="0"/>
              <a:t>vejde do království nebeského;“</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97EF1DFB-13DB-426A-9BFA-13FD602D0A35}" type="slidenum">
              <a:rPr lang="cs-CZ" smtClean="0"/>
              <a:pPr/>
              <a:t>111</a:t>
            </a:fld>
            <a:endParaRPr lang="cs-CZ"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r>
              <a:rPr lang="cs-CZ" b="1" dirty="0" smtClean="0"/>
              <a:t>„ale ten, kdo činí vůli mého Otce v nebesích.“ </a:t>
            </a:r>
            <a:r>
              <a:rPr lang="cs-CZ" b="0" i="1" dirty="0" smtClean="0"/>
              <a:t>(Matouš 7,21)</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F7759540-1725-4C41-A980-BDBE271681CF}" type="slidenum">
              <a:rPr lang="cs-CZ" smtClean="0"/>
              <a:pPr/>
              <a:t>112</a:t>
            </a:fld>
            <a:endParaRPr lang="cs-CZ"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r>
              <a:rPr lang="cs-CZ" smtClean="0"/>
              <a:t>Je to naprosto zřejmé. Bůh pozná ty, kteří mu patří, podle ovoce jejich životů. Nejsou to ti, kteří tvrdí, že patří Bohu, ale ti, kteří činí to, co jim řekl, aby dělali. </a:t>
            </a:r>
            <a:r>
              <a:rPr lang="en-US" smtClean="0"/>
              <a:t>Jsou </a:t>
            </a:r>
            <a:r>
              <a:rPr lang="cs-CZ" smtClean="0"/>
              <a:t>to jednotlivci, kteří budou </a:t>
            </a:r>
            <a:r>
              <a:rPr lang="en-US" smtClean="0"/>
              <a:t>u</a:t>
            </a:r>
            <a:r>
              <a:rPr lang="cs-CZ" smtClean="0"/>
              <a:t>vítáni v Božím království.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91C48AA-737E-452A-9A4B-CC5A11544821}" type="slidenum">
              <a:rPr lang="cs-CZ" smtClean="0"/>
              <a:pPr/>
              <a:t>113</a:t>
            </a:fld>
            <a:endParaRPr lang="cs-CZ"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cs-CZ" smtClean="0"/>
              <a:t>Jestliže ho milujeme, umožníme mu, aby vedl náš život tak, abychom mohli činit jeho vůli. Když světíme den odpočinku, nedodržujeme jen Boží příkaz, ale svůj život otevíráme nádhernému požehnání. </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1A8E7A90-18BC-47AD-867E-286D6E51F56B}" type="slidenum">
              <a:rPr lang="cs-CZ" smtClean="0"/>
              <a:pPr/>
              <a:t>114</a:t>
            </a:fld>
            <a:endParaRPr lang="cs-CZ"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r>
              <a:rPr lang="cs-CZ" dirty="0" smtClean="0"/>
              <a:t>Když trávíme zvláštní sobotní den v každém týdnu tím, že si připomeneme Stvořitele a trávíme s ním čas, poznáváme ho víc a víc. Naše životy jsou v těchto dnech tak zaneprázdněné. Zdá se, že každý má naspěch.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625F60B7-C7DC-4589-AAC5-8BE7FD50FFEE}" type="slidenum">
              <a:rPr lang="cs-CZ" smtClean="0"/>
              <a:pPr/>
              <a:t>115</a:t>
            </a:fld>
            <a:endParaRPr lang="cs-CZ"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r>
              <a:rPr lang="cs-CZ" smtClean="0"/>
              <a:t>Uprostřed spěchu a stresu nás Bůh zve, abychom jeden den v týdnu odpočívali. Zve nás, abychom s ním trávili jeho den – uctívali ho, mluvili s ním, naslouchali mu, když k nám mluví skrze své Slovo, Bibli. Jaká přednost – trávit každý týden celý den přemýšlením o něm a rozhovorem s tím, kdo nás učinil!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615323A1-D8DB-4BF9-AE44-69E84D148C25}" type="slidenum">
              <a:rPr lang="cs-CZ" smtClean="0"/>
              <a:pPr/>
              <a:t>116</a:t>
            </a:fld>
            <a:endParaRPr lang="cs-CZ"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r>
              <a:rPr lang="cs-CZ" sz="1200" kern="1200" dirty="0" smtClean="0">
                <a:solidFill>
                  <a:schemeClr val="tx1"/>
                </a:solidFill>
                <a:latin typeface="Arial" charset="0"/>
                <a:ea typeface="+mn-ea"/>
                <a:cs typeface="+mn-cs"/>
              </a:rPr>
              <a:t>Na </a:t>
            </a:r>
            <a:r>
              <a:rPr lang="cs-CZ" sz="1200" kern="1200" dirty="0" smtClean="0">
                <a:solidFill>
                  <a:schemeClr val="tx1"/>
                </a:solidFill>
                <a:latin typeface="Arial" charset="0"/>
                <a:ea typeface="+mn-ea"/>
                <a:cs typeface="+mn-cs"/>
              </a:rPr>
              <a:t>jedné straně máme pravdu, na té druhé straně je tradice. Na jedné straně je </a:t>
            </a:r>
            <a:r>
              <a:rPr lang="cs-CZ" sz="1200" kern="1200" dirty="0" smtClean="0">
                <a:solidFill>
                  <a:schemeClr val="tx1"/>
                </a:solidFill>
                <a:latin typeface="Arial" charset="0"/>
                <a:ea typeface="+mn-ea"/>
                <a:cs typeface="+mn-cs"/>
              </a:rPr>
              <a:t>Bible</a:t>
            </a:r>
            <a:r>
              <a:rPr lang="cs-CZ" sz="1200" kern="1200" dirty="0" smtClean="0">
                <a:solidFill>
                  <a:schemeClr val="tx1"/>
                </a:solidFill>
                <a:latin typeface="Arial" charset="0"/>
                <a:ea typeface="+mn-ea"/>
                <a:cs typeface="+mn-cs"/>
              </a:rPr>
              <a:t>, na druhé straně je lidské učení. Na jedné straně máme Boží přikázání, na druhé straně lidské doktríny. Na jedné straně máme sobotu, na druhé straně je neděle. Není to záležitost dne, jedná se o to, kdo bude v našem životě pánem. </a:t>
            </a:r>
            <a:endParaRPr lang="cs-CZ" sz="1200" kern="1200" dirty="0" smtClean="0">
              <a:solidFill>
                <a:schemeClr val="tx1"/>
              </a:solidFill>
              <a:latin typeface="Arial" charset="0"/>
              <a:ea typeface="+mn-ea"/>
              <a:cs typeface="+mn-cs"/>
            </a:endParaRPr>
          </a:p>
          <a:p>
            <a:pPr eaLnBrk="1" hangingPunct="1"/>
            <a:r>
              <a:rPr lang="cs-CZ" sz="1200" kern="1200" dirty="0" smtClean="0">
                <a:solidFill>
                  <a:schemeClr val="tx1"/>
                </a:solidFill>
                <a:latin typeface="Arial" charset="0"/>
                <a:ea typeface="+mn-ea"/>
                <a:cs typeface="+mn-cs"/>
              </a:rPr>
              <a:t>Na vašich místech</a:t>
            </a:r>
            <a:r>
              <a:rPr lang="cs-CZ" sz="1200" kern="1200" baseline="0" dirty="0" smtClean="0">
                <a:solidFill>
                  <a:schemeClr val="tx1"/>
                </a:solidFill>
                <a:latin typeface="Arial" charset="0"/>
                <a:ea typeface="+mn-ea"/>
                <a:cs typeface="+mn-cs"/>
              </a:rPr>
              <a:t> jste mohli na začátku přednášky najít k</a:t>
            </a:r>
            <a:r>
              <a:rPr lang="cs-CZ" sz="1200" kern="1200" dirty="0" smtClean="0">
                <a:solidFill>
                  <a:schemeClr val="tx1"/>
                </a:solidFill>
                <a:latin typeface="Arial" charset="0"/>
                <a:ea typeface="+mn-ea"/>
                <a:cs typeface="+mn-cs"/>
              </a:rPr>
              <a:t>artičku. Na ní můžete nyní vyjádřit své rozhodnutí následovat vůli Ježíše Krista,</a:t>
            </a:r>
            <a:r>
              <a:rPr lang="cs-CZ" sz="1200" kern="1200" baseline="0" dirty="0" smtClean="0">
                <a:solidFill>
                  <a:schemeClr val="tx1"/>
                </a:solidFill>
                <a:latin typeface="Arial" charset="0"/>
                <a:ea typeface="+mn-ea"/>
                <a:cs typeface="+mn-cs"/>
              </a:rPr>
              <a:t> nebo si vyžádat více informací. Záleží pouze na vás. </a:t>
            </a:r>
          </a:p>
          <a:p>
            <a:pPr eaLnBrk="1" hangingPunct="1"/>
            <a:r>
              <a:rPr lang="cs-CZ" sz="1200" kern="1200" baseline="0" dirty="0" smtClean="0">
                <a:solidFill>
                  <a:schemeClr val="tx1"/>
                </a:solidFill>
                <a:latin typeface="Arial" charset="0"/>
                <a:ea typeface="+mn-ea"/>
                <a:cs typeface="+mn-cs"/>
              </a:rPr>
              <a:t>Pokud kartičku vyplníte, odevzdejte ji u východu.</a:t>
            </a:r>
          </a:p>
          <a:p>
            <a:pPr eaLnBrk="1" hangingPunct="1"/>
            <a:r>
              <a:rPr lang="cs-CZ" sz="1200" kern="1200" baseline="0" dirty="0" smtClean="0">
                <a:solidFill>
                  <a:schemeClr val="tx1"/>
                </a:solidFill>
                <a:latin typeface="Arial" charset="0"/>
                <a:ea typeface="+mn-ea"/>
                <a:cs typeface="+mn-cs"/>
              </a:rPr>
              <a:t>Rád bych vás pozval ke společné závěrečné modlitbě, ve které se budu modlit za vaše rozhodnutí.</a:t>
            </a:r>
            <a:endParaRPr lang="cs-CZ"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615323A1-D8DB-4BF9-AE44-69E84D148C25}" type="slidenum">
              <a:rPr lang="cs-CZ" smtClean="0"/>
              <a:pPr/>
              <a:t>117</a:t>
            </a:fld>
            <a:endParaRPr lang="cs-CZ"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cs-CZ" sz="1200" kern="1200" dirty="0" smtClean="0">
                <a:solidFill>
                  <a:schemeClr val="tx1"/>
                </a:solidFill>
                <a:latin typeface="Arial" charset="0"/>
                <a:ea typeface="+mn-ea"/>
                <a:cs typeface="+mn-cs"/>
              </a:rPr>
              <a:t>Návrh modlitby: Milý Otče v nebi, děkuji ti za to, že nás tak miluješ, že pečuješ o naše tělesné, emoční i duchovní potřeby. Děkuji, že si nám dal posvátný čas, tvou svatou sobotu a že si tento čas vyhradil pro nás a pro sebe. Dnes jsme viděli, kolik lidí nevědělo o tomto zvláštním požehnání, které si vložil na sobotu. Viděli jsme, kolik lidí následovalo lidskou tradici místo tvého slova. A dnes večer vyjadřujeme, že tě chceme následovat. Chceme poslouchat tvé slovo víc než tradici. Chceme se těšit z požehnání, které přináší zachovávání tvého svatého dne. Dnes večer se modlíme za ty, kteří </a:t>
            </a:r>
            <a:r>
              <a:rPr lang="cs-CZ" sz="1200" kern="1200" dirty="0" smtClean="0">
                <a:solidFill>
                  <a:schemeClr val="tx1"/>
                </a:solidFill>
                <a:latin typeface="Arial" charset="0"/>
                <a:ea typeface="+mn-ea"/>
                <a:cs typeface="+mn-cs"/>
              </a:rPr>
              <a:t>se</a:t>
            </a:r>
            <a:r>
              <a:rPr lang="cs-CZ" sz="1200" kern="1200" baseline="0" dirty="0" smtClean="0">
                <a:solidFill>
                  <a:schemeClr val="tx1"/>
                </a:solidFill>
                <a:latin typeface="Arial" charset="0"/>
                <a:ea typeface="+mn-ea"/>
                <a:cs typeface="+mn-cs"/>
              </a:rPr>
              <a:t> rozhodují</a:t>
            </a:r>
            <a:r>
              <a:rPr lang="cs-CZ" sz="1200" kern="1200" dirty="0" smtClean="0">
                <a:solidFill>
                  <a:schemeClr val="tx1"/>
                </a:solidFill>
                <a:latin typeface="Arial" charset="0"/>
                <a:ea typeface="+mn-ea"/>
                <a:cs typeface="+mn-cs"/>
              </a:rPr>
              <a:t>. </a:t>
            </a:r>
            <a:r>
              <a:rPr lang="cs-CZ" sz="1200" kern="1200" dirty="0" smtClean="0">
                <a:solidFill>
                  <a:schemeClr val="tx1"/>
                </a:solidFill>
                <a:latin typeface="Arial" charset="0"/>
                <a:ea typeface="+mn-ea"/>
                <a:cs typeface="+mn-cs"/>
              </a:rPr>
              <a:t>Pane, přijmi víru těch, kteří se rozhodli tě poslouchat a žít pro tebe. Posilni je, když prožívají nebo budou prožívat jakékoli těžkosti. Dej jim odvahu a pokoj, naději a radost, když následují cestu, kterou jsi jim zjevil. Požehnej každou domácnost a rodinu zastoupenou zde dnes večer a přiveď </a:t>
            </a:r>
            <a:r>
              <a:rPr lang="cs-CZ" sz="1200" kern="1200" dirty="0" smtClean="0">
                <a:solidFill>
                  <a:schemeClr val="tx1"/>
                </a:solidFill>
                <a:latin typeface="Arial" charset="0"/>
                <a:ea typeface="+mn-ea"/>
                <a:cs typeface="+mn-cs"/>
              </a:rPr>
              <a:t>nás i příště v</a:t>
            </a:r>
            <a:r>
              <a:rPr lang="cs-CZ" sz="1200" kern="1200" smtClean="0">
                <a:solidFill>
                  <a:schemeClr val="tx1"/>
                </a:solidFill>
                <a:latin typeface="Arial" charset="0"/>
                <a:ea typeface="+mn-ea"/>
                <a:cs typeface="+mn-cs"/>
              </a:rPr>
              <a:t> </a:t>
            </a:r>
            <a:r>
              <a:rPr lang="cs-CZ" sz="1200" kern="1200" smtClean="0">
                <a:solidFill>
                  <a:schemeClr val="tx1"/>
                </a:solidFill>
                <a:latin typeface="Arial" charset="0"/>
                <a:ea typeface="+mn-ea"/>
                <a:cs typeface="+mn-cs"/>
              </a:rPr>
              <a:t>pořádku, </a:t>
            </a:r>
            <a:r>
              <a:rPr lang="cs-CZ" sz="1200" kern="1200" smtClean="0">
                <a:solidFill>
                  <a:schemeClr val="tx1"/>
                </a:solidFill>
                <a:latin typeface="Arial" charset="0"/>
                <a:ea typeface="+mn-ea"/>
                <a:cs typeface="+mn-cs"/>
              </a:rPr>
              <a:t>abychom </a:t>
            </a:r>
            <a:r>
              <a:rPr lang="cs-CZ" sz="1200" kern="1200" smtClean="0">
                <a:solidFill>
                  <a:schemeClr val="tx1"/>
                </a:solidFill>
                <a:latin typeface="Arial" charset="0"/>
                <a:ea typeface="+mn-ea"/>
                <a:cs typeface="+mn-cs"/>
              </a:rPr>
              <a:t>opět </a:t>
            </a:r>
            <a:r>
              <a:rPr lang="cs-CZ" sz="1200" kern="1200" dirty="0" smtClean="0">
                <a:solidFill>
                  <a:schemeClr val="tx1"/>
                </a:solidFill>
                <a:latin typeface="Arial" charset="0"/>
                <a:ea typeface="+mn-ea"/>
                <a:cs typeface="+mn-cs"/>
              </a:rPr>
              <a:t>mohli společně studovat tvé </a:t>
            </a:r>
            <a:r>
              <a:rPr lang="cs-CZ" sz="1200" kern="1200" dirty="0" smtClean="0">
                <a:solidFill>
                  <a:schemeClr val="tx1"/>
                </a:solidFill>
                <a:latin typeface="Arial" charset="0"/>
                <a:ea typeface="+mn-ea"/>
                <a:cs typeface="+mn-cs"/>
              </a:rPr>
              <a:t>slovo. </a:t>
            </a:r>
            <a:r>
              <a:rPr lang="cs-CZ" sz="1200" kern="1200" dirty="0" smtClean="0">
                <a:solidFill>
                  <a:schemeClr val="tx1"/>
                </a:solidFill>
                <a:latin typeface="Arial" charset="0"/>
                <a:ea typeface="+mn-ea"/>
                <a:cs typeface="+mn-cs"/>
              </a:rPr>
              <a:t>Modlíme se v Ježíšově jménu, Amen.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F8968313-8AB0-4200-9221-CF519FC93B1A}" type="slidenum">
              <a:rPr lang="cs-CZ" smtClean="0"/>
              <a:pPr/>
              <a:t>12</a:t>
            </a:fld>
            <a:endParaRPr lang="cs-CZ"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r>
              <a:rPr lang="cs-CZ" smtClean="0"/>
              <a:t>Ježíš sám ukázal stejné odhodlání vyzvednout zákon, který dal na hoře Sínaji. V kázání na hoře řekl lidu, že nepřišel, aby Boží zákon zrušil, ale aby ho naplnil!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B2143695-F1DC-4169-B768-DF136FFF064C}" type="slidenum">
              <a:rPr lang="cs-CZ" smtClean="0"/>
              <a:pPr/>
              <a:t>13</a:t>
            </a:fld>
            <a:endParaRPr lang="cs-CZ"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cs-CZ" i="1" dirty="0" smtClean="0"/>
              <a:t>(Text: Matouš 5,17–19)  </a:t>
            </a:r>
            <a:r>
              <a:rPr lang="cs-CZ" dirty="0" smtClean="0"/>
              <a:t>Všimněte si jeho slov: </a:t>
            </a:r>
            <a:r>
              <a:rPr lang="cs-CZ" b="1" dirty="0" smtClean="0"/>
              <a:t>„Nedomnívejte se, že jsem přišel zrušit Zákon nebo Proroky; nepřišel jsem zrušit, nýbrž naplnit.“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20070845-4015-41CC-A93C-0B59F41E7F03}" type="slidenum">
              <a:rPr lang="cs-CZ" smtClean="0"/>
              <a:pPr/>
              <a:t>14</a:t>
            </a:fld>
            <a:endParaRPr lang="cs-CZ"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cs-CZ" b="1" dirty="0" smtClean="0"/>
              <a:t>„Amen, pravím vám, dokud nepomine nebe a země,“</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611065B7-4D5A-4B24-BD91-C7B6E01B880D}" type="slidenum">
              <a:rPr lang="cs-CZ" smtClean="0"/>
              <a:pPr/>
              <a:t>15</a:t>
            </a:fld>
            <a:endParaRPr lang="cs-CZ"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cs-CZ" b="1" dirty="0" smtClean="0"/>
              <a:t>„nepomine ani jediné písmenko ani jediná čárka ze Zákona, dokud se všechno nestane.“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F4C81B51-C5FB-4D74-87CE-04A94E80A696}" type="slidenum">
              <a:rPr lang="cs-CZ" smtClean="0"/>
              <a:pPr/>
              <a:t>16</a:t>
            </a:fld>
            <a:endParaRPr lang="cs-CZ"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cs-CZ" b="1" dirty="0" smtClean="0"/>
              <a:t>„Kdo by tedy zrušil jediné z těchto nejmenších přikázání a tak učil lidi,“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59BFC446-8AD8-4F34-AE41-0D5FFDE0F8C4}" type="slidenum">
              <a:rPr lang="cs-CZ" smtClean="0"/>
              <a:pPr/>
              <a:t>17</a:t>
            </a:fld>
            <a:endParaRPr lang="cs-CZ"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cs-CZ" b="1" dirty="0" smtClean="0"/>
              <a:t>„bude v království nebeském vyhlášen za nejmenšího…“ </a:t>
            </a:r>
            <a:r>
              <a:rPr lang="cs-CZ" b="0" i="1" dirty="0" smtClean="0"/>
              <a:t>(Matouš 5,17–19)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7CD637A3-9161-4509-9FB7-93A0AA7A7BBC}" type="slidenum">
              <a:rPr lang="cs-CZ" smtClean="0"/>
              <a:pPr/>
              <a:t>18</a:t>
            </a:fld>
            <a:endParaRPr lang="cs-CZ"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cs-CZ" smtClean="0"/>
              <a:t>Sám Ježíš svým příkladem demonstroval, jak zachovávat den, který on a jeho Otec posvětili v prvním týdnu historie Země.</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69C7C088-0484-4B2B-8A04-9992BE4DC9C6}" type="slidenum">
              <a:rPr lang="cs-CZ" smtClean="0"/>
              <a:pPr/>
              <a:t>19</a:t>
            </a:fld>
            <a:endParaRPr lang="cs-CZ"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cs-CZ" i="1" dirty="0" smtClean="0"/>
              <a:t>(Text: Lukáš 4,16) </a:t>
            </a:r>
            <a:r>
              <a:rPr lang="cs-CZ" b="1" dirty="0" smtClean="0"/>
              <a:t>„Přišel do </a:t>
            </a:r>
            <a:r>
              <a:rPr lang="cs-CZ" b="1" dirty="0" err="1" smtClean="0"/>
              <a:t>Nazareta</a:t>
            </a:r>
            <a:r>
              <a:rPr lang="cs-CZ" b="1" dirty="0" smtClean="0"/>
              <a:t>, kde vyrostl.“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20C44121-9C13-413C-BE05-8788869AA0AF}" type="slidenum">
              <a:rPr lang="cs-CZ" smtClean="0"/>
              <a:pPr/>
              <a:t>2</a:t>
            </a:fld>
            <a:endParaRPr lang="cs-CZ"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cs-CZ" sz="1200" kern="1200" dirty="0" smtClean="0">
                <a:solidFill>
                  <a:schemeClr val="tx1"/>
                </a:solidFill>
                <a:latin typeface="Arial" charset="0"/>
                <a:ea typeface="+mn-ea"/>
                <a:cs typeface="+mn-cs"/>
              </a:rPr>
              <a:t>Okolo roku 350 před n. l. řecký filosof Aristoteles prohlásil, že pavouk má šest nohou. Dalších 20 století všichni věřili, že pavouk má šest nohou. Nikdo se neobtěžoval je spočítat, aby zjistil, že pavouk má ve skutečnosti </a:t>
            </a:r>
            <a:r>
              <a:rPr lang="cs-CZ" sz="1200" kern="1200" dirty="0" smtClean="0">
                <a:solidFill>
                  <a:schemeClr val="tx1"/>
                </a:solidFill>
                <a:latin typeface="Arial" charset="0"/>
                <a:ea typeface="+mn-ea"/>
                <a:cs typeface="+mn-cs"/>
              </a:rPr>
              <a:t>nohou osm. </a:t>
            </a:r>
            <a:endParaRPr lang="cs-CZ"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9435D5EE-FDBD-4A9B-8E10-80BA1CC88A1F}" type="slidenum">
              <a:rPr lang="cs-CZ" smtClean="0"/>
              <a:pPr/>
              <a:t>20</a:t>
            </a:fld>
            <a:endParaRPr lang="cs-CZ"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r>
              <a:rPr lang="cs-CZ" b="1" dirty="0" smtClean="0"/>
              <a:t>„Podle svého obyčeje vešel v sobotní den do synagógy a povstal, aby četl z Písma.“ </a:t>
            </a:r>
            <a:r>
              <a:rPr lang="cs-CZ" b="0" i="1" dirty="0" smtClean="0"/>
              <a:t>(Lukáš 4,16)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F6F04166-D2ED-4F3E-A220-ECE227E1E06F}" type="slidenum">
              <a:rPr lang="cs-CZ" smtClean="0"/>
              <a:pPr/>
              <a:t>21</a:t>
            </a:fld>
            <a:endParaRPr lang="cs-CZ"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r>
              <a:rPr lang="cs-CZ" smtClean="0"/>
              <a:t>Když náboženští vůdcové obvinili Ježíšovy učedníky z toho, že porušují sobotu, Ježíš pravil, že on je Pánem soboty.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6F6461D2-E75B-4195-A894-C1955E6DDB63}" type="slidenum">
              <a:rPr lang="cs-CZ" smtClean="0"/>
              <a:pPr/>
              <a:t>22</a:t>
            </a:fld>
            <a:endParaRPr lang="cs-CZ"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r>
              <a:rPr lang="cs-CZ" i="1" dirty="0" smtClean="0"/>
              <a:t>(Text: Marek 2,27.28) </a:t>
            </a:r>
            <a:r>
              <a:rPr lang="cs-CZ" b="1" dirty="0" smtClean="0"/>
              <a:t>„Sobota je učiněna pro člověka, a ne člověk pro sobotu.“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34099AF9-37C0-479C-A1BE-E506E7F29E6D}" type="slidenum">
              <a:rPr lang="cs-CZ" smtClean="0"/>
              <a:pPr/>
              <a:t>23</a:t>
            </a:fld>
            <a:endParaRPr lang="cs-CZ"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cs-CZ" b="1" dirty="0" smtClean="0"/>
              <a:t>„Proto je Syn člověka pánem i nad sobotou.“ </a:t>
            </a:r>
            <a:r>
              <a:rPr lang="cs-CZ" b="0" i="1" dirty="0" smtClean="0"/>
              <a:t>(Marek 2,27.28)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197691D8-B158-4C9A-91A1-9253B664A474}" type="slidenum">
              <a:rPr lang="cs-CZ" smtClean="0"/>
              <a:pPr/>
              <a:t>24</a:t>
            </a:fld>
            <a:endParaRPr lang="cs-CZ"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cs-CZ" smtClean="0"/>
              <a:t>Nejenže Ježíš světil sobotní den, ale pokynul svým učedníkům, aby se modlili za to, aby mohli zachovávat tento den i v budoucnu.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F7DC80DF-03C7-4431-B170-351648F67C55}" type="slidenum">
              <a:rPr lang="cs-CZ" smtClean="0"/>
              <a:pPr/>
              <a:t>25</a:t>
            </a:fld>
            <a:endParaRPr lang="cs-CZ"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cs-CZ" i="1" dirty="0" smtClean="0"/>
              <a:t>(Text: Matouš 24,20)  </a:t>
            </a:r>
            <a:r>
              <a:rPr lang="cs-CZ" dirty="0" smtClean="0"/>
              <a:t>Tento požadavek nalézáme u Matouše 24,20: </a:t>
            </a:r>
            <a:r>
              <a:rPr lang="cs-CZ" b="1" dirty="0" smtClean="0"/>
              <a:t>„Modlete se, abyste se nemuseli dát na útěk v zimě nebo v sobotu.“</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1C711DCF-7781-43A9-8F78-0CC2F6BADE2E}" type="slidenum">
              <a:rPr lang="cs-CZ" smtClean="0"/>
              <a:pPr/>
              <a:t>26</a:t>
            </a:fld>
            <a:endParaRPr lang="cs-CZ"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Ježíš v tomto případě hovořil o útěku svých následovníků z Jeruzaléma těsně před jeho zničením Římany v roce 70 n. l.</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9FC1F3C4-6D62-473D-9117-57B8CBE499FD}" type="slidenum">
              <a:rPr lang="cs-CZ" smtClean="0"/>
              <a:pPr/>
              <a:t>27</a:t>
            </a:fld>
            <a:endParaRPr lang="cs-CZ"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cs-CZ" smtClean="0"/>
              <a:t>I kdyby byla Bible jediným zdrojem informací, mohli bychom určit, který den je sedmý, tj. sobota. Když sledujeme zprávu o ukřižování, v Lukášově podání evangelia jsou popsány události onoho víkendu. Poté, co Kristus zemřel na kříži v pátek, Bible poznamenává: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511DEAE1-F4F3-4D8D-8D01-E831B832112F}" type="slidenum">
              <a:rPr lang="cs-CZ" smtClean="0"/>
              <a:pPr/>
              <a:t>28</a:t>
            </a:fld>
            <a:endParaRPr lang="cs-CZ"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r>
              <a:rPr lang="cs-CZ" i="1" dirty="0" smtClean="0"/>
              <a:t>(Text: Lukáš 23,54–56; 24,1)  </a:t>
            </a:r>
            <a:r>
              <a:rPr lang="cs-CZ" b="1" dirty="0" smtClean="0"/>
              <a:t>„Byl pátek a začínala sobota.“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EE8E8073-478C-4F7D-B062-E54D4D48E8CC}" type="slidenum">
              <a:rPr lang="cs-CZ" smtClean="0"/>
              <a:pPr/>
              <a:t>29</a:t>
            </a:fld>
            <a:endParaRPr lang="cs-CZ"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cs-CZ" b="1" dirty="0" smtClean="0"/>
              <a:t>„Ženy, které šly s Ježíšem z Galileje, šly za ním; viděly hrob i to, jak bylo tělo pochováno.“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sz="1200" kern="1200" dirty="0" smtClean="0">
                <a:solidFill>
                  <a:schemeClr val="tx1"/>
                </a:solidFill>
                <a:latin typeface="Arial" charset="0"/>
                <a:ea typeface="+mn-ea"/>
                <a:cs typeface="+mn-cs"/>
              </a:rPr>
              <a:t>Jiné mýty byly mnohem </a:t>
            </a:r>
            <a:r>
              <a:rPr lang="cs-CZ" sz="1200" kern="1200" dirty="0" err="1" smtClean="0">
                <a:solidFill>
                  <a:schemeClr val="tx1"/>
                </a:solidFill>
                <a:latin typeface="Arial" charset="0"/>
                <a:ea typeface="+mn-ea"/>
                <a:cs typeface="+mn-cs"/>
              </a:rPr>
              <a:t>zásadnější</a:t>
            </a:r>
            <a:r>
              <a:rPr lang="cs-CZ" sz="1200" kern="1200" dirty="0" smtClean="0">
                <a:solidFill>
                  <a:schemeClr val="tx1"/>
                </a:solidFill>
                <a:latin typeface="Arial" charset="0"/>
                <a:ea typeface="+mn-ea"/>
                <a:cs typeface="+mn-cs"/>
              </a:rPr>
              <a:t>. Na konci osmnáctého století doktoři věřili, že nemoc lze vyléčit vykrvácením – odsáním krve z pacientova těla. První </a:t>
            </a:r>
            <a:r>
              <a:rPr lang="cs-CZ" sz="1200" kern="1200" dirty="0" smtClean="0">
                <a:solidFill>
                  <a:schemeClr val="tx1"/>
                </a:solidFill>
                <a:latin typeface="Arial" charset="0"/>
                <a:ea typeface="+mn-ea"/>
                <a:cs typeface="+mn-cs"/>
              </a:rPr>
              <a:t>prezident </a:t>
            </a:r>
            <a:r>
              <a:rPr lang="cs-CZ" sz="1200" kern="1200" dirty="0" smtClean="0">
                <a:solidFill>
                  <a:schemeClr val="tx1"/>
                </a:solidFill>
                <a:latin typeface="Arial" charset="0"/>
                <a:ea typeface="+mn-ea"/>
                <a:cs typeface="+mn-cs"/>
              </a:rPr>
              <a:t>Spojených států, George Washington zemřel, protože mu vzali téměř dva litry krve z jeho žil kvůli tomu, že měl angínu.</a:t>
            </a:r>
          </a:p>
          <a:p>
            <a:endParaRPr lang="cs-CZ" dirty="0"/>
          </a:p>
        </p:txBody>
      </p:sp>
      <p:sp>
        <p:nvSpPr>
          <p:cNvPr id="4" name="Zástupný symbol pro číslo snímku 3"/>
          <p:cNvSpPr>
            <a:spLocks noGrp="1"/>
          </p:cNvSpPr>
          <p:nvPr>
            <p:ph type="sldNum" sz="quarter" idx="10"/>
          </p:nvPr>
        </p:nvSpPr>
        <p:spPr/>
        <p:txBody>
          <a:bodyPr/>
          <a:lstStyle/>
          <a:p>
            <a:pPr>
              <a:defRPr/>
            </a:pPr>
            <a:fld id="{3456A9B7-65D9-4F3D-BB7D-8E7F716859FA}" type="slidenum">
              <a:rPr lang="cs-CZ" smtClean="0"/>
              <a:pPr>
                <a:defRPr/>
              </a:pPr>
              <a:t>3</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7BA5C36A-8C3B-46D3-8A0A-C979ED0BD654}" type="slidenum">
              <a:rPr lang="cs-CZ" smtClean="0"/>
              <a:pPr/>
              <a:t>30</a:t>
            </a:fld>
            <a:endParaRPr lang="cs-CZ"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r>
              <a:rPr lang="cs-CZ" b="1" dirty="0" smtClean="0"/>
              <a:t>„Potom se vrátily, aby připravily vonné masti a oleje. Ale v sobotu zachovaly podle přikázání sváteční klid.“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BDB8921A-3CD8-449C-BED2-B49B668B8B15}" type="slidenum">
              <a:rPr lang="cs-CZ" smtClean="0"/>
              <a:pPr/>
              <a:t>31</a:t>
            </a:fld>
            <a:endParaRPr lang="cs-CZ"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r>
              <a:rPr lang="cs-CZ" b="1" smtClean="0"/>
              <a:t>Prvního dne po sobotě, za časného jitra,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B903C281-8973-45B5-A80B-298632280751}" type="slidenum">
              <a:rPr lang="cs-CZ" smtClean="0"/>
              <a:pPr/>
              <a:t>32</a:t>
            </a:fld>
            <a:endParaRPr lang="cs-CZ"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r>
              <a:rPr lang="cs-CZ" b="1" dirty="0" smtClean="0"/>
              <a:t>„přišly k hrobu s vonnými mastmi, které připravily.“ </a:t>
            </a:r>
            <a:r>
              <a:rPr lang="cs-CZ" b="0" i="1" dirty="0" smtClean="0"/>
              <a:t>(Lukáš 23,54–56; 24,1)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F6F31D17-34A4-4AC0-8F6D-03A6907FAE48}" type="slidenum">
              <a:rPr lang="cs-CZ" smtClean="0"/>
              <a:pPr/>
              <a:t>33</a:t>
            </a:fld>
            <a:endParaRPr lang="cs-CZ"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r>
              <a:rPr lang="cs-CZ" smtClean="0"/>
              <a:t>Většina křesťanského světa slaví Velký pátek na památku Kristovy smrti. Slaví velikonoční neděli na památku Kristova vzkříšení.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65FF4B4F-575E-46AA-B03A-2CBF89DFD117}" type="slidenum">
              <a:rPr lang="cs-CZ" smtClean="0"/>
              <a:pPr/>
              <a:t>34</a:t>
            </a:fld>
            <a:endParaRPr lang="cs-CZ" smtClean="0"/>
          </a:p>
        </p:txBody>
      </p:sp>
      <p:sp>
        <p:nvSpPr>
          <p:cNvPr id="193539" name="Zástupný symbol pro obrázek snímku 1"/>
          <p:cNvSpPr>
            <a:spLocks noGrp="1" noRot="1" noChangeAspect="1" noTextEdit="1"/>
          </p:cNvSpPr>
          <p:nvPr>
            <p:ph type="sldImg"/>
          </p:nvPr>
        </p:nvSpPr>
        <p:spPr>
          <a:ln/>
        </p:spPr>
      </p:sp>
      <p:sp>
        <p:nvSpPr>
          <p:cNvPr id="193540" name="Zástupný symbol pro poznámky 2"/>
          <p:cNvSpPr>
            <a:spLocks noGrp="1"/>
          </p:cNvSpPr>
          <p:nvPr>
            <p:ph type="body" idx="1"/>
          </p:nvPr>
        </p:nvSpPr>
        <p:spPr>
          <a:noFill/>
          <a:ln/>
        </p:spPr>
        <p:txBody>
          <a:bodyPr/>
          <a:lstStyle/>
          <a:p>
            <a:pPr eaLnBrk="1" hangingPunct="1">
              <a:spcBef>
                <a:spcPct val="0"/>
              </a:spcBef>
            </a:pPr>
            <a:r>
              <a:rPr lang="cs-CZ" smtClean="0"/>
              <a:t>Bible nám říká, že mezi tím byla sobota „podle přikázání“.</a:t>
            </a:r>
          </a:p>
        </p:txBody>
      </p:sp>
      <p:sp>
        <p:nvSpPr>
          <p:cNvPr id="193541"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fld id="{89EAEF3B-3681-4977-9C4E-207804CB9D31}" type="slidenum">
              <a:rPr lang="cs-CZ" sz="1200"/>
              <a:pPr/>
              <a:t>34</a:t>
            </a:fld>
            <a:endParaRPr lang="cs-CZ"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DAF6D202-9B73-4974-9FE3-1ED5D6E7BEC7}" type="slidenum">
              <a:rPr lang="cs-CZ" smtClean="0"/>
              <a:pPr/>
              <a:t>35</a:t>
            </a:fld>
            <a:endParaRPr lang="cs-CZ"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r>
              <a:rPr lang="cs-CZ" smtClean="0"/>
              <a:t>Ačkoliv Lukáš napsal tato slova léta po ukřižování, o neděli se stále ještě zmiňoval jako o „prvním dni v týdnu“ a sedmý den nazýval „sobotou“. Biblický záznam jasně tyto dva dny rozlišuje.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60C72766-8114-4931-B0D4-CE2EB062C295}" type="slidenum">
              <a:rPr lang="cs-CZ" smtClean="0"/>
              <a:pPr/>
              <a:t>36</a:t>
            </a:fld>
            <a:endParaRPr lang="cs-CZ"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r>
              <a:rPr lang="cs-CZ" smtClean="0"/>
              <a:t>Ve skutečnosti apoštolové pokračovali v bohoslužebných setkáních a kázali v sobotu sedmého dne po mnoho let po ukřižování.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C5ACAD50-06E9-4E4E-9237-33D91E8B9E87}" type="slidenum">
              <a:rPr lang="cs-CZ" smtClean="0"/>
              <a:pPr/>
              <a:t>37</a:t>
            </a:fld>
            <a:endParaRPr lang="cs-CZ"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r>
              <a:rPr lang="cs-CZ" i="1" dirty="0" smtClean="0"/>
              <a:t>(Text: Skutky 13,14.42.44)  </a:t>
            </a:r>
            <a:r>
              <a:rPr lang="cs-CZ" dirty="0" smtClean="0"/>
              <a:t>Bible hovoří o Pavlovi a jeho společnících, když navštívili Antiochii, </a:t>
            </a:r>
            <a:r>
              <a:rPr lang="cs-CZ" b="1" dirty="0" smtClean="0"/>
              <a:t>„…vešli do synagógy a posadili se.“ </a:t>
            </a:r>
            <a:r>
              <a:rPr lang="cs-CZ" b="0" i="1" dirty="0" smtClean="0"/>
              <a:t>(Skutky 13,14 )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1EB0962-72B6-4951-974F-C41EA5446DE8}" type="slidenum">
              <a:rPr lang="cs-CZ" smtClean="0"/>
              <a:pPr/>
              <a:t>38</a:t>
            </a:fld>
            <a:endParaRPr lang="cs-CZ"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r>
              <a:rPr lang="cs-CZ" smtClean="0"/>
              <a:t>Později, když vycházeli ze synagógy: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796701DA-96FE-4578-A129-0E658655EAB0}" type="slidenum">
              <a:rPr lang="cs-CZ" smtClean="0"/>
              <a:pPr/>
              <a:t>39</a:t>
            </a:fld>
            <a:endParaRPr lang="cs-CZ"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cs-CZ" b="1" dirty="0" smtClean="0"/>
              <a:t>„Všichni je prosili, aby k nim o tom všem znovu promluvili příští sobotu…“</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kern="1200" dirty="0" smtClean="0">
                <a:solidFill>
                  <a:schemeClr val="tx1"/>
                </a:solidFill>
                <a:latin typeface="Arial" charset="0"/>
                <a:ea typeface="+mn-ea"/>
                <a:cs typeface="+mn-cs"/>
              </a:rPr>
              <a:t>Je možné, že se do křesťanské církve vloudil podobný blud? Tentokrát však jde o něco mnohem důležitějšího než o počet pavoučích nohou. V minulé lekci jsme zjistili, že sedmý den týdne, sobota, je Božím dnem odpočinku. Přesto miliony lidí světí první den týdne a věří, že to je biblická sobota. </a:t>
            </a:r>
          </a:p>
          <a:p>
            <a:r>
              <a:rPr lang="cs-CZ" sz="1200" kern="1200" dirty="0" smtClean="0">
                <a:solidFill>
                  <a:schemeClr val="tx1"/>
                </a:solidFill>
                <a:latin typeface="Arial" charset="0"/>
                <a:ea typeface="+mn-ea"/>
                <a:cs typeface="+mn-cs"/>
              </a:rPr>
              <a:t>Tak jak učebnice přírodopisu </a:t>
            </a:r>
            <a:r>
              <a:rPr lang="cs-CZ" sz="1200" kern="1200" dirty="0" smtClean="0">
                <a:solidFill>
                  <a:schemeClr val="tx1"/>
                </a:solidFill>
                <a:latin typeface="Arial" charset="0"/>
                <a:ea typeface="+mn-ea"/>
                <a:cs typeface="+mn-cs"/>
              </a:rPr>
              <a:t>2.000 </a:t>
            </a:r>
            <a:r>
              <a:rPr lang="cs-CZ" sz="1200" kern="1200" dirty="0" smtClean="0">
                <a:solidFill>
                  <a:schemeClr val="tx1"/>
                </a:solidFill>
                <a:latin typeface="Arial" charset="0"/>
                <a:ea typeface="+mn-ea"/>
                <a:cs typeface="+mn-cs"/>
              </a:rPr>
              <a:t>let chybně učily, že pavouci mají šest nohou, tak miliony lidí </a:t>
            </a:r>
            <a:r>
              <a:rPr lang="cs-CZ" sz="1200" kern="1200" dirty="0" smtClean="0">
                <a:solidFill>
                  <a:schemeClr val="tx1"/>
                </a:solidFill>
                <a:latin typeface="Arial" charset="0"/>
                <a:ea typeface="+mn-ea"/>
                <a:cs typeface="+mn-cs"/>
              </a:rPr>
              <a:t>přijaly </a:t>
            </a:r>
            <a:r>
              <a:rPr lang="cs-CZ" sz="1200" kern="1200" dirty="0" smtClean="0">
                <a:solidFill>
                  <a:schemeClr val="tx1"/>
                </a:solidFill>
                <a:latin typeface="Arial" charset="0"/>
                <a:ea typeface="+mn-ea"/>
                <a:cs typeface="+mn-cs"/>
              </a:rPr>
              <a:t>mýtus týkající se dne odpočinku. Předpokládejme, že tyto lekce studujeme, protože toužíme po pravdě. Chceme vědět, co opravdu říká Boží slovo. Boží slovo je jediným bezpečným průvodcem pro naše životy. </a:t>
            </a:r>
            <a:endParaRPr lang="cs-CZ" dirty="0"/>
          </a:p>
        </p:txBody>
      </p:sp>
      <p:sp>
        <p:nvSpPr>
          <p:cNvPr id="4" name="Zástupný symbol pro číslo snímku 3"/>
          <p:cNvSpPr>
            <a:spLocks noGrp="1"/>
          </p:cNvSpPr>
          <p:nvPr>
            <p:ph type="sldNum" sz="quarter" idx="10"/>
          </p:nvPr>
        </p:nvSpPr>
        <p:spPr/>
        <p:txBody>
          <a:bodyPr/>
          <a:lstStyle/>
          <a:p>
            <a:pPr>
              <a:defRPr/>
            </a:pPr>
            <a:fld id="{3456A9B7-65D9-4F3D-BB7D-8E7F716859FA}" type="slidenum">
              <a:rPr lang="cs-CZ" smtClean="0"/>
              <a:pPr>
                <a:defRPr/>
              </a:pPr>
              <a:t>4</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26A2D0E2-0B5D-441F-B26D-B0D27D83E1EB}" type="slidenum">
              <a:rPr lang="cs-CZ" smtClean="0"/>
              <a:pPr/>
              <a:t>40</a:t>
            </a:fld>
            <a:endParaRPr lang="cs-CZ"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r>
              <a:rPr lang="cs-CZ" b="1" dirty="0" smtClean="0"/>
              <a:t>„Příští sobotu přišlo skoro celé město slyšet Boží slovo.“ </a:t>
            </a:r>
            <a:r>
              <a:rPr lang="cs-CZ" b="0" i="1" dirty="0" smtClean="0"/>
              <a:t> (Skutky 13,42.44) </a:t>
            </a:r>
            <a:r>
              <a:rPr lang="cs-CZ" dirty="0" smtClean="0"/>
              <a:t> Pavel měl ve zvyku chodit na bohoslužbu do synagogy každou sobotu: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26B08296-5BA5-4C30-B7D4-785510C7FB24}" type="slidenum">
              <a:rPr lang="cs-CZ" smtClean="0"/>
              <a:pPr/>
              <a:t>41</a:t>
            </a:fld>
            <a:endParaRPr lang="cs-CZ"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r>
              <a:rPr lang="cs-CZ" i="1" smtClean="0"/>
              <a:t>(Text: Skutky 18,4) </a:t>
            </a:r>
            <a:r>
              <a:rPr lang="cs-CZ" b="1" smtClean="0"/>
              <a:t>„Každou sobotu mluvil v synagóze a snažil se získat židy i pohany.“</a:t>
            </a:r>
            <a:r>
              <a:rPr lang="cs-CZ" smtClean="0"/>
              <a:t> Z těchto biblických skutečností lze snadno pochopit, že neexistuje žádný důkaz o tom, že by Kristus nebo jeho učedníci změnili den bohoslužby. Ani v Bibli není žádný záznam o nařízení podobné změny.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C7B5AE26-5163-4590-814A-AFB8C8119560}" type="slidenum">
              <a:rPr lang="cs-CZ" smtClean="0"/>
              <a:pPr/>
              <a:t>42</a:t>
            </a:fld>
            <a:endParaRPr lang="cs-CZ" smtClean="0"/>
          </a:p>
        </p:txBody>
      </p:sp>
      <p:sp>
        <p:nvSpPr>
          <p:cNvPr id="201731" name="Zástupný symbol pro obrázek snímku 1"/>
          <p:cNvSpPr>
            <a:spLocks noGrp="1" noRot="1" noChangeAspect="1" noTextEdit="1"/>
          </p:cNvSpPr>
          <p:nvPr>
            <p:ph type="sldImg"/>
          </p:nvPr>
        </p:nvSpPr>
        <p:spPr>
          <a:ln/>
        </p:spPr>
      </p:sp>
      <p:sp>
        <p:nvSpPr>
          <p:cNvPr id="201732" name="Zástupný symbol pro poznámky 2"/>
          <p:cNvSpPr>
            <a:spLocks noGrp="1"/>
          </p:cNvSpPr>
          <p:nvPr>
            <p:ph type="body" idx="1"/>
          </p:nvPr>
        </p:nvSpPr>
        <p:spPr>
          <a:noFill/>
          <a:ln/>
        </p:spPr>
        <p:txBody>
          <a:bodyPr/>
          <a:lstStyle/>
          <a:p>
            <a:pPr eaLnBrk="1" hangingPunct="1">
              <a:spcBef>
                <a:spcPct val="0"/>
              </a:spcBef>
            </a:pPr>
            <a:r>
              <a:rPr lang="cs-CZ" smtClean="0"/>
              <a:t>Nikdo z pisatelů Nového zákona nesdělil nic o změně sobotního dne! Kdyby se taková zásadní změna uskutečnila, bylo by o tom pojednání na přední stránce Nového zákona! </a:t>
            </a:r>
          </a:p>
        </p:txBody>
      </p:sp>
      <p:sp>
        <p:nvSpPr>
          <p:cNvPr id="201733"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fld id="{11F669F5-6EC8-4D32-B3C8-2CFCEB2A039A}" type="slidenum">
              <a:rPr lang="cs-CZ" sz="1200"/>
              <a:pPr/>
              <a:t>42</a:t>
            </a:fld>
            <a:endParaRPr lang="cs-CZ"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028B068F-EC89-4070-A064-D5B030D1D8C6}" type="slidenum">
              <a:rPr lang="cs-CZ" smtClean="0"/>
              <a:pPr/>
              <a:t>43</a:t>
            </a:fld>
            <a:endParaRPr lang="cs-CZ"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r>
              <a:rPr lang="cs-CZ" i="1" dirty="0" smtClean="0"/>
              <a:t>(Text: Žalm 89,35)  </a:t>
            </a:r>
            <a:r>
              <a:rPr lang="cs-CZ" dirty="0" smtClean="0"/>
              <a:t>Bůh řekl: </a:t>
            </a:r>
            <a:r>
              <a:rPr lang="cs-CZ" b="1" dirty="0" smtClean="0"/>
              <a:t>„…nezměním, co splynulo mi ze rtů.“ </a:t>
            </a:r>
            <a:r>
              <a:rPr lang="cs-CZ" dirty="0" smtClean="0"/>
              <a:t>Bůh svůj zákon nezměnil a nikdo nemá právo měnit Boží zákon! Učenci různých skupin, světících neděli, s tím souhlasí.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3D20244A-3A67-4F71-93DC-D387A0119A37}" type="slidenum">
              <a:rPr lang="cs-CZ" smtClean="0"/>
              <a:pPr/>
              <a:t>44</a:t>
            </a:fld>
            <a:endParaRPr lang="cs-CZ"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cs-CZ" dirty="0" smtClean="0"/>
              <a:t>Katolický kardinál Jame </a:t>
            </a:r>
            <a:r>
              <a:rPr lang="cs-CZ" dirty="0" err="1" smtClean="0"/>
              <a:t>Gibbons</a:t>
            </a:r>
            <a:r>
              <a:rPr lang="cs-CZ" dirty="0" smtClean="0"/>
              <a:t> jednou napsal: </a:t>
            </a:r>
            <a:r>
              <a:rPr lang="cs-CZ" b="1" dirty="0" smtClean="0"/>
              <a:t>„Můžete číst Bibli od Genesis po Zjevení a nenajdete tam jedinou řádku nařizující svěcení neděle.“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A01C749F-1ABD-435C-9C2F-B412760D1212}" type="slidenum">
              <a:rPr lang="cs-CZ" smtClean="0"/>
              <a:pPr/>
              <a:t>45</a:t>
            </a:fld>
            <a:endParaRPr lang="cs-CZ"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cs-CZ" b="1" dirty="0" smtClean="0"/>
              <a:t>„Písmo nařizuje zachovávat sobotu.”</a:t>
            </a:r>
            <a:r>
              <a:rPr lang="cs-CZ" dirty="0" smtClean="0"/>
              <a:t> – </a:t>
            </a:r>
            <a:r>
              <a:rPr lang="cs-CZ" dirty="0" err="1" smtClean="0"/>
              <a:t>The</a:t>
            </a:r>
            <a:r>
              <a:rPr lang="cs-CZ" dirty="0" smtClean="0"/>
              <a:t> </a:t>
            </a:r>
            <a:r>
              <a:rPr lang="cs-CZ" dirty="0" err="1" smtClean="0"/>
              <a:t>Faith</a:t>
            </a:r>
            <a:r>
              <a:rPr lang="cs-CZ" dirty="0" smtClean="0"/>
              <a:t> </a:t>
            </a:r>
            <a:r>
              <a:rPr lang="cs-CZ" dirty="0" err="1" smtClean="0"/>
              <a:t>of</a:t>
            </a:r>
            <a:r>
              <a:rPr lang="cs-CZ" dirty="0" smtClean="0"/>
              <a:t> </a:t>
            </a:r>
            <a:r>
              <a:rPr lang="cs-CZ" dirty="0" err="1" smtClean="0"/>
              <a:t>Our</a:t>
            </a:r>
            <a:r>
              <a:rPr lang="cs-CZ" dirty="0" smtClean="0"/>
              <a:t> </a:t>
            </a:r>
            <a:r>
              <a:rPr lang="cs-CZ" dirty="0" err="1" smtClean="0"/>
              <a:t>fathers</a:t>
            </a:r>
            <a:r>
              <a:rPr lang="cs-CZ" dirty="0" smtClean="0"/>
              <a:t> (</a:t>
            </a:r>
            <a:r>
              <a:rPr lang="cs-CZ" i="1" dirty="0" smtClean="0"/>
              <a:t>Víra našich otců</a:t>
            </a:r>
            <a:r>
              <a:rPr lang="cs-CZ" dirty="0" smtClean="0"/>
              <a:t>), s. 111–112</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7C19A40C-3BA3-4CF3-8021-0258DC41FBC5}" type="slidenum">
              <a:rPr lang="cs-CZ" smtClean="0"/>
              <a:pPr/>
              <a:t>46</a:t>
            </a:fld>
            <a:endParaRPr lang="cs-CZ"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r>
              <a:rPr lang="cs-CZ" dirty="0" smtClean="0"/>
              <a:t>Metodista </a:t>
            </a:r>
            <a:r>
              <a:rPr lang="cs-CZ" dirty="0" err="1" smtClean="0"/>
              <a:t>Clovis</a:t>
            </a:r>
            <a:r>
              <a:rPr lang="cs-CZ" dirty="0" smtClean="0"/>
              <a:t> G. </a:t>
            </a:r>
            <a:r>
              <a:rPr lang="cs-CZ" dirty="0" err="1" smtClean="0"/>
              <a:t>Chappell</a:t>
            </a:r>
            <a:r>
              <a:rPr lang="cs-CZ" dirty="0" smtClean="0"/>
              <a:t> upozorňuje na stejnou věc, když říká, že: </a:t>
            </a:r>
            <a:r>
              <a:rPr lang="cs-CZ" b="1" dirty="0" smtClean="0"/>
              <a:t>„Důvodem k zachovávání prvního dne místo sedmého dne není žádné přikázání.“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2EEDE89B-D47A-4FF4-AF8E-64AC9FB6F627}" type="slidenum">
              <a:rPr lang="cs-CZ" smtClean="0"/>
              <a:pPr/>
              <a:t>47</a:t>
            </a:fld>
            <a:endParaRPr lang="cs-CZ"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cs-CZ" b="1" dirty="0" smtClean="0"/>
              <a:t>„Bibli zkoumáme zbytečně, pokud chceme najít příkaz o změně ze sedmého dne na první.”</a:t>
            </a:r>
            <a:r>
              <a:rPr lang="cs-CZ" dirty="0" smtClean="0"/>
              <a:t>  – Ten </a:t>
            </a:r>
            <a:r>
              <a:rPr lang="cs-CZ" dirty="0" err="1" smtClean="0"/>
              <a:t>Rules</a:t>
            </a:r>
            <a:r>
              <a:rPr lang="cs-CZ" dirty="0" smtClean="0"/>
              <a:t> </a:t>
            </a:r>
            <a:r>
              <a:rPr lang="cs-CZ" dirty="0" err="1" smtClean="0"/>
              <a:t>for</a:t>
            </a:r>
            <a:r>
              <a:rPr lang="cs-CZ" dirty="0" smtClean="0"/>
              <a:t> </a:t>
            </a:r>
            <a:r>
              <a:rPr lang="cs-CZ" dirty="0" err="1" smtClean="0"/>
              <a:t>Living</a:t>
            </a:r>
            <a:r>
              <a:rPr lang="cs-CZ" dirty="0" smtClean="0"/>
              <a:t> (</a:t>
            </a:r>
            <a:r>
              <a:rPr lang="cs-CZ" i="1" dirty="0" smtClean="0"/>
              <a:t>Deset pravidel k životu</a:t>
            </a:r>
            <a:r>
              <a:rPr lang="cs-CZ" dirty="0" smtClean="0"/>
              <a:t>), s. 61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96F7AE71-BF44-4051-9F79-1BA4C0AC0400}" type="slidenum">
              <a:rPr lang="cs-CZ" smtClean="0"/>
              <a:pPr/>
              <a:t>48</a:t>
            </a:fld>
            <a:endParaRPr lang="cs-CZ"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r>
              <a:rPr lang="cs-CZ" smtClean="0"/>
              <a:t>Neexistuje žádný biblický záznam o tom, že by Kristus nebo jeho učedníci zachovávali jiný den nebo učili druhé, aby to tak dělali. „Jak je tedy možné, že se začala světit neděle?“ můžeme se ptát.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BBF6D401-74C0-4B3D-9FA9-782350A841FA}" type="slidenum">
              <a:rPr lang="cs-CZ" smtClean="0"/>
              <a:pPr/>
              <a:t>49</a:t>
            </a:fld>
            <a:endParaRPr lang="cs-CZ"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r>
              <a:rPr lang="cs-CZ" dirty="0" smtClean="0"/>
              <a:t>Od </a:t>
            </a:r>
            <a:r>
              <a:rPr lang="cs-CZ" dirty="0" err="1" smtClean="0"/>
              <a:t>Socrata</a:t>
            </a:r>
            <a:r>
              <a:rPr lang="cs-CZ" dirty="0" smtClean="0"/>
              <a:t> </a:t>
            </a:r>
            <a:r>
              <a:rPr lang="cs-CZ" dirty="0" err="1" smtClean="0"/>
              <a:t>Scholastica</a:t>
            </a:r>
            <a:r>
              <a:rPr lang="cs-CZ" dirty="0" smtClean="0"/>
              <a:t>, historika v pátém století n. l., se dozvídáme: </a:t>
            </a:r>
            <a:r>
              <a:rPr lang="cs-CZ" b="1" dirty="0" smtClean="0"/>
              <a:t>„Téměř všechny církve na světě slaví svátost [Večeři Páně] každý týden v sobotu,“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FC7932FA-B0CF-44E2-954E-978B40E58275}" type="slidenum">
              <a:rPr lang="cs-CZ" smtClean="0"/>
              <a:pPr/>
              <a:t>5</a:t>
            </a:fld>
            <a:endParaRPr lang="cs-CZ"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cs-CZ" dirty="0" smtClean="0"/>
              <a:t>Naučili jsme se, že nám Bůh dal zvláštní den, den odpočinku, během něhož ho ctíme a připomínáme si jeho stvořitelské dílo. Probírali jsme, že den odpočinku není ledajakým dnem, ale že jde o sedmý den v týdnu. Dozvěděli jsme se, že tento den budeme slavit, i když tento svět skončí a my budeme v nebi s naším Stvořitelem.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B74D88FB-16C2-4DF8-B1FD-40C12F6B66AB}" type="slidenum">
              <a:rPr lang="cs-CZ" smtClean="0"/>
              <a:pPr/>
              <a:t>50</a:t>
            </a:fld>
            <a:endParaRPr lang="cs-CZ"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cs-CZ" b="1" dirty="0" smtClean="0"/>
              <a:t>„přesto křesťané v Alexandrii a v Římě to přestali dělat kvůli nějakým dávným tradicím.”</a:t>
            </a:r>
            <a:r>
              <a:rPr lang="cs-CZ" dirty="0" smtClean="0"/>
              <a:t>  – </a:t>
            </a:r>
            <a:r>
              <a:rPr lang="cs-CZ" dirty="0" err="1" smtClean="0"/>
              <a:t>Ecclesiastical</a:t>
            </a:r>
            <a:r>
              <a:rPr lang="cs-CZ" dirty="0" smtClean="0"/>
              <a:t> </a:t>
            </a:r>
            <a:r>
              <a:rPr lang="cs-CZ" dirty="0" err="1" smtClean="0"/>
              <a:t>History</a:t>
            </a:r>
            <a:r>
              <a:rPr lang="cs-CZ" dirty="0" smtClean="0"/>
              <a:t> (</a:t>
            </a:r>
            <a:r>
              <a:rPr lang="cs-CZ" i="1" dirty="0" smtClean="0"/>
              <a:t>Církevní historie</a:t>
            </a:r>
            <a:r>
              <a:rPr lang="cs-CZ" dirty="0" smtClean="0"/>
              <a:t>), citát uvedený C. B. </a:t>
            </a:r>
            <a:r>
              <a:rPr lang="cs-CZ" dirty="0" err="1" smtClean="0"/>
              <a:t>Haynsem</a:t>
            </a:r>
            <a:r>
              <a:rPr lang="cs-CZ" dirty="0" smtClean="0"/>
              <a:t> z </a:t>
            </a:r>
            <a:r>
              <a:rPr lang="cs-CZ" dirty="0" err="1" smtClean="0"/>
              <a:t>Sabbath</a:t>
            </a:r>
            <a:r>
              <a:rPr lang="cs-CZ" dirty="0" smtClean="0"/>
              <a:t> to </a:t>
            </a:r>
            <a:r>
              <a:rPr lang="cs-CZ" dirty="0" err="1" smtClean="0"/>
              <a:t>Sunday</a:t>
            </a:r>
            <a:r>
              <a:rPr lang="cs-CZ" dirty="0" smtClean="0"/>
              <a:t> (</a:t>
            </a:r>
            <a:r>
              <a:rPr lang="cs-CZ" i="1" dirty="0" smtClean="0"/>
              <a:t>Od soboty k neděli</a:t>
            </a:r>
            <a:r>
              <a:rPr lang="cs-CZ" dirty="0" smtClean="0"/>
              <a:t>), s. 35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648D5BFE-CD43-4E33-AA4C-4AC51AD45858}" type="slidenum">
              <a:rPr lang="cs-CZ" smtClean="0"/>
              <a:pPr/>
              <a:t>51</a:t>
            </a:fld>
            <a:endParaRPr lang="cs-CZ"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r>
              <a:rPr lang="cs-CZ" smtClean="0"/>
              <a:t>Jiní historikové zaznamenávají, že četné skupiny věřících zachovávaly během středověku sobotu, sedmý den týdne. Tato praxe je dobře zdokumentována křesťany po celém světě v průběhu novověku.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EBB5A8B5-819E-43C6-948D-F56C9ABCD411}" type="slidenum">
              <a:rPr lang="cs-CZ" smtClean="0"/>
              <a:pPr/>
              <a:t>52</a:t>
            </a:fld>
            <a:endParaRPr lang="cs-CZ"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r>
              <a:rPr lang="cs-CZ" smtClean="0"/>
              <a:t>Mnozí církevní historikové řadí začátek postupné změny dnů někde mezi roky 70 a 135 n. l. To je údobí, během něhož Římané krutě a krvavě potlačili dvě židovské vzpoury.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EEDCCE8C-BE6B-40F2-A472-5B145547D5D2}" type="slidenum">
              <a:rPr lang="cs-CZ" smtClean="0"/>
              <a:pPr/>
              <a:t>53</a:t>
            </a:fld>
            <a:endParaRPr lang="cs-CZ"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r>
              <a:rPr lang="cs-CZ" dirty="0" smtClean="0"/>
              <a:t>Zvyšující se nepřátelství Římanů vůči Židům spolu s neshodami mezi Židy a křesťany, povzbuzované razantní protižidovskou literaturou, vytvořilo silné protižidovské cítění po celé Římské říši. Křesťané se stále více stávali přecitlivělými ke ztotožňování </a:t>
            </a:r>
            <a:r>
              <a:rPr lang="cs-CZ" dirty="0" smtClean="0"/>
              <a:t>se s </a:t>
            </a:r>
            <a:r>
              <a:rPr lang="cs-CZ" dirty="0" smtClean="0"/>
              <a:t>Židy, což bylo zapříčiněno hlavně svěcením soboty. Mnoho křesťanů se proto snažilo omezit tyto společné znaky.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2EDE13D2-95B4-43FA-BA03-B2AF413ECB3D}" type="slidenum">
              <a:rPr lang="cs-CZ" smtClean="0"/>
              <a:pPr/>
              <a:t>54</a:t>
            </a:fld>
            <a:endParaRPr lang="cs-CZ"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r>
              <a:rPr lang="cs-CZ" b="1" dirty="0" smtClean="0"/>
              <a:t>„Existují imponující náznaky, že zachovávání neděle bylo v té době představováno v souvislosti s velikonoční nedělí,“</a:t>
            </a:r>
            <a:r>
              <a:rPr lang="cs-CZ" dirty="0" smtClean="0"/>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1A0B87E3-4E88-4711-9FE5-1FC95D804D6E}" type="slidenum">
              <a:rPr lang="cs-CZ" smtClean="0"/>
              <a:pPr/>
              <a:t>55</a:t>
            </a:fld>
            <a:endParaRPr lang="cs-CZ"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r>
              <a:rPr lang="cs-CZ" b="1" dirty="0" smtClean="0"/>
              <a:t>„jako pokus objasnit římským autoritám odlišnost křesťanů od židovství.”</a:t>
            </a:r>
            <a:r>
              <a:rPr lang="cs-CZ" dirty="0" smtClean="0"/>
              <a:t> Tamtéž, s. 237</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587DCC60-3187-4C1A-BC66-D0D31F934ACB}" type="slidenum">
              <a:rPr lang="cs-CZ" smtClean="0"/>
              <a:pPr/>
              <a:t>56</a:t>
            </a:fld>
            <a:endParaRPr lang="cs-CZ"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r>
              <a:rPr lang="cs-CZ" dirty="0" smtClean="0"/>
              <a:t>Na tomto pozadí je snadnější pochopit, co </a:t>
            </a:r>
            <a:r>
              <a:rPr lang="cs-CZ" dirty="0" smtClean="0"/>
              <a:t>křesťany </a:t>
            </a:r>
            <a:r>
              <a:rPr lang="cs-CZ" dirty="0" smtClean="0"/>
              <a:t>žijící v hlavním městě </a:t>
            </a:r>
            <a:r>
              <a:rPr lang="cs-CZ" dirty="0" smtClean="0"/>
              <a:t>Ř</a:t>
            </a:r>
            <a:r>
              <a:rPr lang="cs-CZ" dirty="0" smtClean="0"/>
              <a:t>ímské </a:t>
            </a:r>
            <a:r>
              <a:rPr lang="cs-CZ" dirty="0" smtClean="0"/>
              <a:t>říše, vedlo k odloučení se od dodržování soboty. Nacházeli se v centru, kde bylo nepřátelství vůči Židům nejsilnější!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7D5062FF-7066-412F-8356-321BF84FB367}" type="slidenum">
              <a:rPr lang="cs-CZ" smtClean="0"/>
              <a:pPr/>
              <a:t>57</a:t>
            </a:fld>
            <a:endParaRPr lang="cs-CZ"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r>
              <a:rPr lang="cs-CZ" smtClean="0"/>
              <a:t>Je pochopitelné, že právě v Římě došlo k odklonu od zachovávání soboty.  Římané jí přirozeně opovrhovali, protože církev v Římě se skládala převážně z obrácených pohanů.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FC891630-2A2C-4289-AFAE-1479B825A731}" type="slidenum">
              <a:rPr lang="cs-CZ" smtClean="0"/>
              <a:pPr/>
              <a:t>58</a:t>
            </a:fld>
            <a:endParaRPr lang="cs-CZ"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r>
              <a:rPr lang="cs-CZ" i="1" smtClean="0"/>
              <a:t>(Text: Římanům 11,13)  </a:t>
            </a:r>
            <a:r>
              <a:rPr lang="cs-CZ" smtClean="0"/>
              <a:t>Je zajímavé se pozastavit nad tím jak Pavel oslovil církev v Římě: </a:t>
            </a:r>
            <a:r>
              <a:rPr lang="cs-CZ" b="1" smtClean="0"/>
              <a:t>„Vám z pohanských národů říkám.“</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5CCB5B12-F469-4DF8-8ADE-87960CB78B89}" type="slidenum">
              <a:rPr lang="cs-CZ" smtClean="0"/>
              <a:pPr/>
              <a:t>59</a:t>
            </a:fld>
            <a:endParaRPr lang="cs-CZ"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r>
              <a:rPr lang="cs-CZ" smtClean="0"/>
              <a:t>Tito křesťané, nedávno obrácení pohané, nebyli tak zakořeněni ve svěcení soboty jako židovští křesťané, kteří vždy sobotu zachovávali.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70C78CA-5072-4DDF-ACAC-0F88D168A072}" type="slidenum">
              <a:rPr lang="cs-CZ" smtClean="0"/>
              <a:pPr/>
              <a:t>6</a:t>
            </a:fld>
            <a:endParaRPr lang="cs-CZ" smtClean="0"/>
          </a:p>
        </p:txBody>
      </p:sp>
      <p:sp>
        <p:nvSpPr>
          <p:cNvPr id="157699" name="Zástupný symbol pro obrázek snímku 1"/>
          <p:cNvSpPr>
            <a:spLocks noGrp="1" noRot="1" noChangeAspect="1" noTextEdit="1"/>
          </p:cNvSpPr>
          <p:nvPr>
            <p:ph type="sldImg"/>
          </p:nvPr>
        </p:nvSpPr>
        <p:spPr>
          <a:ln/>
        </p:spPr>
      </p:sp>
      <p:sp>
        <p:nvSpPr>
          <p:cNvPr id="157700" name="Zástupný symbol pro poznámky 2"/>
          <p:cNvSpPr>
            <a:spLocks noGrp="1"/>
          </p:cNvSpPr>
          <p:nvPr>
            <p:ph type="body" idx="1"/>
          </p:nvPr>
        </p:nvSpPr>
        <p:spPr>
          <a:noFill/>
          <a:ln/>
        </p:spPr>
        <p:txBody>
          <a:bodyPr/>
          <a:lstStyle/>
          <a:p>
            <a:pPr eaLnBrk="1" hangingPunct="1">
              <a:spcBef>
                <a:spcPct val="0"/>
              </a:spcBef>
            </a:pPr>
            <a:r>
              <a:rPr lang="cs-CZ" sz="1200" kern="1200" dirty="0" smtClean="0">
                <a:solidFill>
                  <a:schemeClr val="tx1"/>
                </a:solidFill>
                <a:latin typeface="Arial" charset="0"/>
                <a:ea typeface="+mn-ea"/>
                <a:cs typeface="+mn-cs"/>
              </a:rPr>
              <a:t>Bible od začátku do konce svědčí o skutečnosti, že Bůh ustanovil sobotní den jako sedmý den týdne. Neexistuje jediné místo v Bibli, kde by Bůh byť jen naznačil, že změnil den bohoslužeb a odpočinku, který byl znamením mezi ním a jeho lidmi. Podívejme se stručně na to, co jsme nalezli v textech Božího slova.</a:t>
            </a:r>
            <a:endParaRPr lang="cs-CZ" dirty="0" smtClean="0"/>
          </a:p>
        </p:txBody>
      </p:sp>
      <p:sp>
        <p:nvSpPr>
          <p:cNvPr id="157701"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fld id="{77C6CF04-3EAA-4F55-AC95-4FE221790B50}" type="slidenum">
              <a:rPr lang="cs-CZ" sz="1200"/>
              <a:pPr/>
              <a:t>6</a:t>
            </a:fld>
            <a:endParaRPr lang="cs-CZ"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FF6D0D3F-DF8D-4048-89FC-7991436F881D}" type="slidenum">
              <a:rPr lang="cs-CZ" smtClean="0"/>
              <a:pPr/>
              <a:t>60</a:t>
            </a:fld>
            <a:endParaRPr lang="cs-CZ"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r>
              <a:rPr lang="cs-CZ" dirty="0" smtClean="0"/>
              <a:t>Ale proč právě neděle (</a:t>
            </a:r>
            <a:r>
              <a:rPr lang="cs-CZ" dirty="0" err="1" smtClean="0"/>
              <a:t>Sunday</a:t>
            </a:r>
            <a:r>
              <a:rPr lang="cs-CZ" dirty="0" smtClean="0"/>
              <a:t> = den slunce) a ne jiný den v týdnu? To je dobrá otázka! Pohané v </a:t>
            </a:r>
            <a:r>
              <a:rPr lang="cs-CZ" dirty="0" smtClean="0"/>
              <a:t>Ř</a:t>
            </a:r>
            <a:r>
              <a:rPr lang="cs-CZ" dirty="0" smtClean="0"/>
              <a:t>ímské </a:t>
            </a:r>
            <a:r>
              <a:rPr lang="cs-CZ" dirty="0" smtClean="0"/>
              <a:t>říši léta uctívali slunce a neděle byla dnem slunce.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FFBDB964-AD2A-4BC8-9A01-4B5B1D7BA9E2}" type="slidenum">
              <a:rPr lang="cs-CZ" smtClean="0"/>
              <a:pPr/>
              <a:t>61</a:t>
            </a:fld>
            <a:endParaRPr lang="cs-CZ"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r>
              <a:rPr lang="cs-CZ" smtClean="0"/>
              <a:t>Římští vládci se dokonce prezentovali jako bohové slunce a na mince i budovy nechali zobrazit znak slunce. Od svých poddaných požadovali uctívání. Někteří teologové se domnívají, že církev v kompromisu s pohanstvím viděla výhodu. Přijetím některých pohanských zvyků se pohané obraceli ke křesťanství rychleji a bylo pro ně snadnější jej přijmout. Celá říše by měla prospěch z toho, kdyby se její poddaní sjednotili do jednoho náboženství.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AFC13F37-00D8-4EAF-AECC-436D503A5DAD}" type="slidenum">
              <a:rPr lang="cs-CZ" smtClean="0"/>
              <a:pPr/>
              <a:t>62</a:t>
            </a:fld>
            <a:endParaRPr lang="cs-CZ"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r>
              <a:rPr lang="cs-CZ" smtClean="0"/>
              <a:t>Po staletí nebyla neděle slavena jako svatý den, ale pouze jako den volna. Později byly nakonec oba dny zachovávány jako svaté dny.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1888BBE4-7029-42DA-8741-EB889CB60110}" type="slidenum">
              <a:rPr lang="cs-CZ" smtClean="0"/>
              <a:pPr/>
              <a:t>63</a:t>
            </a:fld>
            <a:endParaRPr lang="cs-CZ"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r>
              <a:rPr lang="cs-CZ" dirty="0" smtClean="0"/>
              <a:t>V Apoštolské konstituci, 23. kapitole, čteme následující: </a:t>
            </a:r>
            <a:r>
              <a:rPr lang="cs-CZ" b="1" dirty="0" smtClean="0"/>
              <a:t>„Křesťané nebyli jediní, kteří se stali lhostejnými a postupně kompromitovali svou víru.“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E7FE545A-5AB9-4C0D-B538-0242BEF6DCD9}" type="slidenum">
              <a:rPr lang="cs-CZ" smtClean="0"/>
              <a:pPr/>
              <a:t>64</a:t>
            </a:fld>
            <a:endParaRPr lang="cs-CZ"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cs-CZ" b="1" dirty="0" smtClean="0"/>
              <a:t>„Apoštolská církev byla pevná a čistá, ale s druhou a třetí generací křesťanů“</a:t>
            </a:r>
            <a:r>
              <a:rPr lang="cs-CZ" dirty="0" smtClean="0"/>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F045EF73-9B07-4F41-9961-DDC124745975}" type="slidenum">
              <a:rPr lang="cs-CZ" smtClean="0"/>
              <a:pPr/>
              <a:t>65</a:t>
            </a:fld>
            <a:endParaRPr lang="cs-CZ"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cs-CZ" b="1" dirty="0" smtClean="0"/>
              <a:t>„vidíme důkazy kompromisů a odpadnutí.“</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BF598400-154E-456E-83D0-6F64E1EFBCC0}" type="slidenum">
              <a:rPr lang="cs-CZ" smtClean="0"/>
              <a:pPr/>
              <a:t>66</a:t>
            </a:fld>
            <a:endParaRPr lang="cs-CZ"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cs-CZ" smtClean="0"/>
              <a:t>Tento posun ke kompromisům se zvýraznil prvním občanským nedělním zákonem, který byl vydán římským císařem Konstantinem 7. března roku 321 n. l.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24AABB3D-290B-44FC-A5D0-6B332DE3E0F3}" type="slidenum">
              <a:rPr lang="cs-CZ" smtClean="0"/>
              <a:pPr/>
              <a:t>67</a:t>
            </a:fld>
            <a:endParaRPr lang="cs-CZ"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cs-CZ" dirty="0" smtClean="0"/>
              <a:t>Když byl ještě pohanem, vydal zákon: </a:t>
            </a:r>
            <a:r>
              <a:rPr lang="cs-CZ" b="1" dirty="0" smtClean="0"/>
              <a:t>„Ať během ctihodného dne slunce starostové a lidé sídlící ve městech odpočívají, ať jsou všechny dílny uzavřeny.“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DD004B2F-5A29-4B13-B731-E356BFB01270}" type="slidenum">
              <a:rPr lang="cs-CZ" smtClean="0"/>
              <a:pPr/>
              <a:t>68</a:t>
            </a:fld>
            <a:endParaRPr lang="cs-CZ"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cs-CZ" b="1" dirty="0" smtClean="0"/>
              <a:t>„Avšak na venkově ať lidé zapojení do zemědělství svobodně a zákonně pokračují ve své činnosti.” </a:t>
            </a:r>
            <a:r>
              <a:rPr lang="cs-CZ" dirty="0" err="1" smtClean="0"/>
              <a:t>History</a:t>
            </a:r>
            <a:r>
              <a:rPr lang="cs-CZ" dirty="0" smtClean="0"/>
              <a:t> </a:t>
            </a:r>
            <a:r>
              <a:rPr lang="cs-CZ" dirty="0" err="1" smtClean="0"/>
              <a:t>of</a:t>
            </a:r>
            <a:r>
              <a:rPr lang="cs-CZ" dirty="0" smtClean="0"/>
              <a:t> </a:t>
            </a:r>
            <a:r>
              <a:rPr lang="cs-CZ" dirty="0" err="1" smtClean="0"/>
              <a:t>the</a:t>
            </a:r>
            <a:r>
              <a:rPr lang="cs-CZ" dirty="0" smtClean="0"/>
              <a:t> Christian </a:t>
            </a:r>
            <a:r>
              <a:rPr lang="cs-CZ" dirty="0" err="1" smtClean="0"/>
              <a:t>Church</a:t>
            </a:r>
            <a:r>
              <a:rPr lang="cs-CZ" dirty="0" smtClean="0"/>
              <a:t> (</a:t>
            </a:r>
            <a:r>
              <a:rPr lang="cs-CZ" i="1" dirty="0" smtClean="0"/>
              <a:t>Historie křesťanské církve</a:t>
            </a:r>
            <a:r>
              <a:rPr lang="cs-CZ" dirty="0" smtClean="0"/>
              <a:t>), 1902 </a:t>
            </a:r>
            <a:r>
              <a:rPr lang="cs-CZ" dirty="0" err="1" smtClean="0"/>
              <a:t>ed</a:t>
            </a:r>
            <a:r>
              <a:rPr lang="cs-CZ" dirty="0" smtClean="0"/>
              <a:t>., sv. 3, s. 380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45638942-50AF-4569-9F5D-0239CC4C84BA}" type="slidenum">
              <a:rPr lang="cs-CZ" smtClean="0"/>
              <a:pPr/>
              <a:t>69</a:t>
            </a:fld>
            <a:endParaRPr lang="cs-CZ"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cs-CZ" smtClean="0"/>
              <a:t>Další krok procesu, ve kterém se svěcení neděle stalo nedílnou součástí křesťanství, učinila církev v Římě během koncilu v Laodikeji. Tam vznikl první náboženský zákon ohledně zachovávání neděle.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F0445122-EF90-4605-AA06-E84D7D7A8FE5}" type="slidenum">
              <a:rPr lang="cs-CZ" smtClean="0"/>
              <a:pPr/>
              <a:t>7</a:t>
            </a:fld>
            <a:endParaRPr lang="cs-CZ"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Když Bůh skončil dílo stvoření planety Země a člověka, uzavřel stvořitelský týden sobotou. Je to proto, abychom si v průběhu historie země připomínali dokončení stvoření v sobotní den prvního týdne. </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15D2199-5A04-48DC-86A1-3B3B8DCA0C5D}" type="slidenum">
              <a:rPr lang="cs-CZ" smtClean="0"/>
              <a:pPr/>
              <a:t>70</a:t>
            </a:fld>
            <a:endParaRPr lang="cs-CZ"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cs-CZ" b="1" smtClean="0"/>
              <a:t>„V roce 325 změnil Sylvester, římský biskup, název první den a začal ho nazývat den Páně.“</a:t>
            </a:r>
            <a:r>
              <a:rPr lang="cs-CZ" smtClean="0"/>
              <a:t> – Historia Ecclesiastica (</a:t>
            </a:r>
            <a:r>
              <a:rPr lang="cs-CZ" i="1" smtClean="0"/>
              <a:t>Historie církve</a:t>
            </a:r>
            <a:r>
              <a:rPr lang="cs-CZ" smtClean="0"/>
              <a:t>), s. 739 Na jiném koncilu v Laodikeji, který se konal v roce 364, vznikl jiný zákon: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06292EFF-6E03-4C10-BAF1-E049A6FE251B}" type="slidenum">
              <a:rPr lang="cs-CZ" smtClean="0"/>
              <a:pPr/>
              <a:t>71</a:t>
            </a:fld>
            <a:endParaRPr lang="cs-CZ"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cs-CZ" b="1" dirty="0" smtClean="0"/>
              <a:t>„Křesťané ať nejudaizují a neodpočívají v sobotu, …ať ten den pracují;“</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E6759ED5-2EF0-40BC-AC85-AA46EE9717C3}" type="slidenum">
              <a:rPr lang="cs-CZ" smtClean="0"/>
              <a:pPr/>
              <a:t>72</a:t>
            </a:fld>
            <a:endParaRPr lang="cs-CZ"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cs-CZ" b="1" dirty="0" smtClean="0"/>
              <a:t>„Ale den Páně ať zvláště uctívají, a jako křesťané, je-li možné,“</a:t>
            </a:r>
            <a:r>
              <a:rPr lang="cs-CZ" dirty="0" smtClean="0"/>
              <a:t>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1C2192B3-6613-4521-AA40-0F8D30C96FC1}" type="slidenum">
              <a:rPr lang="cs-CZ" smtClean="0"/>
              <a:pPr/>
              <a:t>73</a:t>
            </a:fld>
            <a:endParaRPr lang="cs-CZ"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r>
              <a:rPr lang="cs-CZ" b="1" dirty="0" smtClean="0"/>
              <a:t>„v ten den nepracují.“ </a:t>
            </a:r>
            <a:r>
              <a:rPr lang="cs-CZ" dirty="0" smtClean="0"/>
              <a:t>– A </a:t>
            </a:r>
            <a:r>
              <a:rPr lang="cs-CZ" dirty="0" err="1" smtClean="0"/>
              <a:t>History</a:t>
            </a:r>
            <a:r>
              <a:rPr lang="cs-CZ" dirty="0" smtClean="0"/>
              <a:t> </a:t>
            </a:r>
            <a:r>
              <a:rPr lang="cs-CZ" dirty="0" err="1" smtClean="0"/>
              <a:t>of</a:t>
            </a:r>
            <a:r>
              <a:rPr lang="cs-CZ" dirty="0" smtClean="0"/>
              <a:t> </a:t>
            </a:r>
            <a:r>
              <a:rPr lang="cs-CZ" dirty="0" err="1" smtClean="0"/>
              <a:t>the</a:t>
            </a:r>
            <a:r>
              <a:rPr lang="cs-CZ" dirty="0" smtClean="0"/>
              <a:t> </a:t>
            </a:r>
            <a:r>
              <a:rPr lang="cs-CZ" dirty="0" err="1" smtClean="0"/>
              <a:t>Councils</a:t>
            </a:r>
            <a:r>
              <a:rPr lang="cs-CZ" dirty="0" smtClean="0"/>
              <a:t> </a:t>
            </a:r>
            <a:r>
              <a:rPr lang="cs-CZ" dirty="0" err="1" smtClean="0"/>
              <a:t>of</a:t>
            </a:r>
            <a:r>
              <a:rPr lang="cs-CZ" dirty="0" smtClean="0"/>
              <a:t> </a:t>
            </a:r>
            <a:r>
              <a:rPr lang="cs-CZ" dirty="0" err="1" smtClean="0"/>
              <a:t>the</a:t>
            </a:r>
            <a:r>
              <a:rPr lang="cs-CZ" dirty="0" smtClean="0"/>
              <a:t> </a:t>
            </a:r>
            <a:r>
              <a:rPr lang="cs-CZ" dirty="0" err="1" smtClean="0"/>
              <a:t>Church</a:t>
            </a:r>
            <a:r>
              <a:rPr lang="cs-CZ" dirty="0" smtClean="0"/>
              <a:t> (</a:t>
            </a:r>
            <a:r>
              <a:rPr lang="cs-CZ" i="1" dirty="0" smtClean="0"/>
              <a:t>Historie koncilů církve</a:t>
            </a:r>
            <a:r>
              <a:rPr lang="cs-CZ" dirty="0" smtClean="0"/>
              <a:t>), sv. 2, s. 316</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B1DA6D1B-9039-4420-981B-824D59FD9C7F}" type="slidenum">
              <a:rPr lang="cs-CZ" smtClean="0"/>
              <a:pPr/>
              <a:t>74</a:t>
            </a:fld>
            <a:endParaRPr lang="cs-CZ"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r>
              <a:rPr lang="cs-CZ" smtClean="0"/>
              <a:t>Navzdory tomu křesťané zachovávali sobotu ještě v šestém století, přestože je papež Gregor odsuzoval: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5318623-C658-4B76-8099-C6CF221C7296}" type="slidenum">
              <a:rPr lang="cs-CZ" smtClean="0"/>
              <a:pPr/>
              <a:t>75</a:t>
            </a:fld>
            <a:endParaRPr lang="cs-CZ"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cs-CZ" smtClean="0"/>
              <a:t>„</a:t>
            </a:r>
            <a:r>
              <a:rPr lang="cs-CZ" b="1" smtClean="0"/>
              <a:t>Jako proroky antikrista, kteří hlásali, že se sedmý den nemá pracovat.“</a:t>
            </a:r>
            <a:r>
              <a:rPr lang="cs-CZ" smtClean="0"/>
              <a:t> – The Law of Sunday (</a:t>
            </a:r>
            <a:r>
              <a:rPr lang="cs-CZ" i="1" smtClean="0"/>
              <a:t>Nedělní zákon</a:t>
            </a:r>
            <a:r>
              <a:rPr lang="cs-CZ" smtClean="0"/>
              <a:t>), citace v C. B. Haynesovi, z Sabbath to Sunday (</a:t>
            </a:r>
            <a:r>
              <a:rPr lang="cs-CZ" i="1" smtClean="0"/>
              <a:t>Ze soboty na neděli</a:t>
            </a:r>
            <a:r>
              <a:rPr lang="cs-CZ" smtClean="0"/>
              <a:t>), s. 43</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55F057BA-CF01-4028-8750-A361FCB70177}" type="slidenum">
              <a:rPr lang="cs-CZ" smtClean="0"/>
              <a:pPr/>
              <a:t>76</a:t>
            </a:fld>
            <a:endParaRPr lang="cs-CZ"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cs-CZ" dirty="0" smtClean="0"/>
              <a:t>Nesmíme zapomínat, že Bible v té době nebyla dostupná všem, jak je tomu dnes. Body víry se předávaly ústně. Postupně bylo stěží možné rozlišit mezi původním </a:t>
            </a:r>
            <a:r>
              <a:rPr lang="cs-CZ" dirty="0" smtClean="0"/>
              <a:t>zněním </a:t>
            </a:r>
            <a:r>
              <a:rPr lang="cs-CZ" dirty="0" smtClean="0"/>
              <a:t>Bible a tradicí.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9BA14CD6-3B72-4D24-9437-5EC320890807}" type="slidenum">
              <a:rPr lang="cs-CZ" smtClean="0"/>
              <a:pPr/>
              <a:t>77</a:t>
            </a:fld>
            <a:endParaRPr lang="cs-CZ"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r>
              <a:rPr lang="cs-CZ" dirty="0" smtClean="0"/>
              <a:t>Uběhla celá staletí do doby, než se většina lidí dozvěděla pravdu, jak ji učil Kristus a jeho učedníci. </a:t>
            </a:r>
            <a:endParaRPr lang="cs-CZ"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359494E8-C456-436A-92DE-A5A1F4F02D1D}" type="slidenum">
              <a:rPr lang="cs-CZ" smtClean="0"/>
              <a:pPr/>
              <a:t>78</a:t>
            </a:fld>
            <a:endParaRPr lang="cs-CZ"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r>
              <a:rPr lang="cs-CZ" smtClean="0"/>
              <a:t>Začala protestantská reformace a vyvstalo mnoho otazníků nad obřady a tradicemi, které nahradily učení Božího slova.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1C3F223D-8C3C-42AB-95BC-679975EB78D6}" type="slidenum">
              <a:rPr lang="cs-CZ" smtClean="0"/>
              <a:pPr/>
              <a:t>79</a:t>
            </a:fld>
            <a:endParaRPr lang="cs-CZ" smtClean="0"/>
          </a:p>
        </p:txBody>
      </p:sp>
      <p:sp>
        <p:nvSpPr>
          <p:cNvPr id="239619" name="Zástupný symbol pro obrázek snímku 1"/>
          <p:cNvSpPr>
            <a:spLocks noGrp="1" noRot="1" noChangeAspect="1" noTextEdit="1"/>
          </p:cNvSpPr>
          <p:nvPr>
            <p:ph type="sldImg"/>
          </p:nvPr>
        </p:nvSpPr>
        <p:spPr>
          <a:ln/>
        </p:spPr>
      </p:sp>
      <p:sp>
        <p:nvSpPr>
          <p:cNvPr id="239620" name="Zástupný symbol pro poznámky 2"/>
          <p:cNvSpPr>
            <a:spLocks noGrp="1"/>
          </p:cNvSpPr>
          <p:nvPr>
            <p:ph type="body" idx="1"/>
          </p:nvPr>
        </p:nvSpPr>
        <p:spPr>
          <a:noFill/>
          <a:ln/>
        </p:spPr>
        <p:txBody>
          <a:bodyPr/>
          <a:lstStyle/>
          <a:p>
            <a:pPr eaLnBrk="1" hangingPunct="1">
              <a:spcBef>
                <a:spcPct val="0"/>
              </a:spcBef>
            </a:pPr>
            <a:r>
              <a:rPr lang="cs-CZ" smtClean="0"/>
              <a:t>Výzva reformace zněla: </a:t>
            </a:r>
            <a:r>
              <a:rPr lang="cs-CZ" b="1" smtClean="0"/>
              <a:t>„Bible a jedině Bible je měřítkem naší víry.”</a:t>
            </a:r>
            <a:r>
              <a:rPr lang="cs-CZ" smtClean="0"/>
              <a:t> </a:t>
            </a:r>
          </a:p>
        </p:txBody>
      </p:sp>
      <p:sp>
        <p:nvSpPr>
          <p:cNvPr id="239621"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fld id="{963FEAD6-43D5-4586-BA8A-3D5C89D5EA2F}" type="slidenum">
              <a:rPr lang="cs-CZ" sz="1200"/>
              <a:pPr/>
              <a:t>79</a:t>
            </a:fld>
            <a:endParaRPr 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C3AA9512-245C-4F9F-8A8D-BA56FA60515E}" type="slidenum">
              <a:rPr lang="cs-CZ" smtClean="0"/>
              <a:pPr/>
              <a:t>8</a:t>
            </a:fld>
            <a:endParaRPr lang="cs-CZ"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cs-CZ" smtClean="0"/>
              <a:t>Když Bůh napsal svůj zákon na hoře Sínaji, vložil do středu těchto přikázání sobotní přikázání.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DF48B0E7-5DC3-4032-BFE2-C5753D941704}" type="slidenum">
              <a:rPr lang="cs-CZ" smtClean="0"/>
              <a:pPr/>
              <a:t>80</a:t>
            </a:fld>
            <a:endParaRPr lang="cs-CZ"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r>
              <a:rPr lang="cs-CZ" smtClean="0"/>
              <a:t>Mnozí, jako např. Hus a Jeroným, platili za svou věrnost Bibli upálením na hranici!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076FA953-A16A-444A-B0D7-D8E38132756F}" type="slidenum">
              <a:rPr lang="cs-CZ" smtClean="0"/>
              <a:pPr/>
              <a:t>81</a:t>
            </a:fld>
            <a:endParaRPr lang="cs-CZ"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r>
              <a:rPr lang="cs-CZ" dirty="0" smtClean="0"/>
              <a:t>Po šestém </a:t>
            </a:r>
            <a:r>
              <a:rPr lang="cs-CZ" dirty="0" smtClean="0"/>
              <a:t>století </a:t>
            </a:r>
            <a:r>
              <a:rPr lang="cs-CZ" dirty="0" smtClean="0"/>
              <a:t>pravda o dni odpočinku zapadla téměř v zapomnění a zůstala skryta pod nánosem staletých tradic. Pouze jedinci zkoumali učení Bible. Ostatní přijali, co jim bylo předáváno z generace na generaci. Neptali se, jestli je to skutečně pravda, nebo fikce.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3D6FE3D5-5CCB-4371-B128-499960647AA1}" type="slidenum">
              <a:rPr lang="cs-CZ" smtClean="0"/>
              <a:pPr/>
              <a:t>82</a:t>
            </a:fld>
            <a:endParaRPr lang="cs-CZ"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r>
              <a:rPr lang="cs-CZ" dirty="0" smtClean="0"/>
              <a:t>Někdy lidé přijmou něco velmi nekriticky. Většina lidí celá staletí věřila, že země je středem vesmíru. Věřili, že slunce a všechny planety se otáčejí kolem Země. Svobodomyslný </a:t>
            </a:r>
            <a:r>
              <a:rPr lang="cs-CZ" dirty="0" err="1" smtClean="0"/>
              <a:t>Koperník</a:t>
            </a:r>
            <a:r>
              <a:rPr lang="cs-CZ" dirty="0" smtClean="0"/>
              <a:t> tento blud zpochybnil. Prohlásil: „Slunce je středem vesmíru, ne Země.“ Kdo si myslíte, že mu nejvíce oponoval? Církevní hodnostáři – učitelé náboženství – křičeli: „Nemůžeš změnit Boží nebesa.“ Samozřejmě že </a:t>
            </a:r>
            <a:r>
              <a:rPr lang="cs-CZ" dirty="0" err="1" smtClean="0"/>
              <a:t>Koperník</a:t>
            </a:r>
            <a:r>
              <a:rPr lang="cs-CZ" dirty="0" smtClean="0"/>
              <a:t> neměnil Boží nebesa. Jednoduše odhalil dlouholetou tradici, která neměla solidní vědecký podklad. </a:t>
            </a:r>
            <a:r>
              <a:rPr lang="cs-CZ" dirty="0" err="1" smtClean="0"/>
              <a:t>Koperník</a:t>
            </a:r>
            <a:r>
              <a:rPr lang="cs-CZ" dirty="0" smtClean="0"/>
              <a:t> objevoval pravdu. Když se něčemu věří dlouhá léta, neznamená to automaticky, že je to pravda. </a:t>
            </a:r>
          </a:p>
          <a:p>
            <a:pPr eaLnBrk="1" hangingPunct="1"/>
            <a:r>
              <a:rPr lang="cs-CZ" dirty="0" smtClean="0"/>
              <a:t>Jak byl den odpočinku změněn? Naslouchejte vyjádření katolických autorů, jejichž církev zavedla změnu dne odpočinku ze soboty na neděli.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72A6C01A-02B5-446C-82E8-08EAEF43A215}" type="slidenum">
              <a:rPr lang="cs-CZ" smtClean="0"/>
              <a:pPr/>
              <a:t>83</a:t>
            </a:fld>
            <a:endParaRPr lang="cs-CZ"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cs-CZ" b="1" dirty="0" smtClean="0"/>
              <a:t>„Ještě tisíc let před protestantskou reformací změnila katolická církev na základě svého božského poslání“</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E5DC7A59-5A56-48D7-9693-3BD614DDD867}" type="slidenum">
              <a:rPr lang="cs-CZ" smtClean="0"/>
              <a:pPr/>
              <a:t>84</a:t>
            </a:fld>
            <a:endParaRPr lang="cs-CZ"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r>
              <a:rPr lang="cs-CZ" b="1" dirty="0" smtClean="0"/>
              <a:t>„den odpočinku ze soboty na neděli.”</a:t>
            </a:r>
            <a:r>
              <a:rPr lang="cs-CZ" dirty="0" smtClean="0"/>
              <a:t> – </a:t>
            </a:r>
            <a:r>
              <a:rPr lang="cs-CZ" dirty="0" err="1" smtClean="0"/>
              <a:t>The</a:t>
            </a:r>
            <a:r>
              <a:rPr lang="cs-CZ" dirty="0" smtClean="0"/>
              <a:t> Christian </a:t>
            </a:r>
            <a:r>
              <a:rPr lang="cs-CZ" dirty="0" err="1" smtClean="0"/>
              <a:t>Sabbath</a:t>
            </a:r>
            <a:r>
              <a:rPr lang="cs-CZ" dirty="0" smtClean="0"/>
              <a:t> (</a:t>
            </a:r>
            <a:r>
              <a:rPr lang="cs-CZ" i="1" dirty="0" smtClean="0"/>
              <a:t>Křesťanská sobota</a:t>
            </a:r>
            <a:r>
              <a:rPr lang="cs-CZ" dirty="0" smtClean="0"/>
              <a:t>), s. 16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8E6A2C56-483B-42A8-8555-741F3AE46F61}" type="slidenum">
              <a:rPr lang="cs-CZ" smtClean="0"/>
              <a:pPr/>
              <a:t>85</a:t>
            </a:fld>
            <a:endParaRPr lang="cs-CZ" smtClean="0"/>
          </a:p>
        </p:txBody>
      </p:sp>
      <p:sp>
        <p:nvSpPr>
          <p:cNvPr id="246787" name="Zástupný symbol pro obrázek snímku 1"/>
          <p:cNvSpPr>
            <a:spLocks noGrp="1" noRot="1" noChangeAspect="1" noTextEdit="1"/>
          </p:cNvSpPr>
          <p:nvPr>
            <p:ph type="sldImg"/>
          </p:nvPr>
        </p:nvSpPr>
        <p:spPr>
          <a:ln/>
        </p:spPr>
      </p:sp>
      <p:sp>
        <p:nvSpPr>
          <p:cNvPr id="246788" name="Zástupný symbol pro poznámky 2"/>
          <p:cNvSpPr>
            <a:spLocks noGrp="1"/>
          </p:cNvSpPr>
          <p:nvPr>
            <p:ph type="body" idx="1"/>
          </p:nvPr>
        </p:nvSpPr>
        <p:spPr>
          <a:noFill/>
          <a:ln/>
        </p:spPr>
        <p:txBody>
          <a:bodyPr/>
          <a:lstStyle/>
          <a:p>
            <a:r>
              <a:rPr lang="cs-CZ" sz="1200" kern="1200" dirty="0" smtClean="0">
                <a:solidFill>
                  <a:schemeClr val="tx1"/>
                </a:solidFill>
                <a:latin typeface="Arial" charset="0"/>
                <a:ea typeface="+mn-ea"/>
                <a:cs typeface="+mn-cs"/>
              </a:rPr>
              <a:t>V katechismu pro konvertity čteme:</a:t>
            </a:r>
          </a:p>
          <a:p>
            <a:r>
              <a:rPr lang="cs-CZ" sz="1200" b="1" kern="1200" dirty="0" smtClean="0">
                <a:solidFill>
                  <a:schemeClr val="tx1"/>
                </a:solidFill>
                <a:latin typeface="Arial" charset="0"/>
                <a:ea typeface="+mn-ea"/>
                <a:cs typeface="+mn-cs"/>
              </a:rPr>
              <a:t>„</a:t>
            </a:r>
            <a:r>
              <a:rPr lang="cs-CZ" sz="1200" kern="1200" dirty="0" smtClean="0">
                <a:solidFill>
                  <a:schemeClr val="tx1"/>
                </a:solidFill>
                <a:latin typeface="Arial" charset="0"/>
                <a:ea typeface="+mn-ea"/>
                <a:cs typeface="+mn-cs"/>
              </a:rPr>
              <a:t>Otázka: </a:t>
            </a:r>
            <a:r>
              <a:rPr lang="cs-CZ" sz="1200" b="1" kern="1200" dirty="0" smtClean="0">
                <a:solidFill>
                  <a:schemeClr val="tx1"/>
                </a:solidFill>
                <a:latin typeface="Arial" charset="0"/>
                <a:ea typeface="+mn-ea"/>
                <a:cs typeface="+mn-cs"/>
              </a:rPr>
              <a:t>Který den je dnem odpočinku? </a:t>
            </a:r>
            <a:endParaRPr lang="cs-CZ" sz="1200" kern="1200" dirty="0">
              <a:solidFill>
                <a:schemeClr val="tx1"/>
              </a:solidFill>
              <a:latin typeface="Arial" charset="0"/>
              <a:ea typeface="+mn-ea"/>
              <a:cs typeface="+mn-cs"/>
            </a:endParaRPr>
          </a:p>
        </p:txBody>
      </p:sp>
      <p:sp>
        <p:nvSpPr>
          <p:cNvPr id="246789"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fld id="{0FA74A25-A53C-4F19-BF0A-FFB86A03D4FA}" type="slidenum">
              <a:rPr lang="cs-CZ" sz="1200"/>
              <a:pPr/>
              <a:t>85</a:t>
            </a:fld>
            <a:endParaRPr lang="cs-CZ"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8144CC08-9B1E-4D3B-B1F7-567269A6BE16}" type="slidenum">
              <a:rPr lang="cs-CZ" smtClean="0"/>
              <a:pPr/>
              <a:t>86</a:t>
            </a:fld>
            <a:endParaRPr lang="cs-CZ" smtClean="0"/>
          </a:p>
        </p:txBody>
      </p:sp>
      <p:sp>
        <p:nvSpPr>
          <p:cNvPr id="247811" name="Zástupný symbol pro obrázek snímku 1"/>
          <p:cNvSpPr>
            <a:spLocks noGrp="1" noRot="1" noChangeAspect="1" noTextEdit="1"/>
          </p:cNvSpPr>
          <p:nvPr>
            <p:ph type="sldImg"/>
          </p:nvPr>
        </p:nvSpPr>
        <p:spPr>
          <a:ln/>
        </p:spPr>
      </p:sp>
      <p:sp>
        <p:nvSpPr>
          <p:cNvPr id="247812" name="Zástupný symbol pro poznámky 2"/>
          <p:cNvSpPr>
            <a:spLocks noGrp="1"/>
          </p:cNvSpPr>
          <p:nvPr>
            <p:ph type="body" idx="1"/>
          </p:nvPr>
        </p:nvSpPr>
        <p:spPr>
          <a:noFill/>
          <a:ln/>
        </p:spPr>
        <p:txBody>
          <a:bodyPr/>
          <a:lstStyle/>
          <a:p>
            <a:pPr eaLnBrk="1" hangingPunct="1">
              <a:spcBef>
                <a:spcPct val="0"/>
              </a:spcBef>
            </a:pPr>
            <a:r>
              <a:rPr lang="cs-CZ" smtClean="0"/>
              <a:t>Odpověď: </a:t>
            </a:r>
            <a:r>
              <a:rPr lang="cs-CZ" b="1" smtClean="0"/>
              <a:t>Sobota je dnem odpočinku. </a:t>
            </a:r>
          </a:p>
        </p:txBody>
      </p:sp>
      <p:sp>
        <p:nvSpPr>
          <p:cNvPr id="247813"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fld id="{49549F0E-C751-4247-ABCF-AD7FF3CC68CA}" type="slidenum">
              <a:rPr lang="cs-CZ" sz="1200"/>
              <a:pPr/>
              <a:t>86</a:t>
            </a:fld>
            <a:endParaRPr lang="cs-CZ"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6C48453E-6AE7-4893-AB4E-1022A6DC2F4B}" type="slidenum">
              <a:rPr lang="cs-CZ" smtClean="0"/>
              <a:pPr/>
              <a:t>87</a:t>
            </a:fld>
            <a:endParaRPr lang="cs-CZ" smtClean="0"/>
          </a:p>
        </p:txBody>
      </p:sp>
      <p:sp>
        <p:nvSpPr>
          <p:cNvPr id="248835" name="Zástupný symbol pro obrázek snímku 1"/>
          <p:cNvSpPr>
            <a:spLocks noGrp="1" noRot="1" noChangeAspect="1" noTextEdit="1"/>
          </p:cNvSpPr>
          <p:nvPr>
            <p:ph type="sldImg"/>
          </p:nvPr>
        </p:nvSpPr>
        <p:spPr>
          <a:ln/>
        </p:spPr>
      </p:sp>
      <p:sp>
        <p:nvSpPr>
          <p:cNvPr id="248836" name="Zástupný symbol pro poznámky 2"/>
          <p:cNvSpPr>
            <a:spLocks noGrp="1"/>
          </p:cNvSpPr>
          <p:nvPr>
            <p:ph type="body" idx="1"/>
          </p:nvPr>
        </p:nvSpPr>
        <p:spPr>
          <a:noFill/>
          <a:ln/>
        </p:spPr>
        <p:txBody>
          <a:bodyPr/>
          <a:lstStyle/>
          <a:p>
            <a:pPr eaLnBrk="1" hangingPunct="1">
              <a:spcBef>
                <a:spcPct val="0"/>
              </a:spcBef>
            </a:pPr>
            <a:r>
              <a:rPr lang="cs-CZ" smtClean="0"/>
              <a:t>Otázka: </a:t>
            </a:r>
            <a:r>
              <a:rPr lang="cs-CZ" b="1" smtClean="0"/>
              <a:t>Proč zachováváme neděli místo soboty? </a:t>
            </a:r>
          </a:p>
        </p:txBody>
      </p:sp>
      <p:sp>
        <p:nvSpPr>
          <p:cNvPr id="248837"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fld id="{F6B67848-3310-48D6-8323-D68E8501EC76}" type="slidenum">
              <a:rPr lang="cs-CZ" sz="1200"/>
              <a:pPr/>
              <a:t>87</a:t>
            </a:fld>
            <a:endParaRPr lang="cs-CZ"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CFAB054D-CF43-40CD-A873-36D4CBF21A6C}" type="slidenum">
              <a:rPr lang="cs-CZ" smtClean="0"/>
              <a:pPr/>
              <a:t>88</a:t>
            </a:fld>
            <a:endParaRPr lang="cs-CZ" smtClean="0"/>
          </a:p>
        </p:txBody>
      </p:sp>
      <p:sp>
        <p:nvSpPr>
          <p:cNvPr id="249859" name="Zástupný symbol pro obrázek snímku 1"/>
          <p:cNvSpPr>
            <a:spLocks noGrp="1" noRot="1" noChangeAspect="1" noTextEdit="1"/>
          </p:cNvSpPr>
          <p:nvPr>
            <p:ph type="sldImg"/>
          </p:nvPr>
        </p:nvSpPr>
        <p:spPr>
          <a:ln/>
        </p:spPr>
      </p:sp>
      <p:sp>
        <p:nvSpPr>
          <p:cNvPr id="249860" name="Zástupný symbol pro poznámky 2"/>
          <p:cNvSpPr>
            <a:spLocks noGrp="1"/>
          </p:cNvSpPr>
          <p:nvPr>
            <p:ph type="body" idx="1"/>
          </p:nvPr>
        </p:nvSpPr>
        <p:spPr>
          <a:noFill/>
          <a:ln/>
        </p:spPr>
        <p:txBody>
          <a:bodyPr/>
          <a:lstStyle/>
          <a:p>
            <a:pPr eaLnBrk="1" hangingPunct="1">
              <a:spcBef>
                <a:spcPct val="0"/>
              </a:spcBef>
            </a:pPr>
            <a:r>
              <a:rPr lang="cs-CZ" smtClean="0"/>
              <a:t>Odpověď: </a:t>
            </a:r>
            <a:r>
              <a:rPr lang="cs-CZ" b="1" smtClean="0"/>
              <a:t>…protože katolická církev převedla posvátnost ze soboty na neděli.“</a:t>
            </a:r>
            <a:r>
              <a:rPr lang="cs-CZ" smtClean="0"/>
              <a:t> Tato změna byla učiněna koncilem v Laodikeji v roce 336 n. l. </a:t>
            </a:r>
          </a:p>
        </p:txBody>
      </p:sp>
      <p:sp>
        <p:nvSpPr>
          <p:cNvPr id="249861"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fld id="{98C22B82-E52B-4B62-B075-53EE1BF392C3}" type="slidenum">
              <a:rPr lang="cs-CZ" sz="1200"/>
              <a:pPr/>
              <a:t>88</a:t>
            </a:fld>
            <a:endParaRPr lang="cs-CZ"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10370F98-3105-453B-81D0-39B8E94DF952}" type="slidenum">
              <a:rPr lang="cs-CZ" smtClean="0"/>
              <a:pPr/>
              <a:t>89</a:t>
            </a:fld>
            <a:endParaRPr lang="cs-CZ"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cs-CZ" smtClean="0"/>
              <a:t>Možná se ptáme, proč katolická církev uskutečnila tuto změnu tak otevřeně? Odpověď spočívá alespoň částečně v tom, jaké místo má v katolické církvi tradice.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547CB0E6-4828-47E6-B199-3FBA769CD166}" type="slidenum">
              <a:rPr lang="cs-CZ" smtClean="0"/>
              <a:pPr/>
              <a:t>9</a:t>
            </a:fld>
            <a:endParaRPr lang="cs-CZ"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Bůh také ohledně svých přikázání prostřednictvím Mojžíše lidem sdělil, že z nich nemají nic ubírat ani nic přidávat. </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AA25EE5C-D12F-4C7A-86B7-E249986341F6}" type="slidenum">
              <a:rPr lang="cs-CZ" smtClean="0"/>
              <a:pPr/>
              <a:t>90</a:t>
            </a:fld>
            <a:endParaRPr lang="cs-CZ"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cs-CZ" dirty="0" smtClean="0"/>
              <a:t>Jeden z hlavních rozdílů mezi protestanty a katolíky během raných dnů reformace byla autorita tradice v církvi. Když Martin Luther prohlásil, že rozhodující je pouze Bible, učinil výzvu mnohým postojům katolické církve, které existovaly pouze na základě tradice.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874C298D-FECF-4C72-A9D0-78E041546391}" type="slidenum">
              <a:rPr lang="cs-CZ" smtClean="0"/>
              <a:pPr/>
              <a:t>91</a:t>
            </a:fld>
            <a:endParaRPr lang="cs-CZ"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r>
              <a:rPr lang="cs-CZ" smtClean="0"/>
              <a:t>Ve skutečnosti byl koncil v Tridentu svolán, aby rozhodl právě o tom, jak se staví katolická církev k tradici a o jejím vztahu k Bibli. Tím se tato otázka s konečnou platností vyřešila. Všimněme si shrnutí proslovu, který „změnil tok vod“, jak zaznamenal H. H. Holtzman: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71675B56-3997-44AE-B704-042619C517B9}" type="slidenum">
              <a:rPr lang="cs-CZ" smtClean="0"/>
              <a:pPr/>
              <a:t>92</a:t>
            </a:fld>
            <a:endParaRPr lang="cs-CZ"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cs-CZ" b="1" dirty="0" smtClean="0"/>
              <a:t>„Nakonec, během posledního sezení 18. ledna 1562, bylo všechno váhání odstraněno:“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5A6BF59A-5C77-41A3-8A81-BE7767FB7D04}" type="slidenum">
              <a:rPr lang="cs-CZ" smtClean="0"/>
              <a:pPr/>
              <a:t>93</a:t>
            </a:fld>
            <a:endParaRPr lang="cs-CZ"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cs-CZ" b="1" dirty="0" smtClean="0"/>
              <a:t>„Arcibiskup pronesl projev, ve kterém otevřeně prohlásil, že tradice stojí nad Písmem.“</a:t>
            </a:r>
            <a:r>
              <a:rPr lang="cs-CZ" dirty="0" smtClean="0"/>
              <a:t> – Canon </a:t>
            </a:r>
            <a:r>
              <a:rPr lang="cs-CZ" dirty="0" err="1" smtClean="0"/>
              <a:t>and</a:t>
            </a:r>
            <a:r>
              <a:rPr lang="cs-CZ" dirty="0" smtClean="0"/>
              <a:t> </a:t>
            </a:r>
            <a:r>
              <a:rPr lang="cs-CZ" dirty="0" err="1" smtClean="0"/>
              <a:t>Tradition</a:t>
            </a:r>
            <a:r>
              <a:rPr lang="cs-CZ" dirty="0" smtClean="0"/>
              <a:t> (</a:t>
            </a:r>
            <a:r>
              <a:rPr lang="cs-CZ" i="1" dirty="0" smtClean="0"/>
              <a:t>Kánon a tradice</a:t>
            </a:r>
            <a:r>
              <a:rPr lang="cs-CZ" dirty="0" smtClean="0"/>
              <a:t>), s. 263 Bible však nepodporuje myšlenku, že tradice je základem učení církve.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AF508263-A32A-4CD1-B917-AD88606CD4D9}" type="slidenum">
              <a:rPr lang="cs-CZ" smtClean="0"/>
              <a:pPr/>
              <a:t>94</a:t>
            </a:fld>
            <a:endParaRPr lang="cs-CZ"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r>
              <a:rPr lang="cs-CZ" smtClean="0"/>
              <a:t>Pamatujeme si otázku, kterou položil Ježíš náboženským vůdcům tehdejších dnů?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0F8D87A0-75FF-4205-825B-AED91706C1EC}" type="slidenum">
              <a:rPr lang="cs-CZ" smtClean="0"/>
              <a:pPr/>
              <a:t>95</a:t>
            </a:fld>
            <a:endParaRPr lang="cs-CZ"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r>
              <a:rPr lang="cs-CZ" i="1" smtClean="0"/>
              <a:t>(Text: Matouš 15,3.9) </a:t>
            </a:r>
            <a:r>
              <a:rPr lang="cs-CZ" smtClean="0"/>
              <a:t>Zeptal se: </a:t>
            </a:r>
            <a:r>
              <a:rPr lang="cs-CZ" b="1" smtClean="0"/>
              <a:t>„A proč vy přestupujete přikázání Boží kvůli své tradici?“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2503FA76-CA72-4842-B76F-F9D53AD0A763}" type="slidenum">
              <a:rPr lang="cs-CZ" smtClean="0"/>
              <a:pPr/>
              <a:t>96</a:t>
            </a:fld>
            <a:endParaRPr lang="cs-CZ"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cs-CZ" dirty="0" smtClean="0"/>
              <a:t>Dodal: </a:t>
            </a:r>
            <a:r>
              <a:rPr lang="cs-CZ" b="1" dirty="0" smtClean="0"/>
              <a:t>„Marně mě uctívají, neboť učí naukám, jež jsou jen příkazy lidskými.“ </a:t>
            </a:r>
            <a:r>
              <a:rPr lang="cs-CZ" b="0" i="1" dirty="0" smtClean="0"/>
              <a:t>(Matouš 15,3.9)</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E8639352-3891-4020-9E1A-05C60D7F8526}" type="slidenum">
              <a:rPr lang="cs-CZ" smtClean="0"/>
              <a:pPr/>
              <a:t>97</a:t>
            </a:fld>
            <a:endParaRPr lang="cs-CZ"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r>
              <a:rPr lang="cs-CZ" sz="1200" kern="1200" dirty="0" smtClean="0">
                <a:solidFill>
                  <a:schemeClr val="tx1"/>
                </a:solidFill>
                <a:latin typeface="Arial" charset="0"/>
                <a:ea typeface="+mn-ea"/>
                <a:cs typeface="+mn-cs"/>
              </a:rPr>
              <a:t>Vidíte, o co tady jde? Není to pouze otázka dnů a čísel. Je to otázka toho, komu budeme sloužit! O to ve skutečnosti jde! Je Ježíš Kristus naším Pánem, nebo to jsou tradice nějaké organizace? To je ten problém!</a:t>
            </a:r>
            <a:endParaRPr lang="cs-CZ" sz="1200" kern="1200" dirty="0">
              <a:solidFill>
                <a:schemeClr val="tx1"/>
              </a:solidFill>
              <a:latin typeface="Arial" charset="0"/>
              <a:ea typeface="+mn-ea"/>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6814D213-2DD3-4277-873F-A814D2A1DACE}" type="slidenum">
              <a:rPr lang="cs-CZ" smtClean="0"/>
              <a:pPr/>
              <a:t>98</a:t>
            </a:fld>
            <a:endParaRPr lang="cs-CZ"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cs-CZ" dirty="0" smtClean="0"/>
              <a:t>Citovali jsme řadu důvěryhodných učenců a historických děl. Ohledně změny dne odpočinku existují také moderní vyjádření.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A6727D1-746E-4BAA-806D-F8326CB3C2E0}" type="slidenum">
              <a:rPr lang="cs-CZ" smtClean="0"/>
              <a:pPr/>
              <a:t>99</a:t>
            </a:fld>
            <a:endParaRPr lang="cs-CZ"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cs-CZ" dirty="0" smtClean="0"/>
              <a:t>Všimli jsme si tohoto vyjádření: </a:t>
            </a:r>
            <a:r>
              <a:rPr lang="cs-CZ" b="1" dirty="0" smtClean="0"/>
              <a:t>„Byla to katolická církev, která rozhodla, že neděle by měla být dnem bohoslužby křesťanů na počest vzkříšení.” </a:t>
            </a:r>
            <a:r>
              <a:rPr lang="cs-CZ" dirty="0" smtClean="0"/>
              <a:t>– Karl </a:t>
            </a:r>
            <a:r>
              <a:rPr lang="cs-CZ" dirty="0" err="1" smtClean="0"/>
              <a:t>Keating</a:t>
            </a:r>
            <a:r>
              <a:rPr lang="cs-CZ" dirty="0" smtClean="0"/>
              <a:t>, </a:t>
            </a:r>
            <a:r>
              <a:rPr lang="cs-CZ" dirty="0" err="1" smtClean="0"/>
              <a:t>Catholicism</a:t>
            </a:r>
            <a:r>
              <a:rPr lang="cs-CZ" dirty="0" smtClean="0"/>
              <a:t> </a:t>
            </a:r>
            <a:r>
              <a:rPr lang="cs-CZ" dirty="0" err="1" smtClean="0"/>
              <a:t>and</a:t>
            </a:r>
            <a:r>
              <a:rPr lang="cs-CZ" dirty="0" smtClean="0"/>
              <a:t> </a:t>
            </a:r>
            <a:r>
              <a:rPr lang="cs-CZ" dirty="0" err="1" smtClean="0"/>
              <a:t>Fundamentalism</a:t>
            </a:r>
            <a:r>
              <a:rPr lang="cs-CZ" dirty="0" smtClean="0"/>
              <a:t> (</a:t>
            </a:r>
            <a:r>
              <a:rPr lang="cs-CZ" i="1" dirty="0" smtClean="0"/>
              <a:t>Katolictví a fundamentalismus</a:t>
            </a:r>
            <a:r>
              <a:rPr lang="cs-CZ" dirty="0" smtClean="0"/>
              <a:t>), 1988, s. 38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5943600" y="1143000"/>
            <a:ext cx="1828800" cy="498316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1143000"/>
            <a:ext cx="5334000" cy="498316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2057400" y="1600200"/>
            <a:ext cx="3276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486400" y="1600200"/>
            <a:ext cx="3276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6600" y="609600"/>
            <a:ext cx="1676400" cy="551656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2057400" y="609600"/>
            <a:ext cx="4876800" cy="551656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3276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3886200" y="1600200"/>
            <a:ext cx="3276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5486400" y="609600"/>
            <a:ext cx="1676400" cy="551656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609600"/>
            <a:ext cx="4876800" cy="551656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981200"/>
            <a:ext cx="35814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191000" y="1981200"/>
            <a:ext cx="35814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143000"/>
            <a:ext cx="6705600" cy="731838"/>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981200"/>
            <a:ext cx="7315200" cy="4144963"/>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verse</a:t>
            </a:r>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Impact" pitchFamily="34" charset="0"/>
        </a:defRPr>
      </a:lvl2pPr>
      <a:lvl3pPr algn="ctr" rtl="0" eaLnBrk="0" fontAlgn="base" hangingPunct="0">
        <a:spcBef>
          <a:spcPct val="0"/>
        </a:spcBef>
        <a:spcAft>
          <a:spcPct val="0"/>
        </a:spcAft>
        <a:defRPr sz="4000">
          <a:solidFill>
            <a:schemeClr val="tx1"/>
          </a:solidFill>
          <a:latin typeface="Impact" pitchFamily="34" charset="0"/>
        </a:defRPr>
      </a:lvl3pPr>
      <a:lvl4pPr algn="ctr" rtl="0" eaLnBrk="0" fontAlgn="base" hangingPunct="0">
        <a:spcBef>
          <a:spcPct val="0"/>
        </a:spcBef>
        <a:spcAft>
          <a:spcPct val="0"/>
        </a:spcAft>
        <a:defRPr sz="4000">
          <a:solidFill>
            <a:schemeClr val="tx1"/>
          </a:solidFill>
          <a:latin typeface="Impact" pitchFamily="34" charset="0"/>
        </a:defRPr>
      </a:lvl4pPr>
      <a:lvl5pPr algn="ctr" rtl="0" eaLnBrk="0" fontAlgn="base" hangingPunct="0">
        <a:spcBef>
          <a:spcPct val="0"/>
        </a:spcBef>
        <a:spcAft>
          <a:spcPct val="0"/>
        </a:spcAft>
        <a:defRPr sz="4000">
          <a:solidFill>
            <a:schemeClr val="tx1"/>
          </a:solidFill>
          <a:latin typeface="Impact" pitchFamily="34" charset="0"/>
        </a:defRPr>
      </a:lvl5pPr>
      <a:lvl6pPr marL="457200" algn="ctr" rtl="0" fontAlgn="base">
        <a:spcBef>
          <a:spcPct val="0"/>
        </a:spcBef>
        <a:spcAft>
          <a:spcPct val="0"/>
        </a:spcAft>
        <a:defRPr sz="4000">
          <a:solidFill>
            <a:schemeClr val="tx1"/>
          </a:solidFill>
          <a:latin typeface="Impact" pitchFamily="34" charset="0"/>
        </a:defRPr>
      </a:lvl6pPr>
      <a:lvl7pPr marL="914400" algn="ctr" rtl="0" fontAlgn="base">
        <a:spcBef>
          <a:spcPct val="0"/>
        </a:spcBef>
        <a:spcAft>
          <a:spcPct val="0"/>
        </a:spcAft>
        <a:defRPr sz="4000">
          <a:solidFill>
            <a:schemeClr val="tx1"/>
          </a:solidFill>
          <a:latin typeface="Impact" pitchFamily="34" charset="0"/>
        </a:defRPr>
      </a:lvl7pPr>
      <a:lvl8pPr marL="1371600" algn="ctr" rtl="0" fontAlgn="base">
        <a:spcBef>
          <a:spcPct val="0"/>
        </a:spcBef>
        <a:spcAft>
          <a:spcPct val="0"/>
        </a:spcAft>
        <a:defRPr sz="4000">
          <a:solidFill>
            <a:schemeClr val="tx1"/>
          </a:solidFill>
          <a:latin typeface="Impact" pitchFamily="34" charset="0"/>
        </a:defRPr>
      </a:lvl8pPr>
      <a:lvl9pPr marL="1828800" algn="ctr" rtl="0" fontAlgn="base">
        <a:spcBef>
          <a:spcPct val="0"/>
        </a:spcBef>
        <a:spcAft>
          <a:spcPct val="0"/>
        </a:spcAft>
        <a:defRPr sz="4000">
          <a:solidFill>
            <a:schemeClr val="tx1"/>
          </a:solidFill>
          <a:latin typeface="Impact" pitchFamily="34"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bwMode="auto">
          <a:xfrm>
            <a:off x="2057400" y="609600"/>
            <a:ext cx="6705600" cy="731838"/>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4611" name="Rectangle 3"/>
          <p:cNvSpPr>
            <a:spLocks noGrp="1" noChangeArrowheads="1"/>
          </p:cNvSpPr>
          <p:nvPr>
            <p:ph type="body" idx="1"/>
          </p:nvPr>
        </p:nvSpPr>
        <p:spPr bwMode="auto">
          <a:xfrm>
            <a:off x="2057400" y="1600200"/>
            <a:ext cx="6705600" cy="4525963"/>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verse</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Impact" pitchFamily="34" charset="0"/>
        </a:defRPr>
      </a:lvl2pPr>
      <a:lvl3pPr algn="ctr" rtl="0" eaLnBrk="0" fontAlgn="base" hangingPunct="0">
        <a:spcBef>
          <a:spcPct val="0"/>
        </a:spcBef>
        <a:spcAft>
          <a:spcPct val="0"/>
        </a:spcAft>
        <a:defRPr sz="4000">
          <a:solidFill>
            <a:schemeClr val="tx1"/>
          </a:solidFill>
          <a:latin typeface="Impact" pitchFamily="34" charset="0"/>
        </a:defRPr>
      </a:lvl3pPr>
      <a:lvl4pPr algn="ctr" rtl="0" eaLnBrk="0" fontAlgn="base" hangingPunct="0">
        <a:spcBef>
          <a:spcPct val="0"/>
        </a:spcBef>
        <a:spcAft>
          <a:spcPct val="0"/>
        </a:spcAft>
        <a:defRPr sz="4000">
          <a:solidFill>
            <a:schemeClr val="tx1"/>
          </a:solidFill>
          <a:latin typeface="Impact" pitchFamily="34" charset="0"/>
        </a:defRPr>
      </a:lvl4pPr>
      <a:lvl5pPr algn="ctr" rtl="0" eaLnBrk="0" fontAlgn="base" hangingPunct="0">
        <a:spcBef>
          <a:spcPct val="0"/>
        </a:spcBef>
        <a:spcAft>
          <a:spcPct val="0"/>
        </a:spcAft>
        <a:defRPr sz="4000">
          <a:solidFill>
            <a:schemeClr val="tx1"/>
          </a:solidFill>
          <a:latin typeface="Impact" pitchFamily="34" charset="0"/>
        </a:defRPr>
      </a:lvl5pPr>
      <a:lvl6pPr marL="457200" algn="ctr" rtl="0" fontAlgn="base">
        <a:spcBef>
          <a:spcPct val="0"/>
        </a:spcBef>
        <a:spcAft>
          <a:spcPct val="0"/>
        </a:spcAft>
        <a:defRPr sz="4000">
          <a:solidFill>
            <a:schemeClr val="tx1"/>
          </a:solidFill>
          <a:latin typeface="Impact" pitchFamily="34" charset="0"/>
        </a:defRPr>
      </a:lvl6pPr>
      <a:lvl7pPr marL="914400" algn="ctr" rtl="0" fontAlgn="base">
        <a:spcBef>
          <a:spcPct val="0"/>
        </a:spcBef>
        <a:spcAft>
          <a:spcPct val="0"/>
        </a:spcAft>
        <a:defRPr sz="4000">
          <a:solidFill>
            <a:schemeClr val="tx1"/>
          </a:solidFill>
          <a:latin typeface="Impact" pitchFamily="34" charset="0"/>
        </a:defRPr>
      </a:lvl7pPr>
      <a:lvl8pPr marL="1371600" algn="ctr" rtl="0" fontAlgn="base">
        <a:spcBef>
          <a:spcPct val="0"/>
        </a:spcBef>
        <a:spcAft>
          <a:spcPct val="0"/>
        </a:spcAft>
        <a:defRPr sz="4000">
          <a:solidFill>
            <a:schemeClr val="tx1"/>
          </a:solidFill>
          <a:latin typeface="Impact" pitchFamily="34" charset="0"/>
        </a:defRPr>
      </a:lvl8pPr>
      <a:lvl9pPr marL="1828800" algn="ctr" rtl="0" fontAlgn="base">
        <a:spcBef>
          <a:spcPct val="0"/>
        </a:spcBef>
        <a:spcAft>
          <a:spcPct val="0"/>
        </a:spcAft>
        <a:defRPr sz="4000">
          <a:solidFill>
            <a:schemeClr val="tx1"/>
          </a:solidFill>
          <a:latin typeface="Impact" pitchFamily="34" charset="0"/>
        </a:defRPr>
      </a:lvl9pPr>
    </p:titleStyle>
    <p:bodyStyle>
      <a:lvl1pPr marL="342900" indent="-342900" algn="r"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bwMode="auto">
          <a:xfrm>
            <a:off x="457200" y="609600"/>
            <a:ext cx="6705600" cy="731838"/>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6595" name="Rectangle 3"/>
          <p:cNvSpPr>
            <a:spLocks noGrp="1" noChangeArrowheads="1"/>
          </p:cNvSpPr>
          <p:nvPr>
            <p:ph type="body" idx="1"/>
          </p:nvPr>
        </p:nvSpPr>
        <p:spPr bwMode="auto">
          <a:xfrm>
            <a:off x="457200" y="1600200"/>
            <a:ext cx="6705600" cy="4525963"/>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verse</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Impact" pitchFamily="34" charset="0"/>
        </a:defRPr>
      </a:lvl2pPr>
      <a:lvl3pPr algn="ctr" rtl="0" eaLnBrk="0" fontAlgn="base" hangingPunct="0">
        <a:spcBef>
          <a:spcPct val="0"/>
        </a:spcBef>
        <a:spcAft>
          <a:spcPct val="0"/>
        </a:spcAft>
        <a:defRPr sz="4000">
          <a:solidFill>
            <a:schemeClr val="tx1"/>
          </a:solidFill>
          <a:latin typeface="Impact" pitchFamily="34" charset="0"/>
        </a:defRPr>
      </a:lvl3pPr>
      <a:lvl4pPr algn="ctr" rtl="0" eaLnBrk="0" fontAlgn="base" hangingPunct="0">
        <a:spcBef>
          <a:spcPct val="0"/>
        </a:spcBef>
        <a:spcAft>
          <a:spcPct val="0"/>
        </a:spcAft>
        <a:defRPr sz="4000">
          <a:solidFill>
            <a:schemeClr val="tx1"/>
          </a:solidFill>
          <a:latin typeface="Impact" pitchFamily="34" charset="0"/>
        </a:defRPr>
      </a:lvl4pPr>
      <a:lvl5pPr algn="ctr" rtl="0" eaLnBrk="0" fontAlgn="base" hangingPunct="0">
        <a:spcBef>
          <a:spcPct val="0"/>
        </a:spcBef>
        <a:spcAft>
          <a:spcPct val="0"/>
        </a:spcAft>
        <a:defRPr sz="4000">
          <a:solidFill>
            <a:schemeClr val="tx1"/>
          </a:solidFill>
          <a:latin typeface="Impact" pitchFamily="34" charset="0"/>
        </a:defRPr>
      </a:lvl5pPr>
      <a:lvl6pPr marL="457200" algn="ctr" rtl="0" fontAlgn="base">
        <a:spcBef>
          <a:spcPct val="0"/>
        </a:spcBef>
        <a:spcAft>
          <a:spcPct val="0"/>
        </a:spcAft>
        <a:defRPr sz="4000">
          <a:solidFill>
            <a:schemeClr val="tx1"/>
          </a:solidFill>
          <a:latin typeface="Impact" pitchFamily="34" charset="0"/>
        </a:defRPr>
      </a:lvl6pPr>
      <a:lvl7pPr marL="914400" algn="ctr" rtl="0" fontAlgn="base">
        <a:spcBef>
          <a:spcPct val="0"/>
        </a:spcBef>
        <a:spcAft>
          <a:spcPct val="0"/>
        </a:spcAft>
        <a:defRPr sz="4000">
          <a:solidFill>
            <a:schemeClr val="tx1"/>
          </a:solidFill>
          <a:latin typeface="Impact" pitchFamily="34" charset="0"/>
        </a:defRPr>
      </a:lvl7pPr>
      <a:lvl8pPr marL="1371600" algn="ctr" rtl="0" fontAlgn="base">
        <a:spcBef>
          <a:spcPct val="0"/>
        </a:spcBef>
        <a:spcAft>
          <a:spcPct val="0"/>
        </a:spcAft>
        <a:defRPr sz="4000">
          <a:solidFill>
            <a:schemeClr val="tx1"/>
          </a:solidFill>
          <a:latin typeface="Impact" pitchFamily="34" charset="0"/>
        </a:defRPr>
      </a:lvl8pPr>
      <a:lvl9pPr marL="1828800" algn="ctr" rtl="0" fontAlgn="base">
        <a:spcBef>
          <a:spcPct val="0"/>
        </a:spcBef>
        <a:spcAft>
          <a:spcPct val="0"/>
        </a:spcAft>
        <a:defRPr sz="4000">
          <a:solidFill>
            <a:schemeClr val="tx1"/>
          </a:solidFill>
          <a:latin typeface="Impact" pitchFamily="34"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8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8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8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8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4.xml"/><Relationship Id="rId3" Type="http://schemas.openxmlformats.org/officeDocument/2006/relationships/image" Target="../media/image8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5.xml"/><Relationship Id="rId3" Type="http://schemas.openxmlformats.org/officeDocument/2006/relationships/image" Target="../media/image8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90.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9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8.xml"/><Relationship Id="rId3" Type="http://schemas.openxmlformats.org/officeDocument/2006/relationships/image" Target="../media/image9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9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0.xml"/><Relationship Id="rId3" Type="http://schemas.openxmlformats.org/officeDocument/2006/relationships/image" Target="../media/image9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1.xml"/><Relationship Id="rId3" Type="http://schemas.openxmlformats.org/officeDocument/2006/relationships/image" Target="../media/image95.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9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97.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98.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9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100.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10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 Id="rId3"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 Id="rId3"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 Id="rId3"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5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5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5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6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6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6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6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6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6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6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6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6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7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7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7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7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7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7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7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7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7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7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7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7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7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5.xml"/><Relationship Id="rId3" Type="http://schemas.openxmlformats.org/officeDocument/2006/relationships/image" Target="../media/image8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6.xml"/><Relationship Id="rId3" Type="http://schemas.openxmlformats.org/officeDocument/2006/relationships/image" Target="../media/image81.jpeg"/></Relationships>
</file>

<file path=ppt/slides/_rels/slide9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9.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8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Světem Bibl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94243" name="Rectangle 3"/>
          <p:cNvSpPr>
            <a:spLocks noChangeArrowheads="1"/>
          </p:cNvSpPr>
          <p:nvPr/>
        </p:nvSpPr>
        <p:spPr bwMode="auto">
          <a:xfrm>
            <a:off x="152400" y="4191000"/>
            <a:ext cx="8763000" cy="15240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5400" dirty="0">
                <a:solidFill>
                  <a:srgbClr val="FF9933"/>
                </a:solidFill>
                <a:latin typeface="Impact" pitchFamily="34" charset="0"/>
              </a:rPr>
              <a:t>Miliony oklamány mýtem</a:t>
            </a:r>
          </a:p>
        </p:txBody>
      </p:sp>
      <p:sp>
        <p:nvSpPr>
          <p:cNvPr id="394244" name="Rectangle 4"/>
          <p:cNvSpPr>
            <a:spLocks noChangeArrowheads="1"/>
          </p:cNvSpPr>
          <p:nvPr/>
        </p:nvSpPr>
        <p:spPr bwMode="auto">
          <a:xfrm>
            <a:off x="228600" y="5562600"/>
            <a:ext cx="8686800" cy="6858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ctr">
              <a:spcBef>
                <a:spcPct val="20000"/>
              </a:spcBef>
              <a:defRPr/>
            </a:pPr>
            <a:r>
              <a:rPr lang="cs-CZ" sz="3400" b="1">
                <a:solidFill>
                  <a:srgbClr val="C00000"/>
                </a:solidFill>
                <a:latin typeface="Calibri" pitchFamily="34" charset="0"/>
              </a:rPr>
              <a:t>Ať se to nestane tobě</a:t>
            </a:r>
            <a:r>
              <a:rPr lang="cs-CZ" sz="3400">
                <a:solidFill>
                  <a:srgbClr val="C00000"/>
                </a:solidFill>
                <a:latin typeface="Calibri" pitchFamily="34" charset="0"/>
              </a:rPr>
              <a:t> </a:t>
            </a:r>
          </a:p>
        </p:txBody>
      </p:sp>
    </p:spTree>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10-01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1507" name="Rectangle 3"/>
          <p:cNvSpPr>
            <a:spLocks noGrp="1" noChangeArrowheads="1"/>
          </p:cNvSpPr>
          <p:nvPr>
            <p:ph type="title"/>
          </p:nvPr>
        </p:nvSpPr>
        <p:spPr>
          <a:xfrm>
            <a:off x="1143000" y="639763"/>
            <a:ext cx="6172200" cy="731837"/>
          </a:xfrm>
        </p:spPr>
        <p:txBody>
          <a:bodyPr/>
          <a:lstStyle/>
          <a:p>
            <a:pPr eaLnBrk="1" hangingPunct="1">
              <a:defRPr/>
            </a:pPr>
            <a:r>
              <a:rPr lang="cs-CZ" sz="3600" dirty="0" smtClean="0"/>
              <a:t>5. Mojžíšova 4,2</a:t>
            </a:r>
          </a:p>
        </p:txBody>
      </p:sp>
      <p:sp>
        <p:nvSpPr>
          <p:cNvPr id="21508"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„K tomu, </a:t>
            </a:r>
          </a:p>
          <a:p>
            <a:pPr eaLnBrk="1" hangingPunct="1">
              <a:buFontTx/>
              <a:buNone/>
              <a:defRPr/>
            </a:pPr>
            <a:r>
              <a:rPr lang="cs-CZ" sz="3200" dirty="0" smtClean="0">
                <a:latin typeface="Calibri" pitchFamily="34" charset="0"/>
              </a:rPr>
              <a:t>co vám přikazuji, </a:t>
            </a:r>
          </a:p>
          <a:p>
            <a:pPr eaLnBrk="1" hangingPunct="1">
              <a:buFontTx/>
              <a:buNone/>
              <a:defRPr/>
            </a:pPr>
            <a:r>
              <a:rPr lang="cs-CZ" sz="3200" dirty="0" smtClean="0">
                <a:latin typeface="Calibri" pitchFamily="34" charset="0"/>
              </a:rPr>
              <a:t>nic nepřidáte </a:t>
            </a:r>
          </a:p>
          <a:p>
            <a:pPr eaLnBrk="1" hangingPunct="1">
              <a:buFontTx/>
              <a:buNone/>
              <a:defRPr/>
            </a:pPr>
            <a:r>
              <a:rPr lang="cs-CZ" sz="3200" dirty="0" smtClean="0">
                <a:latin typeface="Calibri" pitchFamily="34" charset="0"/>
              </a:rPr>
              <a:t>a nic z toho neuberete,“ </a:t>
            </a:r>
          </a:p>
        </p:txBody>
      </p:sp>
    </p:spTree>
  </p:cSld>
  <p:clrMapOvr>
    <a:masterClrMapping/>
  </p:clrMapOvr>
  <p:transition xmlns:p14="http://schemas.microsoft.com/office/powerpoint/2010/main" spd="med">
    <p:wipe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10-08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18788" name="Rectangle 4"/>
          <p:cNvSpPr>
            <a:spLocks noGrp="1" noChangeArrowheads="1"/>
          </p:cNvSpPr>
          <p:nvPr>
            <p:ph type="body" idx="1"/>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„Možná ta nejodvážnější věc, </a:t>
            </a:r>
          </a:p>
          <a:p>
            <a:pPr algn="ctr" eaLnBrk="1" hangingPunct="1">
              <a:buFontTx/>
              <a:buNone/>
              <a:defRPr/>
            </a:pPr>
            <a:r>
              <a:rPr lang="cs-CZ" sz="3200" dirty="0" smtClean="0">
                <a:latin typeface="Calibri" pitchFamily="34" charset="0"/>
              </a:rPr>
              <a:t>ta nejrevolučnější změna, </a:t>
            </a:r>
          </a:p>
          <a:p>
            <a:pPr algn="ctr" eaLnBrk="1" hangingPunct="1">
              <a:buFontTx/>
              <a:buNone/>
              <a:defRPr/>
            </a:pPr>
            <a:r>
              <a:rPr lang="cs-CZ" sz="3200" dirty="0" smtClean="0">
                <a:latin typeface="Calibri" pitchFamily="34" charset="0"/>
              </a:rPr>
              <a:t>kterou kdy církev učinila, </a:t>
            </a:r>
          </a:p>
          <a:p>
            <a:pPr algn="ctr" eaLnBrk="1" hangingPunct="1">
              <a:buFontTx/>
              <a:buNone/>
              <a:defRPr/>
            </a:pPr>
            <a:r>
              <a:rPr lang="cs-CZ" sz="3200" dirty="0" smtClean="0">
                <a:latin typeface="Calibri" pitchFamily="34" charset="0"/>
              </a:rPr>
              <a:t>se stala v prvním století.“ </a:t>
            </a:r>
          </a:p>
        </p:txBody>
      </p:sp>
      <p:sp>
        <p:nvSpPr>
          <p:cNvPr id="118790" name="Rectangle 6"/>
          <p:cNvSpPr>
            <a:spLocks noGrp="1" noChangeArrowheads="1"/>
          </p:cNvSpPr>
          <p:nvPr>
            <p:ph type="title"/>
          </p:nvPr>
        </p:nvSpPr>
        <p:spPr>
          <a:xfrm>
            <a:off x="609600" y="1173163"/>
            <a:ext cx="6705600" cy="731837"/>
          </a:xfrm>
        </p:spPr>
        <p:txBody>
          <a:bodyPr/>
          <a:lstStyle/>
          <a:p>
            <a:pPr eaLnBrk="1" hangingPunct="1">
              <a:defRPr/>
            </a:pPr>
            <a:r>
              <a:rPr lang="cs-CZ" sz="3600" dirty="0" smtClean="0"/>
              <a:t>Sentinel </a:t>
            </a:r>
            <a:r>
              <a:rPr lang="cs-CZ" sz="3600" dirty="0" smtClean="0"/>
              <a:t>katolické církve </a:t>
            </a:r>
          </a:p>
        </p:txBody>
      </p:sp>
      <p:sp>
        <p:nvSpPr>
          <p:cNvPr id="120837" name="Text Box 7"/>
          <p:cNvSpPr txBox="1">
            <a:spLocks noChangeArrowheads="1"/>
          </p:cNvSpPr>
          <p:nvPr/>
        </p:nvSpPr>
        <p:spPr bwMode="auto">
          <a:xfrm>
            <a:off x="3962400" y="1676400"/>
            <a:ext cx="3200400" cy="366713"/>
          </a:xfrm>
          <a:prstGeom prst="rect">
            <a:avLst/>
          </a:prstGeom>
          <a:noFill/>
          <a:ln w="9525">
            <a:noFill/>
            <a:miter lim="800000"/>
            <a:headEnd/>
            <a:tailEnd/>
          </a:ln>
        </p:spPr>
        <p:txBody>
          <a:bodyPr>
            <a:spAutoFit/>
          </a:bodyPr>
          <a:lstStyle/>
          <a:p>
            <a:pPr>
              <a:spcBef>
                <a:spcPct val="50000"/>
              </a:spcBef>
            </a:pPr>
            <a:r>
              <a:rPr lang="cs-CZ" sz="1800" b="1" i="1">
                <a:latin typeface="Times New Roman" pitchFamily="18" charset="0"/>
              </a:rPr>
              <a:t>21. května, 1995 </a:t>
            </a:r>
          </a:p>
        </p:txBody>
      </p:sp>
    </p:spTree>
  </p:cSld>
  <p:clrMapOvr>
    <a:masterClrMapping/>
  </p:clrMapOvr>
  <p:transition xmlns:p14="http://schemas.microsoft.com/office/powerpoint/2010/main" spd="med">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5" descr="10-084%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19812" name="Rectangle 4"/>
          <p:cNvSpPr>
            <a:spLocks noGrp="1" noChangeArrowheads="1"/>
          </p:cNvSpPr>
          <p:nvPr>
            <p:ph type="body" idx="1"/>
          </p:nvPr>
        </p:nvSpPr>
        <p:spPr>
          <a:xfrm>
            <a:off x="720000" y="2159999"/>
            <a:ext cx="7560000" cy="3600000"/>
          </a:xfrm>
        </p:spPr>
        <p:txBody>
          <a:bodyPr anchor="ctr"/>
          <a:lstStyle/>
          <a:p>
            <a:pPr algn="ctr" eaLnBrk="1" hangingPunct="1">
              <a:buFontTx/>
              <a:buNone/>
              <a:defRPr/>
            </a:pPr>
            <a:r>
              <a:rPr lang="cs-CZ" sz="3200" dirty="0" smtClean="0">
                <a:latin typeface="Calibri" pitchFamily="34" charset="0"/>
              </a:rPr>
              <a:t>„Svatý den, </a:t>
            </a:r>
            <a:r>
              <a:rPr lang="cs-CZ" sz="3200" dirty="0" err="1" smtClean="0">
                <a:latin typeface="Calibri" pitchFamily="34" charset="0"/>
              </a:rPr>
              <a:t>den</a:t>
            </a:r>
            <a:r>
              <a:rPr lang="cs-CZ" sz="3200" dirty="0" smtClean="0">
                <a:latin typeface="Calibri" pitchFamily="34" charset="0"/>
              </a:rPr>
              <a:t> odpočinku, byl změněn </a:t>
            </a:r>
          </a:p>
          <a:p>
            <a:pPr algn="ctr" eaLnBrk="1" hangingPunct="1">
              <a:buFontTx/>
              <a:buNone/>
              <a:defRPr/>
            </a:pPr>
            <a:r>
              <a:rPr lang="cs-CZ" sz="3200" dirty="0" smtClean="0">
                <a:latin typeface="Calibri" pitchFamily="34" charset="0"/>
              </a:rPr>
              <a:t>ze soboty na neděli… ne kvůli </a:t>
            </a:r>
          </a:p>
          <a:p>
            <a:pPr algn="ctr" eaLnBrk="1" hangingPunct="1">
              <a:buFontTx/>
              <a:buNone/>
              <a:defRPr/>
            </a:pPr>
            <a:r>
              <a:rPr lang="cs-CZ" sz="3200" dirty="0" smtClean="0">
                <a:latin typeface="Calibri" pitchFamily="34" charset="0"/>
              </a:rPr>
              <a:t>výroku v Bibli, ale kvůli tomu, </a:t>
            </a:r>
          </a:p>
          <a:p>
            <a:pPr algn="ctr" eaLnBrk="1" hangingPunct="1">
              <a:buFontTx/>
              <a:buNone/>
              <a:defRPr/>
            </a:pPr>
            <a:r>
              <a:rPr lang="cs-CZ" sz="3200" dirty="0" smtClean="0">
                <a:latin typeface="Calibri" pitchFamily="34" charset="0"/>
              </a:rPr>
              <a:t>že si církev uvědomovala svou moc…“ </a:t>
            </a:r>
          </a:p>
        </p:txBody>
      </p:sp>
      <p:sp>
        <p:nvSpPr>
          <p:cNvPr id="119814" name="Rectangle 6"/>
          <p:cNvSpPr>
            <a:spLocks noGrp="1" noChangeArrowheads="1"/>
          </p:cNvSpPr>
          <p:nvPr>
            <p:ph type="title"/>
          </p:nvPr>
        </p:nvSpPr>
        <p:spPr>
          <a:xfrm>
            <a:off x="609600" y="1173163"/>
            <a:ext cx="6705600" cy="731837"/>
          </a:xfrm>
        </p:spPr>
        <p:txBody>
          <a:bodyPr/>
          <a:lstStyle/>
          <a:p>
            <a:pPr eaLnBrk="1" hangingPunct="1">
              <a:defRPr/>
            </a:pPr>
            <a:r>
              <a:rPr lang="cs-CZ" sz="3600" dirty="0" smtClean="0"/>
              <a:t>Sentinel katolické církve </a:t>
            </a:r>
          </a:p>
        </p:txBody>
      </p:sp>
      <p:sp>
        <p:nvSpPr>
          <p:cNvPr id="121861" name="Text Box 7"/>
          <p:cNvSpPr txBox="1">
            <a:spLocks noChangeArrowheads="1"/>
          </p:cNvSpPr>
          <p:nvPr/>
        </p:nvSpPr>
        <p:spPr bwMode="auto">
          <a:xfrm>
            <a:off x="3962400" y="1676400"/>
            <a:ext cx="3200400" cy="366713"/>
          </a:xfrm>
          <a:prstGeom prst="rect">
            <a:avLst/>
          </a:prstGeom>
          <a:noFill/>
          <a:ln w="9525">
            <a:noFill/>
            <a:miter lim="800000"/>
            <a:headEnd/>
            <a:tailEnd/>
          </a:ln>
        </p:spPr>
        <p:txBody>
          <a:bodyPr>
            <a:spAutoFit/>
          </a:bodyPr>
          <a:lstStyle/>
          <a:p>
            <a:pPr>
              <a:spcBef>
                <a:spcPct val="50000"/>
              </a:spcBef>
            </a:pPr>
            <a:r>
              <a:rPr lang="cs-CZ" sz="1800" b="1" i="1">
                <a:latin typeface="Times New Roman" pitchFamily="18" charset="0"/>
              </a:rPr>
              <a:t>21. května, 1995 </a:t>
            </a:r>
          </a:p>
        </p:txBody>
      </p:sp>
    </p:spTree>
  </p:cSld>
  <p:clrMapOvr>
    <a:masterClrMapping/>
  </p:clrMapOvr>
  <p:transition xmlns:p14="http://schemas.microsoft.com/office/powerpoint/2010/main" spd="med">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10-084%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20835" name="Rectangle 3"/>
          <p:cNvSpPr>
            <a:spLocks noGrp="1" noChangeArrowheads="1"/>
          </p:cNvSpPr>
          <p:nvPr>
            <p:ph type="title"/>
          </p:nvPr>
        </p:nvSpPr>
        <p:spPr>
          <a:xfrm>
            <a:off x="609600" y="1173163"/>
            <a:ext cx="6705600" cy="731837"/>
          </a:xfrm>
        </p:spPr>
        <p:txBody>
          <a:bodyPr/>
          <a:lstStyle/>
          <a:p>
            <a:pPr eaLnBrk="1" hangingPunct="1">
              <a:defRPr/>
            </a:pPr>
            <a:r>
              <a:rPr lang="cs-CZ" sz="3600" dirty="0" smtClean="0"/>
              <a:t>Sentinel katolické církve </a:t>
            </a:r>
          </a:p>
        </p:txBody>
      </p:sp>
      <p:sp>
        <p:nvSpPr>
          <p:cNvPr id="120838" name="Rectangle 6"/>
          <p:cNvSpPr>
            <a:spLocks noGrp="1" noChangeArrowheads="1"/>
          </p:cNvSpPr>
          <p:nvPr>
            <p:ph type="body" idx="1"/>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„Lidé, kteří si myslí, </a:t>
            </a:r>
          </a:p>
          <a:p>
            <a:pPr algn="ctr" eaLnBrk="1" hangingPunct="1">
              <a:buFontTx/>
              <a:buNone/>
              <a:defRPr/>
            </a:pPr>
            <a:r>
              <a:rPr lang="cs-CZ" sz="3200" dirty="0" smtClean="0">
                <a:latin typeface="Calibri" pitchFamily="34" charset="0"/>
              </a:rPr>
              <a:t>že Bible je jedinou autoritou, </a:t>
            </a:r>
          </a:p>
          <a:p>
            <a:pPr algn="ctr" eaLnBrk="1" hangingPunct="1">
              <a:buFontTx/>
              <a:buNone/>
              <a:defRPr/>
            </a:pPr>
            <a:r>
              <a:rPr lang="cs-CZ" sz="3200" dirty="0" smtClean="0">
                <a:latin typeface="Calibri" pitchFamily="34" charset="0"/>
              </a:rPr>
              <a:t>by se logicky měli stát </a:t>
            </a:r>
          </a:p>
          <a:p>
            <a:pPr algn="ctr" eaLnBrk="1" hangingPunct="1">
              <a:buFontTx/>
              <a:buNone/>
              <a:defRPr/>
            </a:pPr>
            <a:r>
              <a:rPr lang="cs-CZ" sz="3200" dirty="0" smtClean="0">
                <a:latin typeface="Calibri" pitchFamily="34" charset="0"/>
              </a:rPr>
              <a:t>adventisty sedmého dne </a:t>
            </a:r>
          </a:p>
          <a:p>
            <a:pPr algn="ctr" eaLnBrk="1" hangingPunct="1">
              <a:buFontTx/>
              <a:buNone/>
              <a:defRPr/>
            </a:pPr>
            <a:r>
              <a:rPr lang="cs-CZ" sz="3200" dirty="0" smtClean="0">
                <a:latin typeface="Calibri" pitchFamily="34" charset="0"/>
              </a:rPr>
              <a:t>a zachovávat sobotu.” </a:t>
            </a:r>
          </a:p>
        </p:txBody>
      </p:sp>
      <p:sp>
        <p:nvSpPr>
          <p:cNvPr id="122885" name="Text Box 7"/>
          <p:cNvSpPr txBox="1">
            <a:spLocks noChangeArrowheads="1"/>
          </p:cNvSpPr>
          <p:nvPr/>
        </p:nvSpPr>
        <p:spPr bwMode="auto">
          <a:xfrm>
            <a:off x="3962400" y="1676400"/>
            <a:ext cx="3200400" cy="366713"/>
          </a:xfrm>
          <a:prstGeom prst="rect">
            <a:avLst/>
          </a:prstGeom>
          <a:noFill/>
          <a:ln w="9525">
            <a:noFill/>
            <a:miter lim="800000"/>
            <a:headEnd/>
            <a:tailEnd/>
          </a:ln>
        </p:spPr>
        <p:txBody>
          <a:bodyPr>
            <a:spAutoFit/>
          </a:bodyPr>
          <a:lstStyle/>
          <a:p>
            <a:pPr>
              <a:spcBef>
                <a:spcPct val="50000"/>
              </a:spcBef>
            </a:pPr>
            <a:r>
              <a:rPr lang="cs-CZ" sz="1800" b="1" i="1">
                <a:latin typeface="Times New Roman" pitchFamily="18" charset="0"/>
              </a:rPr>
              <a:t>21. května, 1995 </a:t>
            </a:r>
          </a:p>
        </p:txBody>
      </p:sp>
    </p:spTree>
  </p:cSld>
  <p:clrMapOvr>
    <a:masterClrMapping/>
  </p:clrMapOvr>
  <p:transition xmlns:p14="http://schemas.microsoft.com/office/powerpoint/2010/main" spd="med">
    <p:split orient="vert" dir="in"/>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xmlns:p14="http://schemas.microsoft.com/office/powerpoint/2010/main" spd="med">
    <p:split orient="vert" dir="in"/>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10-08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22883" name="Rectangle 3"/>
          <p:cNvSpPr>
            <a:spLocks noGrp="1" noChangeArrowheads="1"/>
          </p:cNvSpPr>
          <p:nvPr>
            <p:ph type="title"/>
          </p:nvPr>
        </p:nvSpPr>
        <p:spPr>
          <a:xfrm>
            <a:off x="1143000" y="639763"/>
            <a:ext cx="5791200" cy="731837"/>
          </a:xfrm>
        </p:spPr>
        <p:txBody>
          <a:bodyPr/>
          <a:lstStyle/>
          <a:p>
            <a:pPr eaLnBrk="1" hangingPunct="1">
              <a:defRPr/>
            </a:pPr>
            <a:r>
              <a:rPr lang="cs-CZ" sz="3600" smtClean="0"/>
              <a:t>Daniel 7,25</a:t>
            </a:r>
          </a:p>
        </p:txBody>
      </p:sp>
      <p:sp>
        <p:nvSpPr>
          <p:cNvPr id="122884"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„Bude se snažit </a:t>
            </a:r>
          </a:p>
          <a:p>
            <a:pPr eaLnBrk="1" hangingPunct="1">
              <a:buFontTx/>
              <a:buNone/>
              <a:defRPr/>
            </a:pPr>
            <a:r>
              <a:rPr lang="cs-CZ" sz="3200" dirty="0" smtClean="0">
                <a:latin typeface="Calibri" pitchFamily="34" charset="0"/>
              </a:rPr>
              <a:t>změnit doby </a:t>
            </a:r>
          </a:p>
          <a:p>
            <a:pPr eaLnBrk="1" hangingPunct="1">
              <a:buFontTx/>
              <a:buNone/>
              <a:defRPr/>
            </a:pPr>
            <a:r>
              <a:rPr lang="cs-CZ" sz="3200" dirty="0" smtClean="0">
                <a:latin typeface="Calibri" pitchFamily="34" charset="0"/>
              </a:rPr>
              <a:t>a zákon.“</a:t>
            </a:r>
          </a:p>
        </p:txBody>
      </p:sp>
    </p:spTree>
  </p:cSld>
  <p:clrMapOvr>
    <a:masterClrMapping/>
  </p:clrMapOvr>
  <p:transition xmlns:p14="http://schemas.microsoft.com/office/powerpoint/2010/main" spd="med">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5" descr="10-08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25955" name="Rectangle 3"/>
          <p:cNvSpPr>
            <a:spLocks noGrp="1" noChangeArrowheads="1"/>
          </p:cNvSpPr>
          <p:nvPr>
            <p:ph type="title"/>
          </p:nvPr>
        </p:nvSpPr>
        <p:spPr>
          <a:xfrm>
            <a:off x="1143000" y="639763"/>
            <a:ext cx="4648200" cy="731837"/>
          </a:xfrm>
        </p:spPr>
        <p:txBody>
          <a:bodyPr/>
          <a:lstStyle/>
          <a:p>
            <a:pPr eaLnBrk="1" hangingPunct="1">
              <a:defRPr/>
            </a:pPr>
            <a:r>
              <a:rPr lang="cs-CZ" sz="3600" smtClean="0"/>
              <a:t>Zjevení 14,12 </a:t>
            </a:r>
          </a:p>
        </p:txBody>
      </p:sp>
      <p:sp>
        <p:nvSpPr>
          <p:cNvPr id="125956"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„Zde se ukáže </a:t>
            </a:r>
          </a:p>
          <a:p>
            <a:pPr eaLnBrk="1" hangingPunct="1">
              <a:buFontTx/>
              <a:buNone/>
              <a:defRPr/>
            </a:pPr>
            <a:r>
              <a:rPr lang="cs-CZ" sz="3200" dirty="0" smtClean="0">
                <a:latin typeface="Calibri" pitchFamily="34" charset="0"/>
              </a:rPr>
              <a:t>vytrvalost svatých, </a:t>
            </a:r>
          </a:p>
          <a:p>
            <a:pPr eaLnBrk="1" hangingPunct="1">
              <a:buFontTx/>
              <a:buNone/>
              <a:defRPr/>
            </a:pPr>
            <a:r>
              <a:rPr lang="cs-CZ" sz="3200" dirty="0" smtClean="0">
                <a:latin typeface="Calibri" pitchFamily="34" charset="0"/>
              </a:rPr>
              <a:t>kteří zachovávají </a:t>
            </a:r>
          </a:p>
          <a:p>
            <a:pPr eaLnBrk="1" hangingPunct="1">
              <a:buFontTx/>
              <a:buNone/>
              <a:defRPr/>
            </a:pPr>
            <a:r>
              <a:rPr lang="cs-CZ" sz="3200" dirty="0" smtClean="0">
                <a:latin typeface="Calibri" pitchFamily="34" charset="0"/>
              </a:rPr>
              <a:t>Boží přikázání </a:t>
            </a:r>
          </a:p>
          <a:p>
            <a:pPr eaLnBrk="1" hangingPunct="1">
              <a:buFontTx/>
              <a:buNone/>
              <a:defRPr/>
            </a:pPr>
            <a:r>
              <a:rPr lang="cs-CZ" sz="3200" dirty="0" smtClean="0">
                <a:latin typeface="Calibri" pitchFamily="34" charset="0"/>
              </a:rPr>
              <a:t>a věrnost Ježíši.“ </a:t>
            </a:r>
          </a:p>
        </p:txBody>
      </p:sp>
    </p:spTree>
  </p:cSld>
  <p:clrMapOvr>
    <a:masterClrMapping/>
  </p:clrMapOvr>
  <p:transition xmlns:p14="http://schemas.microsoft.com/office/powerpoint/2010/main" spd="med">
    <p:split orient="vert" dir="in"/>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5" descr="10-09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d"/>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descr="10-09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28003" name="Rectangle 3"/>
          <p:cNvSpPr>
            <a:spLocks noGrp="1" noChangeArrowheads="1"/>
          </p:cNvSpPr>
          <p:nvPr>
            <p:ph type="title"/>
          </p:nvPr>
        </p:nvSpPr>
        <p:spPr>
          <a:xfrm>
            <a:off x="3124200" y="1752600"/>
            <a:ext cx="4724400" cy="731838"/>
          </a:xfrm>
        </p:spPr>
        <p:txBody>
          <a:bodyPr/>
          <a:lstStyle/>
          <a:p>
            <a:pPr eaLnBrk="1" hangingPunct="1">
              <a:defRPr/>
            </a:pPr>
            <a:r>
              <a:rPr lang="cs-CZ" sz="3200" b="1" i="1" dirty="0" smtClean="0">
                <a:latin typeface="Calibri" pitchFamily="34" charset="0"/>
              </a:rPr>
              <a:t>Pamatuj na Stvořitele</a:t>
            </a:r>
          </a:p>
        </p:txBody>
      </p:sp>
    </p:spTree>
  </p:cSld>
  <p:clrMapOvr>
    <a:masterClrMapping/>
  </p:clrMapOvr>
  <p:transition xmlns:p14="http://schemas.microsoft.com/office/powerpoint/2010/main" spd="med">
    <p:wipe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10-09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3123" name="Rectangle 3"/>
          <p:cNvSpPr>
            <a:spLocks noGrp="1" noChangeArrowheads="1"/>
          </p:cNvSpPr>
          <p:nvPr>
            <p:ph type="title"/>
          </p:nvPr>
        </p:nvSpPr>
        <p:spPr>
          <a:xfrm>
            <a:off x="1143000" y="639763"/>
            <a:ext cx="3810000" cy="731837"/>
          </a:xfrm>
        </p:spPr>
        <p:txBody>
          <a:bodyPr/>
          <a:lstStyle/>
          <a:p>
            <a:pPr eaLnBrk="1" hangingPunct="1">
              <a:defRPr/>
            </a:pPr>
            <a:r>
              <a:rPr lang="cs-CZ" sz="3600" dirty="0" smtClean="0"/>
              <a:t>1. list Janův 5,3 </a:t>
            </a:r>
          </a:p>
        </p:txBody>
      </p:sp>
      <p:sp>
        <p:nvSpPr>
          <p:cNvPr id="133124" name="Rectangle 4"/>
          <p:cNvSpPr>
            <a:spLocks noGrp="1" noChangeArrowheads="1"/>
          </p:cNvSpPr>
          <p:nvPr>
            <p:ph type="body" idx="1"/>
          </p:nvPr>
        </p:nvSpPr>
        <p:spPr>
          <a:xfrm>
            <a:off x="720000" y="1800000"/>
            <a:ext cx="7560000" cy="4320000"/>
          </a:xfrm>
        </p:spPr>
        <p:txBody>
          <a:bodyPr anchor="ctr"/>
          <a:lstStyle/>
          <a:p>
            <a:pPr eaLnBrk="1" hangingPunct="1">
              <a:buFontTx/>
              <a:buNone/>
            </a:pPr>
            <a:r>
              <a:rPr lang="cs-CZ" sz="3200" dirty="0" smtClean="0">
                <a:latin typeface="Calibri" pitchFamily="34" charset="0"/>
              </a:rPr>
              <a:t>„V tom je totiž láska </a:t>
            </a:r>
          </a:p>
          <a:p>
            <a:pPr eaLnBrk="1" hangingPunct="1">
              <a:buFontTx/>
              <a:buNone/>
            </a:pPr>
            <a:r>
              <a:rPr lang="cs-CZ" sz="3200" dirty="0" smtClean="0">
                <a:latin typeface="Calibri" pitchFamily="34" charset="0"/>
              </a:rPr>
              <a:t>k Bohu, </a:t>
            </a:r>
          </a:p>
          <a:p>
            <a:pPr eaLnBrk="1" hangingPunct="1">
              <a:buFontTx/>
              <a:buNone/>
            </a:pPr>
            <a:r>
              <a:rPr lang="cs-CZ" sz="3200" dirty="0" smtClean="0">
                <a:latin typeface="Calibri" pitchFamily="34" charset="0"/>
              </a:rPr>
              <a:t>že zachováváme </a:t>
            </a:r>
          </a:p>
          <a:p>
            <a:pPr eaLnBrk="1" hangingPunct="1">
              <a:buFontTx/>
              <a:buNone/>
            </a:pPr>
            <a:r>
              <a:rPr lang="cs-CZ" sz="3200" dirty="0" smtClean="0">
                <a:latin typeface="Calibri" pitchFamily="34" charset="0"/>
              </a:rPr>
              <a:t>jeho přikázání; </a:t>
            </a:r>
          </a:p>
          <a:p>
            <a:pPr eaLnBrk="1" hangingPunct="1">
              <a:buFontTx/>
              <a:buNone/>
            </a:pPr>
            <a:r>
              <a:rPr lang="cs-CZ" sz="3200" dirty="0" smtClean="0">
                <a:latin typeface="Calibri" pitchFamily="34" charset="0"/>
              </a:rPr>
              <a:t>a jeho přikázání nejsou těžká.“ </a:t>
            </a:r>
          </a:p>
        </p:txBody>
      </p:sp>
    </p:spTree>
  </p:cSld>
  <p:clrMapOvr>
    <a:masterClrMapping/>
  </p:clrMapOvr>
  <p:transition xmlns:p14="http://schemas.microsoft.com/office/powerpoint/2010/main" spd="med">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5" descr="10-09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10-016%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253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„ale budete dbát </a:t>
            </a:r>
          </a:p>
          <a:p>
            <a:pPr eaLnBrk="1" hangingPunct="1">
              <a:buFontTx/>
              <a:buNone/>
              <a:defRPr/>
            </a:pPr>
            <a:r>
              <a:rPr lang="cs-CZ" sz="3200" dirty="0" smtClean="0">
                <a:latin typeface="Calibri" pitchFamily="34" charset="0"/>
              </a:rPr>
              <a:t>na příkazy Hospodina, </a:t>
            </a:r>
          </a:p>
          <a:p>
            <a:pPr eaLnBrk="1" hangingPunct="1">
              <a:buFontTx/>
              <a:buNone/>
              <a:defRPr/>
            </a:pPr>
            <a:r>
              <a:rPr lang="cs-CZ" sz="3200" dirty="0" smtClean="0">
                <a:latin typeface="Calibri" pitchFamily="34" charset="0"/>
              </a:rPr>
              <a:t>svého Boha, </a:t>
            </a:r>
          </a:p>
          <a:p>
            <a:pPr eaLnBrk="1" hangingPunct="1">
              <a:buFontTx/>
              <a:buNone/>
              <a:defRPr/>
            </a:pPr>
            <a:r>
              <a:rPr lang="cs-CZ" sz="3200" dirty="0" smtClean="0">
                <a:latin typeface="Calibri" pitchFamily="34" charset="0"/>
              </a:rPr>
              <a:t>které vám udílím.“</a:t>
            </a:r>
          </a:p>
        </p:txBody>
      </p:sp>
      <p:sp>
        <p:nvSpPr>
          <p:cNvPr id="22534" name="Rectangle 6"/>
          <p:cNvSpPr>
            <a:spLocks noGrp="1" noChangeArrowheads="1"/>
          </p:cNvSpPr>
          <p:nvPr>
            <p:ph type="title"/>
          </p:nvPr>
        </p:nvSpPr>
        <p:spPr>
          <a:xfrm>
            <a:off x="1143000" y="639763"/>
            <a:ext cx="6172200" cy="731837"/>
          </a:xfrm>
        </p:spPr>
        <p:txBody>
          <a:bodyPr/>
          <a:lstStyle/>
          <a:p>
            <a:pPr eaLnBrk="1" hangingPunct="1">
              <a:defRPr/>
            </a:pPr>
            <a:r>
              <a:rPr lang="cs-CZ" dirty="0" smtClean="0"/>
              <a:t>5. Mojžíšova 4,2</a:t>
            </a:r>
          </a:p>
        </p:txBody>
      </p:sp>
    </p:spTree>
  </p:cSld>
  <p:clrMapOvr>
    <a:masterClrMapping/>
  </p:clrMapOvr>
  <p:transition xmlns:p14="http://schemas.microsoft.com/office/powerpoint/2010/main" spd="med">
    <p:wipe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5" descr="10-09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5171" name="Rectangle 3"/>
          <p:cNvSpPr>
            <a:spLocks noGrp="1" noChangeArrowheads="1"/>
          </p:cNvSpPr>
          <p:nvPr>
            <p:ph type="title"/>
          </p:nvPr>
        </p:nvSpPr>
        <p:spPr>
          <a:xfrm>
            <a:off x="1143000" y="639763"/>
            <a:ext cx="4572000" cy="731837"/>
          </a:xfrm>
        </p:spPr>
        <p:txBody>
          <a:bodyPr/>
          <a:lstStyle/>
          <a:p>
            <a:pPr eaLnBrk="1" hangingPunct="1">
              <a:defRPr/>
            </a:pPr>
            <a:r>
              <a:rPr lang="cs-CZ" sz="3600" smtClean="0"/>
              <a:t>Matouš 7,21 </a:t>
            </a:r>
          </a:p>
        </p:txBody>
      </p:sp>
      <p:sp>
        <p:nvSpPr>
          <p:cNvPr id="13517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„Ne každý, kdo mi říká </a:t>
            </a:r>
          </a:p>
          <a:p>
            <a:pPr eaLnBrk="1" hangingPunct="1">
              <a:buFontTx/>
              <a:buNone/>
              <a:defRPr/>
            </a:pPr>
            <a:r>
              <a:rPr lang="cs-CZ" sz="3200" dirty="0" smtClean="0">
                <a:latin typeface="Calibri" pitchFamily="34" charset="0"/>
              </a:rPr>
              <a:t>,Pane, </a:t>
            </a:r>
            <a:r>
              <a:rPr lang="cs-CZ" sz="3200" dirty="0" err="1" smtClean="0">
                <a:latin typeface="Calibri" pitchFamily="34" charset="0"/>
              </a:rPr>
              <a:t>Pane</a:t>
            </a:r>
            <a:r>
              <a:rPr lang="cs-CZ" sz="3200" dirty="0" smtClean="0">
                <a:latin typeface="Calibri" pitchFamily="34" charset="0"/>
              </a:rPr>
              <a:t>,´ </a:t>
            </a:r>
          </a:p>
          <a:p>
            <a:pPr eaLnBrk="1" hangingPunct="1">
              <a:buFontTx/>
              <a:buNone/>
              <a:defRPr/>
            </a:pPr>
            <a:r>
              <a:rPr lang="cs-CZ" sz="3200" dirty="0" smtClean="0">
                <a:latin typeface="Calibri" pitchFamily="34" charset="0"/>
              </a:rPr>
              <a:t>vejde do království </a:t>
            </a:r>
          </a:p>
          <a:p>
            <a:pPr eaLnBrk="1" hangingPunct="1">
              <a:buFontTx/>
              <a:buNone/>
              <a:defRPr/>
            </a:pPr>
            <a:r>
              <a:rPr lang="cs-CZ" sz="3200" dirty="0" smtClean="0">
                <a:latin typeface="Calibri" pitchFamily="34" charset="0"/>
              </a:rPr>
              <a:t>nebeského;“</a:t>
            </a:r>
          </a:p>
        </p:txBody>
      </p:sp>
    </p:spTree>
  </p:cSld>
  <p:clrMapOvr>
    <a:masterClrMapping/>
  </p:clrMapOvr>
  <p:transition xmlns:p14="http://schemas.microsoft.com/office/powerpoint/2010/main" spd="med">
    <p:wip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5" descr="10-096%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36196"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„ale ten, kdo činí </a:t>
            </a:r>
          </a:p>
          <a:p>
            <a:pPr eaLnBrk="1" hangingPunct="1">
              <a:buFontTx/>
              <a:buNone/>
              <a:defRPr/>
            </a:pPr>
            <a:r>
              <a:rPr lang="cs-CZ" sz="3200" dirty="0" smtClean="0">
                <a:latin typeface="Calibri" pitchFamily="34" charset="0"/>
              </a:rPr>
              <a:t>vůli mého Otce </a:t>
            </a:r>
          </a:p>
          <a:p>
            <a:pPr eaLnBrk="1" hangingPunct="1">
              <a:buFontTx/>
              <a:buNone/>
              <a:defRPr/>
            </a:pPr>
            <a:r>
              <a:rPr lang="cs-CZ" sz="3200" dirty="0" smtClean="0">
                <a:latin typeface="Calibri" pitchFamily="34" charset="0"/>
              </a:rPr>
              <a:t>v nebesích.“</a:t>
            </a:r>
          </a:p>
        </p:txBody>
      </p:sp>
      <p:sp>
        <p:nvSpPr>
          <p:cNvPr id="136198" name="Rectangle 6"/>
          <p:cNvSpPr>
            <a:spLocks noChangeArrowheads="1"/>
          </p:cNvSpPr>
          <p:nvPr/>
        </p:nvSpPr>
        <p:spPr bwMode="auto">
          <a:xfrm>
            <a:off x="1143000" y="639763"/>
            <a:ext cx="4572000" cy="731837"/>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3600">
                <a:latin typeface="Impact" pitchFamily="34" charset="0"/>
              </a:rPr>
              <a:t>Matouš 7,21 </a:t>
            </a:r>
          </a:p>
        </p:txBody>
      </p:sp>
    </p:spTree>
  </p:cSld>
  <p:clrMapOvr>
    <a:masterClrMapping/>
  </p:clrMapOvr>
  <p:transition xmlns:p14="http://schemas.microsoft.com/office/powerpoint/2010/main" spd="med">
    <p:wipe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descr="10-09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dir="in"/>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10-09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dir="in"/>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5" descr="10-09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dir="in"/>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5" descr="10-10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 descr="10-10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 descr="10-10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10-01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10-01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5603" name="Rectangle 3"/>
          <p:cNvSpPr>
            <a:spLocks noGrp="1" noChangeArrowheads="1"/>
          </p:cNvSpPr>
          <p:nvPr>
            <p:ph type="title"/>
          </p:nvPr>
        </p:nvSpPr>
        <p:spPr>
          <a:xfrm>
            <a:off x="1143000" y="639763"/>
            <a:ext cx="4572000" cy="731837"/>
          </a:xfrm>
        </p:spPr>
        <p:txBody>
          <a:bodyPr/>
          <a:lstStyle/>
          <a:p>
            <a:pPr eaLnBrk="1" hangingPunct="1">
              <a:defRPr/>
            </a:pPr>
            <a:r>
              <a:rPr lang="cs-CZ" sz="3600" smtClean="0"/>
              <a:t>Matouš 5,17 </a:t>
            </a:r>
          </a:p>
        </p:txBody>
      </p:sp>
      <p:sp>
        <p:nvSpPr>
          <p:cNvPr id="25604"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„Nedomnívejte se, </a:t>
            </a:r>
          </a:p>
          <a:p>
            <a:pPr eaLnBrk="1" hangingPunct="1">
              <a:buFontTx/>
              <a:buNone/>
              <a:defRPr/>
            </a:pPr>
            <a:r>
              <a:rPr lang="cs-CZ" sz="3200" dirty="0" smtClean="0">
                <a:latin typeface="Calibri" pitchFamily="34" charset="0"/>
              </a:rPr>
              <a:t>že jsem přišel zrušit </a:t>
            </a:r>
          </a:p>
          <a:p>
            <a:pPr eaLnBrk="1" hangingPunct="1">
              <a:buFontTx/>
              <a:buNone/>
              <a:defRPr/>
            </a:pPr>
            <a:r>
              <a:rPr lang="cs-CZ" sz="3200" dirty="0" smtClean="0">
                <a:latin typeface="Calibri" pitchFamily="34" charset="0"/>
              </a:rPr>
              <a:t>Zákon nebo Proroky; </a:t>
            </a:r>
          </a:p>
          <a:p>
            <a:pPr eaLnBrk="1" hangingPunct="1">
              <a:buFontTx/>
              <a:buNone/>
              <a:defRPr/>
            </a:pPr>
            <a:r>
              <a:rPr lang="cs-CZ" sz="3200" dirty="0" smtClean="0">
                <a:latin typeface="Calibri" pitchFamily="34" charset="0"/>
              </a:rPr>
              <a:t>nepřišel jsem zrušit, </a:t>
            </a:r>
          </a:p>
          <a:p>
            <a:pPr eaLnBrk="1" hangingPunct="1">
              <a:buFontTx/>
              <a:buNone/>
              <a:defRPr/>
            </a:pPr>
            <a:r>
              <a:rPr lang="cs-CZ" sz="3200" dirty="0" smtClean="0">
                <a:latin typeface="Calibri" pitchFamily="34" charset="0"/>
              </a:rPr>
              <a:t>nýbrž naplnit.“</a:t>
            </a:r>
          </a:p>
        </p:txBody>
      </p:sp>
    </p:spTree>
  </p:cSld>
  <p:clrMapOvr>
    <a:masterClrMapping/>
  </p:clrMapOvr>
  <p:transition xmlns:p14="http://schemas.microsoft.com/office/powerpoint/2010/main" spd="med">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10-019%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6628"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„Amen, pravím vám, </a:t>
            </a:r>
          </a:p>
          <a:p>
            <a:pPr eaLnBrk="1" hangingPunct="1">
              <a:buFontTx/>
              <a:buNone/>
              <a:defRPr/>
            </a:pPr>
            <a:r>
              <a:rPr lang="cs-CZ" sz="3200" dirty="0" smtClean="0">
                <a:latin typeface="Calibri" pitchFamily="34" charset="0"/>
              </a:rPr>
              <a:t>dokud nepomine </a:t>
            </a:r>
          </a:p>
          <a:p>
            <a:pPr eaLnBrk="1" hangingPunct="1">
              <a:buFontTx/>
              <a:buNone/>
              <a:defRPr/>
            </a:pPr>
            <a:r>
              <a:rPr lang="cs-CZ" sz="3200" dirty="0" smtClean="0">
                <a:latin typeface="Calibri" pitchFamily="34" charset="0"/>
              </a:rPr>
              <a:t>nebe a země,“ </a:t>
            </a:r>
          </a:p>
        </p:txBody>
      </p:sp>
      <p:sp>
        <p:nvSpPr>
          <p:cNvPr id="26630" name="Rectangle 6"/>
          <p:cNvSpPr>
            <a:spLocks noGrp="1" noChangeArrowheads="1"/>
          </p:cNvSpPr>
          <p:nvPr>
            <p:ph type="title"/>
          </p:nvPr>
        </p:nvSpPr>
        <p:spPr>
          <a:xfrm>
            <a:off x="1143000" y="639763"/>
            <a:ext cx="4572000" cy="731837"/>
          </a:xfrm>
        </p:spPr>
        <p:txBody>
          <a:bodyPr/>
          <a:lstStyle/>
          <a:p>
            <a:pPr eaLnBrk="1" hangingPunct="1">
              <a:defRPr/>
            </a:pPr>
            <a:r>
              <a:rPr lang="cs-CZ" smtClean="0"/>
              <a:t>Matouš 5,18 </a:t>
            </a:r>
          </a:p>
        </p:txBody>
      </p:sp>
    </p:spTree>
  </p:cSld>
  <p:clrMapOvr>
    <a:masterClrMapping/>
  </p:clrMapOvr>
  <p:transition xmlns:p14="http://schemas.microsoft.com/office/powerpoint/2010/mai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10-019%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765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„nepomine </a:t>
            </a:r>
          </a:p>
          <a:p>
            <a:pPr eaLnBrk="1" hangingPunct="1">
              <a:buFontTx/>
              <a:buNone/>
              <a:defRPr/>
            </a:pPr>
            <a:r>
              <a:rPr lang="cs-CZ" sz="3200" dirty="0" smtClean="0">
                <a:latin typeface="Calibri" pitchFamily="34" charset="0"/>
              </a:rPr>
              <a:t>ani jediné písmenko </a:t>
            </a:r>
          </a:p>
          <a:p>
            <a:pPr eaLnBrk="1" hangingPunct="1">
              <a:buFontTx/>
              <a:buNone/>
              <a:defRPr/>
            </a:pPr>
            <a:r>
              <a:rPr lang="cs-CZ" sz="3200" dirty="0" smtClean="0">
                <a:latin typeface="Calibri" pitchFamily="34" charset="0"/>
              </a:rPr>
              <a:t>ani jediná čárka </a:t>
            </a:r>
          </a:p>
          <a:p>
            <a:pPr eaLnBrk="1" hangingPunct="1">
              <a:buFontTx/>
              <a:buNone/>
              <a:defRPr/>
            </a:pPr>
            <a:r>
              <a:rPr lang="cs-CZ" sz="3200" dirty="0" smtClean="0">
                <a:latin typeface="Calibri" pitchFamily="34" charset="0"/>
              </a:rPr>
              <a:t>ze Zákona, dokud </a:t>
            </a:r>
          </a:p>
          <a:p>
            <a:pPr eaLnBrk="1" hangingPunct="1">
              <a:buFontTx/>
              <a:buNone/>
              <a:defRPr/>
            </a:pPr>
            <a:r>
              <a:rPr lang="cs-CZ" sz="3200" dirty="0" smtClean="0">
                <a:latin typeface="Calibri" pitchFamily="34" charset="0"/>
              </a:rPr>
              <a:t>se všechno nestane.“ </a:t>
            </a:r>
          </a:p>
        </p:txBody>
      </p:sp>
      <p:sp>
        <p:nvSpPr>
          <p:cNvPr id="27654" name="Rectangle 6"/>
          <p:cNvSpPr>
            <a:spLocks noGrp="1" noChangeArrowheads="1"/>
          </p:cNvSpPr>
          <p:nvPr>
            <p:ph type="title"/>
          </p:nvPr>
        </p:nvSpPr>
        <p:spPr>
          <a:xfrm>
            <a:off x="1143000" y="639763"/>
            <a:ext cx="4572000" cy="731837"/>
          </a:xfrm>
        </p:spPr>
        <p:txBody>
          <a:bodyPr/>
          <a:lstStyle/>
          <a:p>
            <a:pPr eaLnBrk="1" hangingPunct="1">
              <a:defRPr/>
            </a:pPr>
            <a:r>
              <a:rPr lang="cs-CZ" smtClean="0"/>
              <a:t>Matouš 5,18 </a:t>
            </a:r>
          </a:p>
        </p:txBody>
      </p:sp>
    </p:spTree>
  </p:cSld>
  <p:clrMapOvr>
    <a:masterClrMapping/>
  </p:clrMapOvr>
  <p:transition xmlns:p14="http://schemas.microsoft.com/office/powerpoint/2010/main" spd="med">
    <p:split orient="vert"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10-019%_2A04"/>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8676"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„Kdo by tedy </a:t>
            </a:r>
          </a:p>
          <a:p>
            <a:pPr eaLnBrk="1" hangingPunct="1">
              <a:buFontTx/>
              <a:buNone/>
              <a:defRPr/>
            </a:pPr>
            <a:r>
              <a:rPr lang="cs-CZ" sz="3200" dirty="0" smtClean="0">
                <a:latin typeface="Calibri" pitchFamily="34" charset="0"/>
              </a:rPr>
              <a:t>zrušil jediné </a:t>
            </a:r>
          </a:p>
          <a:p>
            <a:pPr eaLnBrk="1" hangingPunct="1">
              <a:buFontTx/>
              <a:buNone/>
              <a:defRPr/>
            </a:pPr>
            <a:r>
              <a:rPr lang="cs-CZ" sz="3200" dirty="0" smtClean="0">
                <a:latin typeface="Calibri" pitchFamily="34" charset="0"/>
              </a:rPr>
              <a:t>z těchto nejmenších </a:t>
            </a:r>
          </a:p>
          <a:p>
            <a:pPr eaLnBrk="1" hangingPunct="1">
              <a:buFontTx/>
              <a:buNone/>
              <a:defRPr/>
            </a:pPr>
            <a:r>
              <a:rPr lang="cs-CZ" sz="3200" dirty="0" smtClean="0">
                <a:latin typeface="Calibri" pitchFamily="34" charset="0"/>
              </a:rPr>
              <a:t>přikázání </a:t>
            </a:r>
          </a:p>
          <a:p>
            <a:pPr eaLnBrk="1" hangingPunct="1">
              <a:buFontTx/>
              <a:buNone/>
              <a:defRPr/>
            </a:pPr>
            <a:r>
              <a:rPr lang="cs-CZ" sz="3200" dirty="0" smtClean="0">
                <a:latin typeface="Calibri" pitchFamily="34" charset="0"/>
              </a:rPr>
              <a:t>a tak učil lidi,“</a:t>
            </a:r>
          </a:p>
        </p:txBody>
      </p:sp>
      <p:sp>
        <p:nvSpPr>
          <p:cNvPr id="28678" name="Rectangle 6"/>
          <p:cNvSpPr>
            <a:spLocks noGrp="1" noChangeArrowheads="1"/>
          </p:cNvSpPr>
          <p:nvPr>
            <p:ph type="title"/>
          </p:nvPr>
        </p:nvSpPr>
        <p:spPr>
          <a:xfrm>
            <a:off x="1143000" y="639763"/>
            <a:ext cx="4572000" cy="731837"/>
          </a:xfrm>
        </p:spPr>
        <p:txBody>
          <a:bodyPr/>
          <a:lstStyle/>
          <a:p>
            <a:pPr eaLnBrk="1" hangingPunct="1">
              <a:defRPr/>
            </a:pPr>
            <a:r>
              <a:rPr lang="cs-CZ" smtClean="0"/>
              <a:t>Matouš 5,19 </a:t>
            </a:r>
          </a:p>
        </p:txBody>
      </p:sp>
    </p:spTree>
  </p:cSld>
  <p:clrMapOvr>
    <a:masterClrMapping/>
  </p:clrMapOvr>
  <p:transition xmlns:p14="http://schemas.microsoft.com/office/powerpoint/2010/main" spd="med">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10-019%_2A05"/>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9700"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„bude v království </a:t>
            </a:r>
          </a:p>
          <a:p>
            <a:pPr eaLnBrk="1" hangingPunct="1">
              <a:buFontTx/>
              <a:buNone/>
              <a:defRPr/>
            </a:pPr>
            <a:r>
              <a:rPr lang="cs-CZ" sz="3200" dirty="0" smtClean="0">
                <a:latin typeface="Calibri" pitchFamily="34" charset="0"/>
              </a:rPr>
              <a:t>nebeském vyhlášen </a:t>
            </a:r>
          </a:p>
          <a:p>
            <a:pPr eaLnBrk="1" hangingPunct="1">
              <a:buFontTx/>
              <a:buNone/>
              <a:defRPr/>
            </a:pPr>
            <a:r>
              <a:rPr lang="cs-CZ" sz="3200" dirty="0" smtClean="0">
                <a:latin typeface="Calibri" pitchFamily="34" charset="0"/>
              </a:rPr>
              <a:t>za nejmenšího…“</a:t>
            </a:r>
          </a:p>
        </p:txBody>
      </p:sp>
      <p:sp>
        <p:nvSpPr>
          <p:cNvPr id="29702" name="Rectangle 6"/>
          <p:cNvSpPr>
            <a:spLocks noGrp="1" noChangeArrowheads="1"/>
          </p:cNvSpPr>
          <p:nvPr>
            <p:ph type="title"/>
          </p:nvPr>
        </p:nvSpPr>
        <p:spPr>
          <a:xfrm>
            <a:off x="1143000" y="639763"/>
            <a:ext cx="4572000" cy="731837"/>
          </a:xfrm>
        </p:spPr>
        <p:txBody>
          <a:bodyPr/>
          <a:lstStyle/>
          <a:p>
            <a:pPr eaLnBrk="1" hangingPunct="1">
              <a:defRPr/>
            </a:pPr>
            <a:r>
              <a:rPr lang="cs-CZ" smtClean="0"/>
              <a:t>Matouš 5,19 </a:t>
            </a:r>
          </a:p>
        </p:txBody>
      </p:sp>
    </p:spTree>
  </p:cSld>
  <p:clrMapOvr>
    <a:masterClrMapping/>
  </p:clrMapOvr>
  <p:transition xmlns:p14="http://schemas.microsoft.com/office/powerpoint/2010/mai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10-02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10-02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1747" name="Rectangle 3"/>
          <p:cNvSpPr>
            <a:spLocks noGrp="1" noChangeArrowheads="1"/>
          </p:cNvSpPr>
          <p:nvPr>
            <p:ph type="title"/>
          </p:nvPr>
        </p:nvSpPr>
        <p:spPr>
          <a:xfrm>
            <a:off x="1143000" y="639763"/>
            <a:ext cx="4876800" cy="731837"/>
          </a:xfrm>
        </p:spPr>
        <p:txBody>
          <a:bodyPr/>
          <a:lstStyle/>
          <a:p>
            <a:pPr eaLnBrk="1" hangingPunct="1">
              <a:defRPr/>
            </a:pPr>
            <a:r>
              <a:rPr lang="cs-CZ" sz="3600" smtClean="0"/>
              <a:t>Lukáš 4,16 </a:t>
            </a:r>
          </a:p>
        </p:txBody>
      </p:sp>
      <p:sp>
        <p:nvSpPr>
          <p:cNvPr id="31748"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„Přišel do </a:t>
            </a:r>
            <a:r>
              <a:rPr lang="cs-CZ" sz="3200" dirty="0" err="1" smtClean="0">
                <a:latin typeface="Calibri" pitchFamily="34" charset="0"/>
              </a:rPr>
              <a:t>Nazareta</a:t>
            </a:r>
            <a:r>
              <a:rPr lang="cs-CZ" sz="3200" dirty="0" smtClean="0">
                <a:latin typeface="Calibri" pitchFamily="34" charset="0"/>
              </a:rPr>
              <a:t>, </a:t>
            </a:r>
          </a:p>
          <a:p>
            <a:pPr eaLnBrk="1" hangingPunct="1">
              <a:buFontTx/>
              <a:buNone/>
              <a:defRPr/>
            </a:pPr>
            <a:r>
              <a:rPr lang="cs-CZ" sz="3200" dirty="0" smtClean="0">
                <a:latin typeface="Calibri" pitchFamily="34" charset="0"/>
              </a:rPr>
              <a:t>kde vyrostl.“ </a:t>
            </a:r>
          </a:p>
        </p:txBody>
      </p:sp>
    </p:spTree>
  </p:cSld>
  <p:clrMapOvr>
    <a:masterClrMapping/>
  </p:clrMapOvr>
  <p:transition xmlns:p14="http://schemas.microsoft.com/office/powerpoint/2010/mai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10-00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10-021%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277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„Podle svého obyčeje </a:t>
            </a:r>
          </a:p>
          <a:p>
            <a:pPr eaLnBrk="1" hangingPunct="1">
              <a:buFontTx/>
              <a:buNone/>
              <a:defRPr/>
            </a:pPr>
            <a:r>
              <a:rPr lang="cs-CZ" sz="3200" dirty="0" smtClean="0">
                <a:latin typeface="Calibri" pitchFamily="34" charset="0"/>
              </a:rPr>
              <a:t>vešel v sobotní den </a:t>
            </a:r>
          </a:p>
          <a:p>
            <a:pPr eaLnBrk="1" hangingPunct="1">
              <a:buFontTx/>
              <a:buNone/>
              <a:defRPr/>
            </a:pPr>
            <a:r>
              <a:rPr lang="cs-CZ" sz="3200" dirty="0" smtClean="0">
                <a:latin typeface="Calibri" pitchFamily="34" charset="0"/>
              </a:rPr>
              <a:t>do synagógy a povstal, </a:t>
            </a:r>
          </a:p>
          <a:p>
            <a:pPr eaLnBrk="1" hangingPunct="1">
              <a:buFontTx/>
              <a:buNone/>
              <a:defRPr/>
            </a:pPr>
            <a:r>
              <a:rPr lang="cs-CZ" sz="3200" dirty="0" smtClean="0">
                <a:latin typeface="Calibri" pitchFamily="34" charset="0"/>
              </a:rPr>
              <a:t>aby četl z Písma.“</a:t>
            </a:r>
          </a:p>
        </p:txBody>
      </p:sp>
      <p:sp>
        <p:nvSpPr>
          <p:cNvPr id="32774" name="Rectangle 6"/>
          <p:cNvSpPr>
            <a:spLocks noGrp="1" noChangeArrowheads="1"/>
          </p:cNvSpPr>
          <p:nvPr>
            <p:ph type="title"/>
          </p:nvPr>
        </p:nvSpPr>
        <p:spPr>
          <a:xfrm>
            <a:off x="1143000" y="639763"/>
            <a:ext cx="4876800" cy="731837"/>
          </a:xfrm>
        </p:spPr>
        <p:txBody>
          <a:bodyPr/>
          <a:lstStyle/>
          <a:p>
            <a:pPr eaLnBrk="1" hangingPunct="1">
              <a:defRPr/>
            </a:pPr>
            <a:r>
              <a:rPr lang="cs-CZ" smtClean="0"/>
              <a:t>Lukáš 4,16 </a:t>
            </a:r>
          </a:p>
        </p:txBody>
      </p:sp>
    </p:spTree>
  </p:cSld>
  <p:clrMapOvr>
    <a:masterClrMapping/>
  </p:clrMapOvr>
  <p:transition xmlns:p14="http://schemas.microsoft.com/office/powerpoint/2010/main" spd="med">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10-02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10-02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4819" name="Rectangle 3"/>
          <p:cNvSpPr>
            <a:spLocks noGrp="1" noChangeArrowheads="1"/>
          </p:cNvSpPr>
          <p:nvPr>
            <p:ph type="title"/>
          </p:nvPr>
        </p:nvSpPr>
        <p:spPr>
          <a:xfrm>
            <a:off x="1143000" y="639763"/>
            <a:ext cx="4724400" cy="731837"/>
          </a:xfrm>
        </p:spPr>
        <p:txBody>
          <a:bodyPr/>
          <a:lstStyle/>
          <a:p>
            <a:pPr eaLnBrk="1" hangingPunct="1">
              <a:defRPr/>
            </a:pPr>
            <a:r>
              <a:rPr lang="cs-CZ" sz="3600" smtClean="0"/>
              <a:t>Marek 2,27 </a:t>
            </a:r>
          </a:p>
        </p:txBody>
      </p:sp>
      <p:sp>
        <p:nvSpPr>
          <p:cNvPr id="34820"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„Sobota je učiněna </a:t>
            </a:r>
          </a:p>
          <a:p>
            <a:pPr eaLnBrk="1" hangingPunct="1">
              <a:buFontTx/>
              <a:buNone/>
              <a:defRPr/>
            </a:pPr>
            <a:r>
              <a:rPr lang="cs-CZ" sz="3200" dirty="0" smtClean="0">
                <a:latin typeface="Calibri" pitchFamily="34" charset="0"/>
              </a:rPr>
              <a:t>pro člověka, </a:t>
            </a:r>
          </a:p>
          <a:p>
            <a:pPr eaLnBrk="1" hangingPunct="1">
              <a:buFontTx/>
              <a:buNone/>
              <a:defRPr/>
            </a:pPr>
            <a:r>
              <a:rPr lang="cs-CZ" sz="3200" dirty="0" smtClean="0">
                <a:latin typeface="Calibri" pitchFamily="34" charset="0"/>
              </a:rPr>
              <a:t>a ne člověk </a:t>
            </a:r>
          </a:p>
          <a:p>
            <a:pPr eaLnBrk="1" hangingPunct="1">
              <a:buFontTx/>
              <a:buNone/>
              <a:defRPr/>
            </a:pPr>
            <a:r>
              <a:rPr lang="cs-CZ" sz="3200" dirty="0" smtClean="0">
                <a:latin typeface="Calibri" pitchFamily="34" charset="0"/>
              </a:rPr>
              <a:t>pro sobotu.“ </a:t>
            </a:r>
          </a:p>
        </p:txBody>
      </p:sp>
    </p:spTree>
  </p:cSld>
  <p:clrMapOvr>
    <a:masterClrMapping/>
  </p:clrMapOvr>
  <p:transition xmlns:p14="http://schemas.microsoft.com/office/powerpoint/2010/main" spd="med">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10-023%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5844"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„Proto je Syn člověka </a:t>
            </a:r>
          </a:p>
          <a:p>
            <a:pPr eaLnBrk="1" hangingPunct="1">
              <a:buFontTx/>
              <a:buNone/>
              <a:defRPr/>
            </a:pPr>
            <a:r>
              <a:rPr lang="cs-CZ" sz="3200" dirty="0" smtClean="0">
                <a:latin typeface="Calibri" pitchFamily="34" charset="0"/>
              </a:rPr>
              <a:t>pánem i nad sobotou.“</a:t>
            </a:r>
          </a:p>
        </p:txBody>
      </p:sp>
      <p:sp>
        <p:nvSpPr>
          <p:cNvPr id="35846" name="Rectangle 6"/>
          <p:cNvSpPr>
            <a:spLocks noGrp="1" noChangeArrowheads="1"/>
          </p:cNvSpPr>
          <p:nvPr>
            <p:ph type="title"/>
          </p:nvPr>
        </p:nvSpPr>
        <p:spPr>
          <a:xfrm>
            <a:off x="1143000" y="639763"/>
            <a:ext cx="4724400" cy="731837"/>
          </a:xfrm>
        </p:spPr>
        <p:txBody>
          <a:bodyPr/>
          <a:lstStyle/>
          <a:p>
            <a:pPr eaLnBrk="1" hangingPunct="1">
              <a:defRPr/>
            </a:pPr>
            <a:r>
              <a:rPr lang="cs-CZ" sz="3600" smtClean="0"/>
              <a:t>Marek 2,28 </a:t>
            </a:r>
          </a:p>
        </p:txBody>
      </p:sp>
    </p:spTree>
  </p:cSld>
  <p:clrMapOvr>
    <a:masterClrMapping/>
  </p:clrMapOvr>
  <p:transition xmlns:p14="http://schemas.microsoft.com/office/powerpoint/2010/main" spd="med">
    <p:split orient="vert"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10-02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10-02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7891" name="Rectangle 3"/>
          <p:cNvSpPr>
            <a:spLocks noGrp="1" noChangeArrowheads="1"/>
          </p:cNvSpPr>
          <p:nvPr>
            <p:ph type="title"/>
          </p:nvPr>
        </p:nvSpPr>
        <p:spPr>
          <a:xfrm>
            <a:off x="1143000" y="639763"/>
            <a:ext cx="4724400" cy="731837"/>
          </a:xfrm>
        </p:spPr>
        <p:txBody>
          <a:bodyPr/>
          <a:lstStyle/>
          <a:p>
            <a:pPr eaLnBrk="1" hangingPunct="1">
              <a:defRPr/>
            </a:pPr>
            <a:r>
              <a:rPr lang="cs-CZ" sz="3600" smtClean="0"/>
              <a:t>Matouš 24,20 </a:t>
            </a:r>
          </a:p>
        </p:txBody>
      </p:sp>
      <p:sp>
        <p:nvSpPr>
          <p:cNvPr id="3789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„Modlete se, </a:t>
            </a:r>
          </a:p>
          <a:p>
            <a:pPr eaLnBrk="1" hangingPunct="1">
              <a:buFontTx/>
              <a:buNone/>
              <a:defRPr/>
            </a:pPr>
            <a:r>
              <a:rPr lang="cs-CZ" sz="3200" dirty="0" smtClean="0">
                <a:latin typeface="Calibri" pitchFamily="34" charset="0"/>
              </a:rPr>
              <a:t>abyste se nemuseli </a:t>
            </a:r>
          </a:p>
          <a:p>
            <a:pPr eaLnBrk="1" hangingPunct="1">
              <a:buFontTx/>
              <a:buNone/>
              <a:defRPr/>
            </a:pPr>
            <a:r>
              <a:rPr lang="cs-CZ" sz="3200" dirty="0" smtClean="0">
                <a:latin typeface="Calibri" pitchFamily="34" charset="0"/>
              </a:rPr>
              <a:t>dát na útěk v zimě</a:t>
            </a:r>
          </a:p>
          <a:p>
            <a:pPr eaLnBrk="1" hangingPunct="1">
              <a:buFontTx/>
              <a:buNone/>
              <a:defRPr/>
            </a:pPr>
            <a:r>
              <a:rPr lang="cs-CZ" sz="3200" dirty="0" smtClean="0">
                <a:latin typeface="Calibri" pitchFamily="34" charset="0"/>
              </a:rPr>
              <a:t>nebo v sobotu.“ </a:t>
            </a:r>
          </a:p>
        </p:txBody>
      </p:sp>
    </p:spTree>
  </p:cSld>
  <p:clrMapOvr>
    <a:masterClrMapping/>
  </p:clrMapOvr>
  <p:transition xmlns:p14="http://schemas.microsoft.com/office/powerpoint/2010/mai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10-02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10-03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10-03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44035" name="Rectangle 3"/>
          <p:cNvSpPr>
            <a:spLocks noGrp="1" noChangeArrowheads="1"/>
          </p:cNvSpPr>
          <p:nvPr>
            <p:ph type="title"/>
          </p:nvPr>
        </p:nvSpPr>
        <p:spPr>
          <a:xfrm>
            <a:off x="1219200" y="639763"/>
            <a:ext cx="5105400" cy="731837"/>
          </a:xfrm>
        </p:spPr>
        <p:txBody>
          <a:bodyPr/>
          <a:lstStyle/>
          <a:p>
            <a:pPr eaLnBrk="1" hangingPunct="1">
              <a:defRPr/>
            </a:pPr>
            <a:r>
              <a:rPr lang="cs-CZ" sz="3600" smtClean="0"/>
              <a:t>Lukáš 23,54 </a:t>
            </a:r>
          </a:p>
        </p:txBody>
      </p:sp>
      <p:sp>
        <p:nvSpPr>
          <p:cNvPr id="44036"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„Byl pátek </a:t>
            </a:r>
          </a:p>
          <a:p>
            <a:pPr eaLnBrk="1" hangingPunct="1">
              <a:buFontTx/>
              <a:buNone/>
              <a:defRPr/>
            </a:pPr>
            <a:r>
              <a:rPr lang="cs-CZ" sz="3200" dirty="0" smtClean="0">
                <a:latin typeface="Calibri" pitchFamily="34" charset="0"/>
              </a:rPr>
              <a:t>a začínala sobota.“</a:t>
            </a:r>
          </a:p>
        </p:txBody>
      </p:sp>
    </p:spTree>
  </p:cSld>
  <p:clrMapOvr>
    <a:masterClrMapping/>
  </p:clrMapOvr>
  <p:transition xmlns:p14="http://schemas.microsoft.com/office/powerpoint/2010/main" spd="med">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10-03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45060"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„Ženy, které šly </a:t>
            </a:r>
          </a:p>
          <a:p>
            <a:pPr eaLnBrk="1" hangingPunct="1">
              <a:buFontTx/>
              <a:buNone/>
              <a:defRPr/>
            </a:pPr>
            <a:r>
              <a:rPr lang="cs-CZ" sz="3200" dirty="0" smtClean="0">
                <a:latin typeface="Calibri" pitchFamily="34" charset="0"/>
              </a:rPr>
              <a:t>s Ježíšem z Galileje, </a:t>
            </a:r>
          </a:p>
          <a:p>
            <a:pPr eaLnBrk="1" hangingPunct="1">
              <a:buFontTx/>
              <a:buNone/>
              <a:defRPr/>
            </a:pPr>
            <a:r>
              <a:rPr lang="cs-CZ" sz="3200" dirty="0" smtClean="0">
                <a:latin typeface="Calibri" pitchFamily="34" charset="0"/>
              </a:rPr>
              <a:t>šly za ním; </a:t>
            </a:r>
          </a:p>
          <a:p>
            <a:pPr eaLnBrk="1" hangingPunct="1">
              <a:buFontTx/>
              <a:buNone/>
              <a:defRPr/>
            </a:pPr>
            <a:r>
              <a:rPr lang="cs-CZ" sz="3200" dirty="0" smtClean="0">
                <a:latin typeface="Calibri" pitchFamily="34" charset="0"/>
              </a:rPr>
              <a:t>viděly hrob i to, </a:t>
            </a:r>
          </a:p>
          <a:p>
            <a:pPr eaLnBrk="1" hangingPunct="1">
              <a:buFontTx/>
              <a:buNone/>
              <a:defRPr/>
            </a:pPr>
            <a:r>
              <a:rPr lang="cs-CZ" sz="3200" dirty="0" smtClean="0">
                <a:latin typeface="Calibri" pitchFamily="34" charset="0"/>
              </a:rPr>
              <a:t>jak bylo tělo </a:t>
            </a:r>
          </a:p>
          <a:p>
            <a:pPr eaLnBrk="1" hangingPunct="1">
              <a:buFontTx/>
              <a:buNone/>
              <a:defRPr/>
            </a:pPr>
            <a:r>
              <a:rPr lang="cs-CZ" sz="3200" dirty="0" smtClean="0">
                <a:latin typeface="Calibri" pitchFamily="34" charset="0"/>
              </a:rPr>
              <a:t>pochováno.“</a:t>
            </a:r>
          </a:p>
        </p:txBody>
      </p:sp>
      <p:sp>
        <p:nvSpPr>
          <p:cNvPr id="45062" name="Rectangle 6"/>
          <p:cNvSpPr>
            <a:spLocks noGrp="1" noChangeArrowheads="1"/>
          </p:cNvSpPr>
          <p:nvPr>
            <p:ph type="title"/>
          </p:nvPr>
        </p:nvSpPr>
        <p:spPr>
          <a:xfrm>
            <a:off x="1219200" y="639763"/>
            <a:ext cx="5105400" cy="731837"/>
          </a:xfrm>
        </p:spPr>
        <p:txBody>
          <a:bodyPr/>
          <a:lstStyle/>
          <a:p>
            <a:pPr eaLnBrk="1" hangingPunct="1">
              <a:defRPr/>
            </a:pPr>
            <a:r>
              <a:rPr lang="cs-CZ" sz="3600" smtClean="0"/>
              <a:t>Lukáš 23,55 </a:t>
            </a:r>
          </a:p>
        </p:txBody>
      </p:sp>
    </p:spTree>
  </p:cSld>
  <p:clrMapOvr>
    <a:masterClrMapping/>
  </p:clrMapOvr>
  <p:transition xmlns:p14="http://schemas.microsoft.com/office/powerpoint/2010/main" spd="med">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0"/>
            <a:ext cx="9119616" cy="6839712"/>
          </a:xfrm>
          <a:prstGeom prst="rect">
            <a:avLst/>
          </a:prstGeom>
          <a:noFill/>
          <a:ln w="12700" cap="flat">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10-032%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46084"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„Potom se vrátily, </a:t>
            </a:r>
          </a:p>
          <a:p>
            <a:pPr eaLnBrk="1" hangingPunct="1">
              <a:buFontTx/>
              <a:buNone/>
              <a:defRPr/>
            </a:pPr>
            <a:r>
              <a:rPr lang="cs-CZ" sz="3200" dirty="0" smtClean="0">
                <a:latin typeface="Calibri" pitchFamily="34" charset="0"/>
              </a:rPr>
              <a:t>aby připravily vonné masti </a:t>
            </a:r>
          </a:p>
          <a:p>
            <a:pPr eaLnBrk="1" hangingPunct="1">
              <a:buFontTx/>
              <a:buNone/>
              <a:defRPr/>
            </a:pPr>
            <a:r>
              <a:rPr lang="cs-CZ" sz="3200" dirty="0" smtClean="0">
                <a:latin typeface="Calibri" pitchFamily="34" charset="0"/>
              </a:rPr>
              <a:t>a oleje. Ale v sobotu </a:t>
            </a:r>
          </a:p>
          <a:p>
            <a:pPr eaLnBrk="1" hangingPunct="1">
              <a:buFontTx/>
              <a:buNone/>
              <a:defRPr/>
            </a:pPr>
            <a:r>
              <a:rPr lang="cs-CZ" sz="3200" dirty="0" smtClean="0">
                <a:latin typeface="Calibri" pitchFamily="34" charset="0"/>
              </a:rPr>
              <a:t>zachovaly podle </a:t>
            </a:r>
          </a:p>
          <a:p>
            <a:pPr eaLnBrk="1" hangingPunct="1">
              <a:buFontTx/>
              <a:buNone/>
              <a:defRPr/>
            </a:pPr>
            <a:r>
              <a:rPr lang="cs-CZ" sz="3200" dirty="0" smtClean="0">
                <a:latin typeface="Calibri" pitchFamily="34" charset="0"/>
              </a:rPr>
              <a:t>přikázání sváteční klid.“ </a:t>
            </a:r>
          </a:p>
        </p:txBody>
      </p:sp>
      <p:sp>
        <p:nvSpPr>
          <p:cNvPr id="46086" name="Rectangle 6"/>
          <p:cNvSpPr>
            <a:spLocks noGrp="1" noChangeArrowheads="1"/>
          </p:cNvSpPr>
          <p:nvPr>
            <p:ph type="title"/>
          </p:nvPr>
        </p:nvSpPr>
        <p:spPr>
          <a:xfrm>
            <a:off x="1219200" y="639763"/>
            <a:ext cx="5105400" cy="731837"/>
          </a:xfrm>
        </p:spPr>
        <p:txBody>
          <a:bodyPr/>
          <a:lstStyle/>
          <a:p>
            <a:pPr eaLnBrk="1" hangingPunct="1">
              <a:defRPr/>
            </a:pPr>
            <a:r>
              <a:rPr lang="cs-CZ" sz="3600" smtClean="0"/>
              <a:t>Lukáš 23,56 </a:t>
            </a:r>
          </a:p>
        </p:txBody>
      </p:sp>
    </p:spTree>
  </p:cSld>
  <p:clrMapOvr>
    <a:masterClrMapping/>
  </p:clrMapOvr>
  <p:transition xmlns:p14="http://schemas.microsoft.com/office/powerpoint/2010/main" spd="med">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10-03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47108" name="Rectangle 4"/>
          <p:cNvSpPr>
            <a:spLocks noGrp="1" noChangeArrowheads="1"/>
          </p:cNvSpPr>
          <p:nvPr>
            <p:ph type="body" idx="1"/>
          </p:nvPr>
        </p:nvSpPr>
        <p:spPr>
          <a:xfrm>
            <a:off x="1752600" y="2590800"/>
            <a:ext cx="5410200" cy="3916363"/>
          </a:xfrm>
        </p:spPr>
        <p:txBody>
          <a:bodyPr/>
          <a:lstStyle/>
          <a:p>
            <a:pPr eaLnBrk="1" hangingPunct="1">
              <a:buFontTx/>
              <a:buNone/>
              <a:defRPr/>
            </a:pPr>
            <a:r>
              <a:rPr lang="cs-CZ" sz="3200" dirty="0" smtClean="0">
                <a:latin typeface="Calibri" pitchFamily="34" charset="0"/>
              </a:rPr>
              <a:t>„Prvního dne </a:t>
            </a:r>
          </a:p>
          <a:p>
            <a:pPr eaLnBrk="1" hangingPunct="1">
              <a:buFontTx/>
              <a:buNone/>
              <a:defRPr/>
            </a:pPr>
            <a:r>
              <a:rPr lang="cs-CZ" sz="3200" dirty="0" smtClean="0">
                <a:latin typeface="Calibri" pitchFamily="34" charset="0"/>
              </a:rPr>
              <a:t>po sobotě, </a:t>
            </a:r>
          </a:p>
          <a:p>
            <a:pPr eaLnBrk="1" hangingPunct="1">
              <a:buFontTx/>
              <a:buNone/>
              <a:defRPr/>
            </a:pPr>
            <a:r>
              <a:rPr lang="cs-CZ" sz="3200" dirty="0" smtClean="0">
                <a:latin typeface="Calibri" pitchFamily="34" charset="0"/>
              </a:rPr>
              <a:t>za časného jitra,“ </a:t>
            </a:r>
          </a:p>
        </p:txBody>
      </p:sp>
      <p:sp>
        <p:nvSpPr>
          <p:cNvPr id="47110" name="Rectangle 6"/>
          <p:cNvSpPr>
            <a:spLocks noGrp="1" noChangeArrowheads="1"/>
          </p:cNvSpPr>
          <p:nvPr>
            <p:ph type="title"/>
          </p:nvPr>
        </p:nvSpPr>
        <p:spPr>
          <a:xfrm>
            <a:off x="1066800" y="639763"/>
            <a:ext cx="5105400" cy="731837"/>
          </a:xfrm>
        </p:spPr>
        <p:txBody>
          <a:bodyPr/>
          <a:lstStyle/>
          <a:p>
            <a:pPr eaLnBrk="1" hangingPunct="1">
              <a:defRPr/>
            </a:pPr>
            <a:r>
              <a:rPr lang="cs-CZ" sz="3600" smtClean="0"/>
              <a:t>Lukáš 24,1 </a:t>
            </a:r>
          </a:p>
        </p:txBody>
      </p:sp>
    </p:spTree>
  </p:cSld>
  <p:clrMapOvr>
    <a:masterClrMapping/>
  </p:clrMapOvr>
  <p:transition xmlns:p14="http://schemas.microsoft.com/office/powerpoint/2010/mai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10-033%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48132"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„přišly k hrobu </a:t>
            </a:r>
          </a:p>
          <a:p>
            <a:pPr eaLnBrk="1" hangingPunct="1">
              <a:buFontTx/>
              <a:buNone/>
              <a:defRPr/>
            </a:pPr>
            <a:r>
              <a:rPr lang="cs-CZ" sz="3200" dirty="0" smtClean="0">
                <a:latin typeface="Calibri" pitchFamily="34" charset="0"/>
              </a:rPr>
              <a:t>s vonnými mastmi, </a:t>
            </a:r>
          </a:p>
          <a:p>
            <a:pPr eaLnBrk="1" hangingPunct="1">
              <a:buFontTx/>
              <a:buNone/>
              <a:defRPr/>
            </a:pPr>
            <a:r>
              <a:rPr lang="cs-CZ" sz="3200" dirty="0" smtClean="0">
                <a:latin typeface="Calibri" pitchFamily="34" charset="0"/>
              </a:rPr>
              <a:t>které připravily.“</a:t>
            </a:r>
          </a:p>
        </p:txBody>
      </p:sp>
      <p:sp>
        <p:nvSpPr>
          <p:cNvPr id="48134" name="Rectangle 6"/>
          <p:cNvSpPr>
            <a:spLocks noGrp="1" noChangeArrowheads="1"/>
          </p:cNvSpPr>
          <p:nvPr>
            <p:ph type="title"/>
          </p:nvPr>
        </p:nvSpPr>
        <p:spPr>
          <a:xfrm>
            <a:off x="1066800" y="639763"/>
            <a:ext cx="5105400" cy="731837"/>
          </a:xfrm>
        </p:spPr>
        <p:txBody>
          <a:bodyPr/>
          <a:lstStyle/>
          <a:p>
            <a:pPr eaLnBrk="1" hangingPunct="1">
              <a:defRPr/>
            </a:pPr>
            <a:r>
              <a:rPr lang="cs-CZ" sz="3600" smtClean="0"/>
              <a:t>Lukáš 24,1 </a:t>
            </a:r>
          </a:p>
        </p:txBody>
      </p:sp>
    </p:spTree>
  </p:cSld>
  <p:clrMapOvr>
    <a:masterClrMapping/>
  </p:clrMapOvr>
  <p:transition xmlns:p14="http://schemas.microsoft.com/office/powerpoint/2010/main" spd="med">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10-03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10-009V0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pic>
        <p:nvPicPr>
          <p:cNvPr id="52227" name="Picture 5"/>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xmlns:p14="http://schemas.microsoft.com/office/powerpoint/2010/main" spd="med">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0" descr="10-036V0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1206" name="Rectangle 6"/>
          <p:cNvSpPr>
            <a:spLocks noGrp="1" noChangeArrowheads="1"/>
          </p:cNvSpPr>
          <p:nvPr>
            <p:ph type="body" sz="half" idx="4294967295"/>
          </p:nvPr>
        </p:nvSpPr>
        <p:spPr>
          <a:xfrm>
            <a:off x="1392238" y="2438400"/>
            <a:ext cx="2874962" cy="696913"/>
          </a:xfrm>
        </p:spPr>
        <p:txBody>
          <a:bodyPr/>
          <a:lstStyle/>
          <a:p>
            <a:pPr marL="0" indent="0" algn="ctr" eaLnBrk="1" hangingPunct="1">
              <a:buFontTx/>
              <a:buNone/>
              <a:defRPr/>
            </a:pPr>
            <a:r>
              <a:rPr lang="cs-CZ" sz="3200" dirty="0" smtClean="0"/>
              <a:t>1. den </a:t>
            </a:r>
            <a:r>
              <a:rPr lang="cs-CZ" sz="3200" dirty="0"/>
              <a:t>týdne</a:t>
            </a:r>
          </a:p>
        </p:txBody>
      </p:sp>
      <p:sp>
        <p:nvSpPr>
          <p:cNvPr id="51207" name="Rectangle 7"/>
          <p:cNvSpPr>
            <a:spLocks noGrp="1" noChangeArrowheads="1"/>
          </p:cNvSpPr>
          <p:nvPr>
            <p:ph type="body" sz="half" idx="4294967295"/>
          </p:nvPr>
        </p:nvSpPr>
        <p:spPr>
          <a:xfrm>
            <a:off x="4572000" y="4800600"/>
            <a:ext cx="4191000" cy="838200"/>
          </a:xfrm>
        </p:spPr>
        <p:txBody>
          <a:bodyPr/>
          <a:lstStyle/>
          <a:p>
            <a:pPr marL="0" indent="0" algn="ctr" eaLnBrk="1" hangingPunct="1">
              <a:buFontTx/>
              <a:buNone/>
              <a:defRPr/>
            </a:pPr>
            <a:r>
              <a:rPr lang="cs-CZ" sz="3200" dirty="0" smtClean="0"/>
              <a:t>7. den </a:t>
            </a:r>
            <a:r>
              <a:rPr lang="cs-CZ" sz="3200" dirty="0"/>
              <a:t>týdne </a:t>
            </a:r>
          </a:p>
        </p:txBody>
      </p:sp>
      <p:sp>
        <p:nvSpPr>
          <p:cNvPr id="51208" name="Rectangle 8"/>
          <p:cNvSpPr>
            <a:spLocks noGrp="1" noChangeArrowheads="1"/>
          </p:cNvSpPr>
          <p:nvPr>
            <p:ph type="title" idx="4294967295"/>
          </p:nvPr>
        </p:nvSpPr>
        <p:spPr>
          <a:xfrm>
            <a:off x="1447800" y="1554163"/>
            <a:ext cx="3962400" cy="731837"/>
          </a:xfrm>
        </p:spPr>
        <p:txBody>
          <a:bodyPr/>
          <a:lstStyle/>
          <a:p>
            <a:pPr eaLnBrk="1" hangingPunct="1">
              <a:defRPr/>
            </a:pPr>
            <a:r>
              <a:rPr lang="cs-CZ" sz="3600" smtClean="0"/>
              <a:t>Neděle</a:t>
            </a:r>
          </a:p>
        </p:txBody>
      </p:sp>
      <p:sp>
        <p:nvSpPr>
          <p:cNvPr id="51209" name="Rectangle 9"/>
          <p:cNvSpPr>
            <a:spLocks noChangeArrowheads="1"/>
          </p:cNvSpPr>
          <p:nvPr/>
        </p:nvSpPr>
        <p:spPr bwMode="auto">
          <a:xfrm>
            <a:off x="4648200" y="4114800"/>
            <a:ext cx="3962400" cy="73183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3600">
                <a:latin typeface="Impact" pitchFamily="34" charset="0"/>
              </a:rPr>
              <a:t>Sobota</a:t>
            </a:r>
            <a:endParaRPr lang="en-US" sz="3600">
              <a:latin typeface="Impact" pitchFamily="34" charset="0"/>
            </a:endParaRPr>
          </a:p>
        </p:txBody>
      </p:sp>
    </p:spTree>
  </p:cSld>
  <p:clrMapOvr>
    <a:masterClrMapping/>
  </p:clrMapOvr>
  <p:transition xmlns:p14="http://schemas.microsoft.com/office/powerpoint/2010/main" spd="med">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10-03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10-03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3251" name="Rectangle 3"/>
          <p:cNvSpPr>
            <a:spLocks noGrp="1" noChangeArrowheads="1"/>
          </p:cNvSpPr>
          <p:nvPr>
            <p:ph type="title"/>
          </p:nvPr>
        </p:nvSpPr>
        <p:spPr>
          <a:xfrm>
            <a:off x="1219200" y="639763"/>
            <a:ext cx="4953000" cy="731837"/>
          </a:xfrm>
        </p:spPr>
        <p:txBody>
          <a:bodyPr/>
          <a:lstStyle/>
          <a:p>
            <a:pPr eaLnBrk="1" hangingPunct="1">
              <a:defRPr/>
            </a:pPr>
            <a:r>
              <a:rPr lang="cs-CZ" sz="3600" smtClean="0"/>
              <a:t>Skutky 13,14 </a:t>
            </a:r>
          </a:p>
        </p:txBody>
      </p:sp>
      <p:sp>
        <p:nvSpPr>
          <p:cNvPr id="5325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„…vešli do synagógy </a:t>
            </a:r>
          </a:p>
          <a:p>
            <a:pPr eaLnBrk="1" hangingPunct="1">
              <a:buFontTx/>
              <a:buNone/>
              <a:defRPr/>
            </a:pPr>
            <a:r>
              <a:rPr lang="cs-CZ" sz="3200" dirty="0" smtClean="0">
                <a:latin typeface="Calibri" pitchFamily="34" charset="0"/>
              </a:rPr>
              <a:t>a posadili se.“</a:t>
            </a:r>
          </a:p>
        </p:txBody>
      </p:sp>
    </p:spTree>
  </p:cSld>
  <p:clrMapOvr>
    <a:masterClrMapping/>
  </p:clrMapOvr>
  <p:transition xmlns:p14="http://schemas.microsoft.com/office/powerpoint/2010/main" spd="med">
    <p:wipe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10-03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10-039%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5300"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„Všichni je prosili, </a:t>
            </a:r>
          </a:p>
          <a:p>
            <a:pPr eaLnBrk="1" hangingPunct="1">
              <a:buFontTx/>
              <a:buNone/>
              <a:defRPr/>
            </a:pPr>
            <a:r>
              <a:rPr lang="cs-CZ" sz="3200" dirty="0" smtClean="0">
                <a:latin typeface="Calibri" pitchFamily="34" charset="0"/>
              </a:rPr>
              <a:t>aby k nim </a:t>
            </a:r>
          </a:p>
          <a:p>
            <a:pPr eaLnBrk="1" hangingPunct="1">
              <a:buFontTx/>
              <a:buNone/>
              <a:defRPr/>
            </a:pPr>
            <a:r>
              <a:rPr lang="cs-CZ" sz="3200" dirty="0" smtClean="0">
                <a:latin typeface="Calibri" pitchFamily="34" charset="0"/>
              </a:rPr>
              <a:t>o tom všem znovu </a:t>
            </a:r>
          </a:p>
          <a:p>
            <a:pPr eaLnBrk="1" hangingPunct="1">
              <a:buFontTx/>
              <a:buNone/>
              <a:defRPr/>
            </a:pPr>
            <a:r>
              <a:rPr lang="cs-CZ" sz="3200" dirty="0" smtClean="0">
                <a:latin typeface="Calibri" pitchFamily="34" charset="0"/>
              </a:rPr>
              <a:t>promluvili příští sobotu…“</a:t>
            </a:r>
          </a:p>
        </p:txBody>
      </p:sp>
      <p:sp>
        <p:nvSpPr>
          <p:cNvPr id="55302" name="Rectangle 6"/>
          <p:cNvSpPr>
            <a:spLocks noGrp="1" noChangeArrowheads="1"/>
          </p:cNvSpPr>
          <p:nvPr>
            <p:ph type="title"/>
          </p:nvPr>
        </p:nvSpPr>
        <p:spPr>
          <a:xfrm>
            <a:off x="1219200" y="639763"/>
            <a:ext cx="4953000" cy="731837"/>
          </a:xfrm>
        </p:spPr>
        <p:txBody>
          <a:bodyPr/>
          <a:lstStyle/>
          <a:p>
            <a:pPr eaLnBrk="1" hangingPunct="1">
              <a:defRPr/>
            </a:pPr>
            <a:r>
              <a:rPr lang="cs-CZ" sz="3600" smtClean="0"/>
              <a:t>Skutky 13,42 </a:t>
            </a:r>
          </a:p>
        </p:txBody>
      </p:sp>
    </p:spTree>
  </p:cSld>
  <p:clrMapOvr>
    <a:masterClrMapping/>
  </p:clrMapOvr>
  <p:transition xmlns:p14="http://schemas.microsoft.com/office/powerpoint/2010/main" spd="med">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10-039%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6324"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„Příští sobotu přišlo </a:t>
            </a:r>
          </a:p>
          <a:p>
            <a:pPr eaLnBrk="1" hangingPunct="1">
              <a:buFontTx/>
              <a:buNone/>
              <a:defRPr/>
            </a:pPr>
            <a:r>
              <a:rPr lang="cs-CZ" sz="3200" dirty="0" smtClean="0">
                <a:latin typeface="Calibri" pitchFamily="34" charset="0"/>
              </a:rPr>
              <a:t>skoro celé město </a:t>
            </a:r>
          </a:p>
          <a:p>
            <a:pPr eaLnBrk="1" hangingPunct="1">
              <a:buFontTx/>
              <a:buNone/>
              <a:defRPr/>
            </a:pPr>
            <a:r>
              <a:rPr lang="cs-CZ" sz="3200" dirty="0" smtClean="0">
                <a:latin typeface="Calibri" pitchFamily="34" charset="0"/>
              </a:rPr>
              <a:t>slyšet Boží slovo.“</a:t>
            </a:r>
          </a:p>
        </p:txBody>
      </p:sp>
      <p:sp>
        <p:nvSpPr>
          <p:cNvPr id="56326" name="Rectangle 6"/>
          <p:cNvSpPr>
            <a:spLocks noGrp="1" noChangeArrowheads="1"/>
          </p:cNvSpPr>
          <p:nvPr>
            <p:ph type="title"/>
          </p:nvPr>
        </p:nvSpPr>
        <p:spPr>
          <a:xfrm>
            <a:off x="1219200" y="639763"/>
            <a:ext cx="4953000" cy="731837"/>
          </a:xfrm>
        </p:spPr>
        <p:txBody>
          <a:bodyPr/>
          <a:lstStyle/>
          <a:p>
            <a:pPr eaLnBrk="1" hangingPunct="1">
              <a:defRPr/>
            </a:pPr>
            <a:r>
              <a:rPr lang="cs-CZ" sz="3600" smtClean="0"/>
              <a:t>Skutky 13,44 </a:t>
            </a:r>
          </a:p>
        </p:txBody>
      </p:sp>
    </p:spTree>
  </p:cSld>
  <p:clrMapOvr>
    <a:masterClrMapping/>
  </p:clrMapOvr>
  <p:transition xmlns:p14="http://schemas.microsoft.com/office/powerpoint/2010/main" spd="med">
    <p:split orient="vert"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10-04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7348"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„Každou sobotu </a:t>
            </a:r>
          </a:p>
          <a:p>
            <a:pPr eaLnBrk="1" hangingPunct="1">
              <a:buFontTx/>
              <a:buNone/>
              <a:defRPr/>
            </a:pPr>
            <a:r>
              <a:rPr lang="cs-CZ" sz="3200" dirty="0" smtClean="0">
                <a:latin typeface="Calibri" pitchFamily="34" charset="0"/>
              </a:rPr>
              <a:t>mluvil v synagóze </a:t>
            </a:r>
          </a:p>
          <a:p>
            <a:pPr eaLnBrk="1" hangingPunct="1">
              <a:buFontTx/>
              <a:buNone/>
              <a:defRPr/>
            </a:pPr>
            <a:r>
              <a:rPr lang="cs-CZ" sz="3200" dirty="0" smtClean="0">
                <a:latin typeface="Calibri" pitchFamily="34" charset="0"/>
              </a:rPr>
              <a:t>a snažil se získat </a:t>
            </a:r>
          </a:p>
          <a:p>
            <a:pPr eaLnBrk="1" hangingPunct="1">
              <a:buFontTx/>
              <a:buNone/>
              <a:defRPr/>
            </a:pPr>
            <a:r>
              <a:rPr lang="cs-CZ" sz="3200" dirty="0" smtClean="0">
                <a:latin typeface="Calibri" pitchFamily="34" charset="0"/>
              </a:rPr>
              <a:t>židy i pohany.“ </a:t>
            </a:r>
          </a:p>
        </p:txBody>
      </p:sp>
      <p:sp>
        <p:nvSpPr>
          <p:cNvPr id="57350" name="Rectangle 6"/>
          <p:cNvSpPr>
            <a:spLocks noGrp="1" noChangeArrowheads="1"/>
          </p:cNvSpPr>
          <p:nvPr>
            <p:ph type="title"/>
          </p:nvPr>
        </p:nvSpPr>
        <p:spPr>
          <a:xfrm>
            <a:off x="1066800" y="639763"/>
            <a:ext cx="4876800" cy="731837"/>
          </a:xfrm>
        </p:spPr>
        <p:txBody>
          <a:bodyPr/>
          <a:lstStyle/>
          <a:p>
            <a:pPr eaLnBrk="1" hangingPunct="1"/>
            <a:r>
              <a:rPr lang="cs-CZ" sz="3600" smtClean="0"/>
              <a:t>Skutky 18,4 </a:t>
            </a:r>
          </a:p>
        </p:txBody>
      </p:sp>
    </p:spTree>
  </p:cSld>
  <p:clrMapOvr>
    <a:masterClrMapping/>
  </p:clrMapOvr>
  <p:transition xmlns:p14="http://schemas.microsoft.com/office/powerpoint/2010/main" spd="med">
    <p:wipe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10-009V0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pic>
        <p:nvPicPr>
          <p:cNvPr id="60419" name="Picture 5"/>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xmlns:p14="http://schemas.microsoft.com/office/powerpoint/2010/main" spd="med">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59395" name="Rectangle 3"/>
          <p:cNvSpPr>
            <a:spLocks noGrp="1" noChangeArrowheads="1"/>
          </p:cNvSpPr>
          <p:nvPr>
            <p:ph type="title"/>
          </p:nvPr>
        </p:nvSpPr>
        <p:spPr>
          <a:xfrm>
            <a:off x="1524000" y="639763"/>
            <a:ext cx="4267200" cy="731837"/>
          </a:xfrm>
        </p:spPr>
        <p:txBody>
          <a:bodyPr/>
          <a:lstStyle/>
          <a:p>
            <a:pPr eaLnBrk="1" hangingPunct="1">
              <a:defRPr/>
            </a:pPr>
            <a:r>
              <a:rPr lang="cs-CZ" sz="3600" smtClean="0"/>
              <a:t>Žalm 89,35 </a:t>
            </a:r>
          </a:p>
        </p:txBody>
      </p:sp>
      <p:sp>
        <p:nvSpPr>
          <p:cNvPr id="59396"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„…nezměním, </a:t>
            </a:r>
          </a:p>
          <a:p>
            <a:pPr eaLnBrk="1" hangingPunct="1">
              <a:buFontTx/>
              <a:buNone/>
              <a:defRPr/>
            </a:pPr>
            <a:r>
              <a:rPr lang="cs-CZ" sz="3200" dirty="0" smtClean="0">
                <a:latin typeface="Calibri" pitchFamily="34" charset="0"/>
              </a:rPr>
              <a:t>co splynulo mi </a:t>
            </a:r>
          </a:p>
          <a:p>
            <a:pPr eaLnBrk="1" hangingPunct="1">
              <a:buFontTx/>
              <a:buNone/>
              <a:defRPr/>
            </a:pPr>
            <a:r>
              <a:rPr lang="cs-CZ" sz="3200" dirty="0" smtClean="0">
                <a:latin typeface="Calibri" pitchFamily="34" charset="0"/>
              </a:rPr>
              <a:t>ze rtů.“ </a:t>
            </a:r>
          </a:p>
        </p:txBody>
      </p:sp>
    </p:spTree>
  </p:cSld>
  <p:clrMapOvr>
    <a:masterClrMapping/>
  </p:clrMapOvr>
  <p:transition xmlns:p14="http://schemas.microsoft.com/office/powerpoint/2010/main" spd="med">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7" descr="10-043%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3491" name="Rectangle 3"/>
          <p:cNvSpPr>
            <a:spLocks noGrp="1" noChangeArrowheads="1"/>
          </p:cNvSpPr>
          <p:nvPr>
            <p:ph type="title" idx="4294967295"/>
          </p:nvPr>
        </p:nvSpPr>
        <p:spPr>
          <a:xfrm>
            <a:off x="533400" y="1143000"/>
            <a:ext cx="6324600" cy="731838"/>
          </a:xfrm>
        </p:spPr>
        <p:txBody>
          <a:bodyPr/>
          <a:lstStyle/>
          <a:p>
            <a:pPr eaLnBrk="1" hangingPunct="1">
              <a:defRPr/>
            </a:pPr>
            <a:r>
              <a:rPr lang="cs-CZ" sz="3600" smtClean="0"/>
              <a:t>Víra našich otců</a:t>
            </a:r>
            <a:r>
              <a:rPr lang="cs-CZ" smtClean="0"/>
              <a:t> </a:t>
            </a:r>
          </a:p>
        </p:txBody>
      </p:sp>
      <p:sp>
        <p:nvSpPr>
          <p:cNvPr id="63492"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pPr>
            <a:r>
              <a:rPr lang="cs-CZ" sz="3200" dirty="0" smtClean="0">
                <a:latin typeface="Calibri" pitchFamily="34" charset="0"/>
              </a:rPr>
              <a:t>„Můžete číst Bibli od Genesis po Zjevení </a:t>
            </a:r>
          </a:p>
          <a:p>
            <a:pPr algn="ctr" eaLnBrk="1" hangingPunct="1">
              <a:buFontTx/>
              <a:buNone/>
            </a:pPr>
            <a:r>
              <a:rPr lang="cs-CZ" sz="3200" dirty="0" smtClean="0">
                <a:latin typeface="Calibri" pitchFamily="34" charset="0"/>
              </a:rPr>
              <a:t>a nenajdete tam jedinou řádku </a:t>
            </a:r>
          </a:p>
          <a:p>
            <a:pPr algn="ctr" eaLnBrk="1" hangingPunct="1">
              <a:buFontTx/>
              <a:buNone/>
            </a:pPr>
            <a:r>
              <a:rPr lang="cs-CZ" sz="3200" dirty="0" smtClean="0">
                <a:latin typeface="Calibri" pitchFamily="34" charset="0"/>
              </a:rPr>
              <a:t>nařizující svěcení neděle.“ </a:t>
            </a:r>
          </a:p>
        </p:txBody>
      </p:sp>
      <p:sp>
        <p:nvSpPr>
          <p:cNvPr id="63494" name="Rectangle 6"/>
          <p:cNvSpPr>
            <a:spLocks noChangeArrowheads="1"/>
          </p:cNvSpPr>
          <p:nvPr/>
        </p:nvSpPr>
        <p:spPr bwMode="auto">
          <a:xfrm>
            <a:off x="3657600" y="1600200"/>
            <a:ext cx="3505200" cy="57943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Impact" pitchFamily="34" charset="0"/>
              </a:rPr>
              <a:t>Kardinál </a:t>
            </a:r>
            <a:r>
              <a:rPr lang="cs-CZ" sz="1800" dirty="0" err="1">
                <a:solidFill>
                  <a:schemeClr val="tx2"/>
                </a:solidFill>
                <a:latin typeface="Impact" pitchFamily="34" charset="0"/>
              </a:rPr>
              <a:t>James</a:t>
            </a:r>
            <a:r>
              <a:rPr lang="cs-CZ" sz="1800" dirty="0">
                <a:solidFill>
                  <a:schemeClr val="tx2"/>
                </a:solidFill>
                <a:latin typeface="Impact" pitchFamily="34" charset="0"/>
              </a:rPr>
              <a:t> </a:t>
            </a:r>
            <a:r>
              <a:rPr lang="cs-CZ" sz="1800" dirty="0" err="1">
                <a:solidFill>
                  <a:schemeClr val="tx2"/>
                </a:solidFill>
                <a:latin typeface="Impact" pitchFamily="34" charset="0"/>
              </a:rPr>
              <a:t>Gibbons</a:t>
            </a:r>
            <a:r>
              <a:rPr lang="cs-CZ" sz="1800" dirty="0">
                <a:latin typeface="Impact" pitchFamily="34" charset="0"/>
              </a:rPr>
              <a:t>                </a:t>
            </a:r>
            <a:endParaRPr lang="cs-CZ" sz="2000" dirty="0">
              <a:latin typeface="Impact" pitchFamily="34" charset="0"/>
            </a:endParaRPr>
          </a:p>
        </p:txBody>
      </p:sp>
      <p:sp>
        <p:nvSpPr>
          <p:cNvPr id="6" name="TextovéPole 5"/>
          <p:cNvSpPr txBox="1"/>
          <p:nvPr/>
        </p:nvSpPr>
        <p:spPr>
          <a:xfrm>
            <a:off x="6248400" y="1643063"/>
            <a:ext cx="1676400" cy="338137"/>
          </a:xfrm>
          <a:prstGeom prst="rect">
            <a:avLst/>
          </a:prstGeom>
          <a:noFill/>
        </p:spPr>
        <p:txBody>
          <a:bodyPr>
            <a:spAutoFit/>
          </a:bodyPr>
          <a:lstStyle/>
          <a:p>
            <a:pPr>
              <a:defRPr/>
            </a:pPr>
            <a:r>
              <a:rPr lang="cs-CZ" sz="1600" i="1" dirty="0">
                <a:latin typeface="+mn-lt"/>
              </a:rPr>
              <a:t>s. 111–112</a:t>
            </a:r>
          </a:p>
        </p:txBody>
      </p:sp>
    </p:spTree>
  </p:cSld>
  <p:clrMapOvr>
    <a:masterClrMapping/>
  </p:clrMapOvr>
  <p:transition xmlns:p14="http://schemas.microsoft.com/office/powerpoint/2010/main" spd="med">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7" descr="10-043%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3491" name="Rectangle 3"/>
          <p:cNvSpPr>
            <a:spLocks noGrp="1" noChangeArrowheads="1"/>
          </p:cNvSpPr>
          <p:nvPr>
            <p:ph type="title" idx="4294967295"/>
          </p:nvPr>
        </p:nvSpPr>
        <p:spPr>
          <a:xfrm>
            <a:off x="533400" y="1143000"/>
            <a:ext cx="6324600" cy="731838"/>
          </a:xfrm>
        </p:spPr>
        <p:txBody>
          <a:bodyPr/>
          <a:lstStyle/>
          <a:p>
            <a:pPr eaLnBrk="1" hangingPunct="1">
              <a:defRPr/>
            </a:pPr>
            <a:r>
              <a:rPr lang="cs-CZ" sz="3600" smtClean="0"/>
              <a:t>Víra našich otců</a:t>
            </a:r>
            <a:r>
              <a:rPr lang="cs-CZ" smtClean="0"/>
              <a:t> </a:t>
            </a:r>
          </a:p>
        </p:txBody>
      </p:sp>
      <p:sp>
        <p:nvSpPr>
          <p:cNvPr id="63492"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„Písmo nařizuje zachovávat sobotu.”</a:t>
            </a:r>
          </a:p>
        </p:txBody>
      </p:sp>
      <p:sp>
        <p:nvSpPr>
          <p:cNvPr id="63494" name="Rectangle 6"/>
          <p:cNvSpPr>
            <a:spLocks noChangeArrowheads="1"/>
          </p:cNvSpPr>
          <p:nvPr/>
        </p:nvSpPr>
        <p:spPr bwMode="auto">
          <a:xfrm>
            <a:off x="3657600" y="1600200"/>
            <a:ext cx="3505200" cy="57943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Impact" pitchFamily="34" charset="0"/>
              </a:rPr>
              <a:t>Kardinál </a:t>
            </a:r>
            <a:r>
              <a:rPr lang="cs-CZ" sz="1800" dirty="0" err="1">
                <a:solidFill>
                  <a:schemeClr val="tx2"/>
                </a:solidFill>
                <a:latin typeface="Impact" pitchFamily="34" charset="0"/>
              </a:rPr>
              <a:t>James</a:t>
            </a:r>
            <a:r>
              <a:rPr lang="cs-CZ" sz="1800" dirty="0">
                <a:solidFill>
                  <a:schemeClr val="tx2"/>
                </a:solidFill>
                <a:latin typeface="Impact" pitchFamily="34" charset="0"/>
              </a:rPr>
              <a:t> </a:t>
            </a:r>
            <a:r>
              <a:rPr lang="cs-CZ" sz="1800" dirty="0" err="1">
                <a:solidFill>
                  <a:schemeClr val="tx2"/>
                </a:solidFill>
                <a:latin typeface="Impact" pitchFamily="34" charset="0"/>
              </a:rPr>
              <a:t>Gibbons</a:t>
            </a:r>
            <a:r>
              <a:rPr lang="cs-CZ" sz="1800" dirty="0">
                <a:latin typeface="Impact" pitchFamily="34" charset="0"/>
              </a:rPr>
              <a:t>                </a:t>
            </a:r>
            <a:endParaRPr lang="cs-CZ" sz="2000" dirty="0">
              <a:latin typeface="Impact" pitchFamily="34" charset="0"/>
            </a:endParaRPr>
          </a:p>
        </p:txBody>
      </p:sp>
      <p:sp>
        <p:nvSpPr>
          <p:cNvPr id="6" name="TextovéPole 5"/>
          <p:cNvSpPr txBox="1"/>
          <p:nvPr/>
        </p:nvSpPr>
        <p:spPr>
          <a:xfrm>
            <a:off x="6248400" y="1643063"/>
            <a:ext cx="1676400" cy="338137"/>
          </a:xfrm>
          <a:prstGeom prst="rect">
            <a:avLst/>
          </a:prstGeom>
          <a:noFill/>
        </p:spPr>
        <p:txBody>
          <a:bodyPr>
            <a:spAutoFit/>
          </a:bodyPr>
          <a:lstStyle/>
          <a:p>
            <a:pPr>
              <a:defRPr/>
            </a:pPr>
            <a:r>
              <a:rPr lang="cs-CZ" sz="1600" i="1" dirty="0">
                <a:latin typeface="+mn-lt"/>
              </a:rPr>
              <a:t>s. 111–112</a:t>
            </a:r>
          </a:p>
        </p:txBody>
      </p:sp>
    </p:spTree>
  </p:cSld>
  <p:clrMapOvr>
    <a:masterClrMapping/>
  </p:clrMapOvr>
  <p:transition xmlns:p14="http://schemas.microsoft.com/office/powerpoint/2010/main" spd="med">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10-044%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3491" name="Rectangle 3"/>
          <p:cNvSpPr>
            <a:spLocks noGrp="1" noChangeArrowheads="1"/>
          </p:cNvSpPr>
          <p:nvPr>
            <p:ph type="title" idx="4294967295"/>
          </p:nvPr>
        </p:nvSpPr>
        <p:spPr>
          <a:xfrm>
            <a:off x="152400" y="1143000"/>
            <a:ext cx="6324600" cy="731838"/>
          </a:xfrm>
        </p:spPr>
        <p:txBody>
          <a:bodyPr/>
          <a:lstStyle/>
          <a:p>
            <a:pPr eaLnBrk="1" hangingPunct="1">
              <a:defRPr/>
            </a:pPr>
            <a:r>
              <a:rPr lang="cs-CZ" sz="3600" smtClean="0"/>
              <a:t>Deset pravidel k životu</a:t>
            </a:r>
            <a:r>
              <a:rPr lang="cs-CZ" smtClean="0"/>
              <a:t> </a:t>
            </a:r>
          </a:p>
        </p:txBody>
      </p:sp>
      <p:sp>
        <p:nvSpPr>
          <p:cNvPr id="63492"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„Důvodem k zachovávání prvního dne </a:t>
            </a:r>
          </a:p>
          <a:p>
            <a:pPr algn="ctr" eaLnBrk="1" hangingPunct="1">
              <a:buFontTx/>
              <a:buNone/>
              <a:defRPr/>
            </a:pPr>
            <a:r>
              <a:rPr lang="cs-CZ" sz="3200" dirty="0" smtClean="0">
                <a:latin typeface="Calibri" pitchFamily="34" charset="0"/>
              </a:rPr>
              <a:t>místo sedmého dne </a:t>
            </a:r>
          </a:p>
          <a:p>
            <a:pPr algn="ctr" eaLnBrk="1" hangingPunct="1">
              <a:buFontTx/>
              <a:buNone/>
              <a:defRPr/>
            </a:pPr>
            <a:r>
              <a:rPr lang="cs-CZ" sz="3200" dirty="0" smtClean="0">
                <a:latin typeface="Calibri" pitchFamily="34" charset="0"/>
              </a:rPr>
              <a:t>není žádné přikázání.“ </a:t>
            </a:r>
          </a:p>
        </p:txBody>
      </p:sp>
      <p:sp>
        <p:nvSpPr>
          <p:cNvPr id="63494" name="Rectangle 6"/>
          <p:cNvSpPr>
            <a:spLocks noChangeArrowheads="1"/>
          </p:cNvSpPr>
          <p:nvPr/>
        </p:nvSpPr>
        <p:spPr bwMode="auto">
          <a:xfrm>
            <a:off x="3276600" y="1600200"/>
            <a:ext cx="3505200" cy="57943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err="1">
                <a:solidFill>
                  <a:schemeClr val="tx2"/>
                </a:solidFill>
                <a:latin typeface="Impact" pitchFamily="34" charset="0"/>
              </a:rPr>
              <a:t>Clovis</a:t>
            </a:r>
            <a:r>
              <a:rPr lang="cs-CZ" sz="1800" dirty="0">
                <a:solidFill>
                  <a:schemeClr val="tx2"/>
                </a:solidFill>
                <a:latin typeface="Impact" pitchFamily="34" charset="0"/>
              </a:rPr>
              <a:t> G. </a:t>
            </a:r>
            <a:r>
              <a:rPr lang="cs-CZ" sz="1800" dirty="0" err="1">
                <a:solidFill>
                  <a:schemeClr val="tx2"/>
                </a:solidFill>
                <a:latin typeface="Impact" pitchFamily="34" charset="0"/>
              </a:rPr>
              <a:t>Chappell</a:t>
            </a:r>
            <a:endParaRPr lang="cs-CZ" sz="1800" dirty="0">
              <a:solidFill>
                <a:schemeClr val="tx2"/>
              </a:solidFill>
              <a:latin typeface="Impact" pitchFamily="34" charset="0"/>
            </a:endParaRPr>
          </a:p>
        </p:txBody>
      </p:sp>
      <p:sp>
        <p:nvSpPr>
          <p:cNvPr id="64518" name="TextovéPole 5"/>
          <p:cNvSpPr txBox="1">
            <a:spLocks noChangeArrowheads="1"/>
          </p:cNvSpPr>
          <p:nvPr/>
        </p:nvSpPr>
        <p:spPr bwMode="auto">
          <a:xfrm>
            <a:off x="4876800" y="1643063"/>
            <a:ext cx="1676400" cy="338137"/>
          </a:xfrm>
          <a:prstGeom prst="rect">
            <a:avLst/>
          </a:prstGeom>
          <a:noFill/>
          <a:ln w="9525">
            <a:noFill/>
            <a:miter lim="800000"/>
            <a:headEnd/>
            <a:tailEnd/>
          </a:ln>
        </p:spPr>
        <p:txBody>
          <a:bodyPr>
            <a:spAutoFit/>
          </a:bodyPr>
          <a:lstStyle/>
          <a:p>
            <a:r>
              <a:rPr lang="cs-CZ" sz="1600" i="1">
                <a:latin typeface="Times New Roman" pitchFamily="18" charset="0"/>
              </a:rPr>
              <a:t>s. 61</a:t>
            </a:r>
          </a:p>
        </p:txBody>
      </p:sp>
    </p:spTree>
  </p:cSld>
  <p:clrMapOvr>
    <a:masterClrMapping/>
  </p:clrMapOvr>
  <p:transition xmlns:p14="http://schemas.microsoft.com/office/powerpoint/2010/main" spd="med">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10-044%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3491" name="Rectangle 3"/>
          <p:cNvSpPr>
            <a:spLocks noGrp="1" noChangeArrowheads="1"/>
          </p:cNvSpPr>
          <p:nvPr>
            <p:ph type="title" idx="4294967295"/>
          </p:nvPr>
        </p:nvSpPr>
        <p:spPr>
          <a:xfrm>
            <a:off x="152400" y="1143000"/>
            <a:ext cx="6324600" cy="731838"/>
          </a:xfrm>
        </p:spPr>
        <p:txBody>
          <a:bodyPr/>
          <a:lstStyle/>
          <a:p>
            <a:pPr eaLnBrk="1" hangingPunct="1">
              <a:defRPr/>
            </a:pPr>
            <a:r>
              <a:rPr lang="cs-CZ" sz="3600" smtClean="0"/>
              <a:t>Deset pravidel k životu</a:t>
            </a:r>
            <a:r>
              <a:rPr lang="cs-CZ" smtClean="0"/>
              <a:t> </a:t>
            </a:r>
          </a:p>
        </p:txBody>
      </p:sp>
      <p:sp>
        <p:nvSpPr>
          <p:cNvPr id="63492"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„Bibli zkoumáme zbytečně, </a:t>
            </a:r>
          </a:p>
          <a:p>
            <a:pPr algn="ctr" eaLnBrk="1" hangingPunct="1">
              <a:buFontTx/>
              <a:buNone/>
              <a:defRPr/>
            </a:pPr>
            <a:r>
              <a:rPr lang="cs-CZ" sz="3200" dirty="0" smtClean="0">
                <a:latin typeface="Calibri" pitchFamily="34" charset="0"/>
              </a:rPr>
              <a:t>pokud chceme najít příkaz </a:t>
            </a:r>
          </a:p>
          <a:p>
            <a:pPr algn="ctr" eaLnBrk="1" hangingPunct="1">
              <a:buFontTx/>
              <a:buNone/>
              <a:defRPr/>
            </a:pPr>
            <a:r>
              <a:rPr lang="cs-CZ" sz="3200" dirty="0" smtClean="0">
                <a:latin typeface="Calibri" pitchFamily="34" charset="0"/>
              </a:rPr>
              <a:t>o změně ze sedmého dne na první.”</a:t>
            </a:r>
          </a:p>
        </p:txBody>
      </p:sp>
      <p:sp>
        <p:nvSpPr>
          <p:cNvPr id="63494" name="Rectangle 6"/>
          <p:cNvSpPr>
            <a:spLocks noChangeArrowheads="1"/>
          </p:cNvSpPr>
          <p:nvPr/>
        </p:nvSpPr>
        <p:spPr bwMode="auto">
          <a:xfrm>
            <a:off x="3276600" y="1600200"/>
            <a:ext cx="3505200" cy="57943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err="1">
                <a:solidFill>
                  <a:schemeClr val="tx2"/>
                </a:solidFill>
                <a:latin typeface="Impact" pitchFamily="34" charset="0"/>
              </a:rPr>
              <a:t>Clovis</a:t>
            </a:r>
            <a:r>
              <a:rPr lang="cs-CZ" sz="1800" dirty="0">
                <a:solidFill>
                  <a:schemeClr val="tx2"/>
                </a:solidFill>
                <a:latin typeface="Impact" pitchFamily="34" charset="0"/>
              </a:rPr>
              <a:t> G. </a:t>
            </a:r>
            <a:r>
              <a:rPr lang="cs-CZ" sz="1800" dirty="0" err="1">
                <a:solidFill>
                  <a:schemeClr val="tx2"/>
                </a:solidFill>
                <a:latin typeface="Impact" pitchFamily="34" charset="0"/>
              </a:rPr>
              <a:t>Chappell</a:t>
            </a:r>
            <a:endParaRPr lang="cs-CZ" sz="1800" dirty="0">
              <a:solidFill>
                <a:schemeClr val="tx2"/>
              </a:solidFill>
              <a:latin typeface="Impact" pitchFamily="34" charset="0"/>
            </a:endParaRPr>
          </a:p>
        </p:txBody>
      </p:sp>
      <p:sp>
        <p:nvSpPr>
          <p:cNvPr id="65542" name="TextovéPole 5"/>
          <p:cNvSpPr txBox="1">
            <a:spLocks noChangeArrowheads="1"/>
          </p:cNvSpPr>
          <p:nvPr/>
        </p:nvSpPr>
        <p:spPr bwMode="auto">
          <a:xfrm>
            <a:off x="4876800" y="1643063"/>
            <a:ext cx="1676400" cy="338137"/>
          </a:xfrm>
          <a:prstGeom prst="rect">
            <a:avLst/>
          </a:prstGeom>
          <a:noFill/>
          <a:ln w="9525">
            <a:noFill/>
            <a:miter lim="800000"/>
            <a:headEnd/>
            <a:tailEnd/>
          </a:ln>
        </p:spPr>
        <p:txBody>
          <a:bodyPr>
            <a:spAutoFit/>
          </a:bodyPr>
          <a:lstStyle/>
          <a:p>
            <a:r>
              <a:rPr lang="cs-CZ" sz="1600" i="1">
                <a:latin typeface="Times New Roman" pitchFamily="18" charset="0"/>
              </a:rPr>
              <a:t>s. 61</a:t>
            </a:r>
          </a:p>
        </p:txBody>
      </p:sp>
    </p:spTree>
  </p:cSld>
  <p:clrMapOvr>
    <a:masterClrMapping/>
  </p:clrMapOvr>
  <p:transition xmlns:p14="http://schemas.microsoft.com/office/powerpoint/2010/main" spd="med">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14-00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pic>
        <p:nvPicPr>
          <p:cNvPr id="66563" name="Picture 1"/>
          <p:cNvPicPr>
            <a:picLocks noChangeAspect="1" noChangeArrowheads="1"/>
          </p:cNvPicPr>
          <p:nvPr/>
        </p:nvPicPr>
        <p:blipFill>
          <a:blip r:embed="rId4" cstate="print"/>
          <a:srcRect/>
          <a:stretch>
            <a:fillRect/>
          </a:stretch>
        </p:blipFill>
        <p:spPr bwMode="auto">
          <a:xfrm>
            <a:off x="12700" y="9525"/>
            <a:ext cx="9144000" cy="6858000"/>
          </a:xfrm>
          <a:prstGeom prst="rect">
            <a:avLst/>
          </a:prstGeom>
          <a:noFill/>
          <a:ln w="9525">
            <a:noFill/>
            <a:round/>
            <a:headEnd/>
            <a:tailEnd/>
          </a:ln>
        </p:spPr>
      </p:pic>
    </p:spTree>
  </p:cSld>
  <p:clrMapOvr>
    <a:masterClrMapping/>
  </p:clrMapOvr>
  <p:transition xmlns:p14="http://schemas.microsoft.com/office/powerpoint/2010/main" spd="med">
    <p:split orient="vert" dir="in"/>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10-04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5539" name="Rectangle 3"/>
          <p:cNvSpPr>
            <a:spLocks noGrp="1" noChangeArrowheads="1"/>
          </p:cNvSpPr>
          <p:nvPr>
            <p:ph type="title" idx="4294967295"/>
          </p:nvPr>
        </p:nvSpPr>
        <p:spPr>
          <a:xfrm>
            <a:off x="457200" y="1066800"/>
            <a:ext cx="7010400" cy="884238"/>
          </a:xfrm>
        </p:spPr>
        <p:txBody>
          <a:bodyPr/>
          <a:lstStyle/>
          <a:p>
            <a:pPr eaLnBrk="1" hangingPunct="1">
              <a:defRPr/>
            </a:pPr>
            <a:r>
              <a:rPr lang="cs-CZ" sz="3600" smtClean="0"/>
              <a:t>Od soboty k neděli</a:t>
            </a:r>
            <a:r>
              <a:rPr lang="cs-CZ" smtClean="0"/>
              <a:t> </a:t>
            </a:r>
          </a:p>
        </p:txBody>
      </p:sp>
      <p:sp>
        <p:nvSpPr>
          <p:cNvPr id="65540"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„Téměř všechny církve na světě </a:t>
            </a:r>
          </a:p>
          <a:p>
            <a:pPr algn="ctr" eaLnBrk="1" hangingPunct="1">
              <a:buFontTx/>
              <a:buNone/>
              <a:defRPr/>
            </a:pPr>
            <a:r>
              <a:rPr lang="cs-CZ" sz="3200" dirty="0" smtClean="0">
                <a:latin typeface="Calibri" pitchFamily="34" charset="0"/>
              </a:rPr>
              <a:t>slaví svátost [Večeři Páně] </a:t>
            </a:r>
          </a:p>
          <a:p>
            <a:pPr algn="ctr" eaLnBrk="1" hangingPunct="1">
              <a:buFontTx/>
              <a:buNone/>
              <a:defRPr/>
            </a:pPr>
            <a:r>
              <a:rPr lang="cs-CZ" sz="3200" dirty="0" smtClean="0">
                <a:latin typeface="Calibri" pitchFamily="34" charset="0"/>
              </a:rPr>
              <a:t>každý týden v sobotu,“ </a:t>
            </a:r>
          </a:p>
        </p:txBody>
      </p:sp>
      <p:sp>
        <p:nvSpPr>
          <p:cNvPr id="65542" name="Rectangle 6"/>
          <p:cNvSpPr>
            <a:spLocks noChangeArrowheads="1"/>
          </p:cNvSpPr>
          <p:nvPr/>
        </p:nvSpPr>
        <p:spPr bwMode="auto">
          <a:xfrm>
            <a:off x="6629400" y="1600200"/>
            <a:ext cx="1752600" cy="3810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a:spcBef>
                <a:spcPct val="20000"/>
              </a:spcBef>
              <a:defRPr/>
            </a:pPr>
            <a:r>
              <a:rPr lang="cs-CZ" sz="1800" i="1" dirty="0">
                <a:latin typeface="Times New Roman" pitchFamily="18" charset="0"/>
              </a:rPr>
              <a:t>s. 35</a:t>
            </a:r>
            <a:r>
              <a:rPr lang="cs-CZ" sz="2000" i="1" dirty="0">
                <a:latin typeface="Times New Roman" pitchFamily="18" charset="0"/>
              </a:rPr>
              <a:t> </a:t>
            </a:r>
          </a:p>
          <a:p>
            <a:pPr marL="342900" indent="-342900" algn="l">
              <a:spcBef>
                <a:spcPct val="20000"/>
              </a:spcBef>
              <a:defRPr/>
            </a:pPr>
            <a:endParaRPr lang="cs-CZ" sz="2000" i="1" dirty="0">
              <a:latin typeface="Times New Roman" pitchFamily="18" charset="0"/>
            </a:endParaRPr>
          </a:p>
        </p:txBody>
      </p:sp>
      <p:sp>
        <p:nvSpPr>
          <p:cNvPr id="6" name="TextovéPole 5"/>
          <p:cNvSpPr txBox="1"/>
          <p:nvPr/>
        </p:nvSpPr>
        <p:spPr>
          <a:xfrm>
            <a:off x="4724400" y="1719263"/>
            <a:ext cx="1828800" cy="338137"/>
          </a:xfrm>
          <a:prstGeom prst="rect">
            <a:avLst/>
          </a:prstGeom>
          <a:noFill/>
        </p:spPr>
        <p:txBody>
          <a:bodyPr>
            <a:spAutoFit/>
          </a:bodyPr>
          <a:lstStyle/>
          <a:p>
            <a:pPr>
              <a:defRPr/>
            </a:pPr>
            <a:r>
              <a:rPr lang="cs-CZ" sz="1600" dirty="0">
                <a:solidFill>
                  <a:schemeClr val="tx2"/>
                </a:solidFill>
                <a:latin typeface="+mj-lt"/>
              </a:rPr>
              <a:t>C. B. </a:t>
            </a:r>
            <a:r>
              <a:rPr lang="cs-CZ" sz="1600" dirty="0" err="1">
                <a:solidFill>
                  <a:schemeClr val="tx2"/>
                </a:solidFill>
                <a:latin typeface="+mj-lt"/>
              </a:rPr>
              <a:t>Haynes</a:t>
            </a:r>
            <a:endParaRPr lang="cs-CZ" sz="1600" dirty="0">
              <a:solidFill>
                <a:schemeClr val="tx2"/>
              </a:solidFill>
              <a:latin typeface="+mj-lt"/>
            </a:endParaRPr>
          </a:p>
        </p:txBody>
      </p:sp>
    </p:spTree>
  </p:cSld>
  <p:clrMapOvr>
    <a:masterClrMapping/>
  </p:clrMapOvr>
  <p:transition xmlns:p14="http://schemas.microsoft.com/office/powerpoint/2010/mai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10-003V1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10-04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5539" name="Rectangle 3"/>
          <p:cNvSpPr>
            <a:spLocks noGrp="1" noChangeArrowheads="1"/>
          </p:cNvSpPr>
          <p:nvPr>
            <p:ph type="title" idx="4294967295"/>
          </p:nvPr>
        </p:nvSpPr>
        <p:spPr>
          <a:xfrm>
            <a:off x="457200" y="1066800"/>
            <a:ext cx="7010400" cy="884238"/>
          </a:xfrm>
        </p:spPr>
        <p:txBody>
          <a:bodyPr/>
          <a:lstStyle/>
          <a:p>
            <a:pPr eaLnBrk="1" hangingPunct="1">
              <a:defRPr/>
            </a:pPr>
            <a:r>
              <a:rPr lang="cs-CZ" sz="3600" smtClean="0"/>
              <a:t>Od soboty k neděli</a:t>
            </a:r>
            <a:r>
              <a:rPr lang="cs-CZ" smtClean="0"/>
              <a:t> </a:t>
            </a:r>
          </a:p>
        </p:txBody>
      </p:sp>
      <p:sp>
        <p:nvSpPr>
          <p:cNvPr id="65540"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„přesto křesťané v Alexandrii </a:t>
            </a:r>
          </a:p>
          <a:p>
            <a:pPr algn="ctr" eaLnBrk="1" hangingPunct="1">
              <a:buFontTx/>
              <a:buNone/>
              <a:defRPr/>
            </a:pPr>
            <a:r>
              <a:rPr lang="cs-CZ" sz="3200" dirty="0" smtClean="0">
                <a:latin typeface="Calibri" pitchFamily="34" charset="0"/>
              </a:rPr>
              <a:t>a v Římě to přestali dělat </a:t>
            </a:r>
          </a:p>
          <a:p>
            <a:pPr algn="ctr" eaLnBrk="1" hangingPunct="1">
              <a:buFontTx/>
              <a:buNone/>
              <a:defRPr/>
            </a:pPr>
            <a:r>
              <a:rPr lang="cs-CZ" sz="3200" dirty="0" smtClean="0">
                <a:latin typeface="Calibri" pitchFamily="34" charset="0"/>
              </a:rPr>
              <a:t>kvůli nějakým dávným tradicím.” </a:t>
            </a:r>
          </a:p>
        </p:txBody>
      </p:sp>
      <p:sp>
        <p:nvSpPr>
          <p:cNvPr id="65542" name="Rectangle 6"/>
          <p:cNvSpPr>
            <a:spLocks noChangeArrowheads="1"/>
          </p:cNvSpPr>
          <p:nvPr/>
        </p:nvSpPr>
        <p:spPr bwMode="auto">
          <a:xfrm>
            <a:off x="6629400" y="1600200"/>
            <a:ext cx="1752600" cy="3810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a:spcBef>
                <a:spcPct val="20000"/>
              </a:spcBef>
              <a:defRPr/>
            </a:pPr>
            <a:r>
              <a:rPr lang="cs-CZ" sz="1800" i="1" dirty="0">
                <a:latin typeface="Times New Roman" pitchFamily="18" charset="0"/>
              </a:rPr>
              <a:t>s. 35</a:t>
            </a:r>
            <a:r>
              <a:rPr lang="cs-CZ" sz="2000" i="1" dirty="0">
                <a:latin typeface="Times New Roman" pitchFamily="18" charset="0"/>
              </a:rPr>
              <a:t> </a:t>
            </a:r>
          </a:p>
          <a:p>
            <a:pPr marL="342900" indent="-342900" algn="l">
              <a:spcBef>
                <a:spcPct val="20000"/>
              </a:spcBef>
              <a:defRPr/>
            </a:pPr>
            <a:endParaRPr lang="cs-CZ" sz="2000" i="1" dirty="0">
              <a:latin typeface="Times New Roman" pitchFamily="18" charset="0"/>
            </a:endParaRPr>
          </a:p>
        </p:txBody>
      </p:sp>
      <p:sp>
        <p:nvSpPr>
          <p:cNvPr id="6" name="TextovéPole 5"/>
          <p:cNvSpPr txBox="1"/>
          <p:nvPr/>
        </p:nvSpPr>
        <p:spPr>
          <a:xfrm>
            <a:off x="4724400" y="1719263"/>
            <a:ext cx="1828800" cy="338137"/>
          </a:xfrm>
          <a:prstGeom prst="rect">
            <a:avLst/>
          </a:prstGeom>
          <a:noFill/>
        </p:spPr>
        <p:txBody>
          <a:bodyPr>
            <a:spAutoFit/>
          </a:bodyPr>
          <a:lstStyle/>
          <a:p>
            <a:pPr>
              <a:defRPr/>
            </a:pPr>
            <a:r>
              <a:rPr lang="cs-CZ" sz="1600" dirty="0">
                <a:solidFill>
                  <a:schemeClr val="tx2"/>
                </a:solidFill>
                <a:latin typeface="+mj-lt"/>
              </a:rPr>
              <a:t>C. B. </a:t>
            </a:r>
            <a:r>
              <a:rPr lang="cs-CZ" sz="1600" dirty="0" err="1">
                <a:solidFill>
                  <a:schemeClr val="tx2"/>
                </a:solidFill>
                <a:latin typeface="+mj-lt"/>
              </a:rPr>
              <a:t>Haynes</a:t>
            </a:r>
            <a:endParaRPr lang="cs-CZ" sz="1600" dirty="0">
              <a:solidFill>
                <a:schemeClr val="tx2"/>
              </a:solidFill>
              <a:latin typeface="+mj-lt"/>
            </a:endParaRPr>
          </a:p>
        </p:txBody>
      </p:sp>
    </p:spTree>
  </p:cSld>
  <p:clrMapOvr>
    <a:masterClrMapping/>
  </p:clrMapOvr>
  <p:transition xmlns:p14="http://schemas.microsoft.com/office/powerpoint/2010/main" spd="med">
    <p:split orient="vert"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10-04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7587" name="Rectangle 3"/>
          <p:cNvSpPr>
            <a:spLocks noGrp="1" noChangeArrowheads="1"/>
          </p:cNvSpPr>
          <p:nvPr>
            <p:ph type="title"/>
          </p:nvPr>
        </p:nvSpPr>
        <p:spPr>
          <a:xfrm>
            <a:off x="838200" y="3886200"/>
            <a:ext cx="7010400" cy="1646238"/>
          </a:xfrm>
        </p:spPr>
        <p:txBody>
          <a:bodyPr/>
          <a:lstStyle/>
          <a:p>
            <a:pPr eaLnBrk="1" hangingPunct="1">
              <a:defRPr/>
            </a:pPr>
            <a:r>
              <a:rPr lang="cs-CZ" sz="3600" b="1" i="1" dirty="0" smtClean="0">
                <a:latin typeface="Calibri" pitchFamily="34" charset="0"/>
              </a:rPr>
              <a:t>Četné skupiny věřících </a:t>
            </a:r>
            <a:br>
              <a:rPr lang="cs-CZ" sz="3600" b="1" i="1" dirty="0" smtClean="0">
                <a:latin typeface="Calibri" pitchFamily="34" charset="0"/>
              </a:rPr>
            </a:br>
            <a:r>
              <a:rPr lang="cs-CZ" sz="3600" b="1" i="1" dirty="0" smtClean="0">
                <a:latin typeface="Calibri" pitchFamily="34" charset="0"/>
              </a:rPr>
              <a:t>zachovávaly během středověku sobotu </a:t>
            </a:r>
          </a:p>
        </p:txBody>
      </p:sp>
    </p:spTree>
  </p:cSld>
  <p:clrMapOvr>
    <a:masterClrMapping/>
  </p:clrMapOvr>
  <p:transition xmlns:p14="http://schemas.microsoft.com/office/powerpoint/2010/main" spd="med">
    <p:wipe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8" descr="10-04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8613" name="Rectangle 5"/>
          <p:cNvSpPr>
            <a:spLocks noGrp="1" noChangeArrowheads="1"/>
          </p:cNvSpPr>
          <p:nvPr>
            <p:ph type="title" idx="4294967295"/>
          </p:nvPr>
        </p:nvSpPr>
        <p:spPr>
          <a:xfrm>
            <a:off x="1219200" y="3048000"/>
            <a:ext cx="6705600" cy="731838"/>
          </a:xfrm>
        </p:spPr>
        <p:txBody>
          <a:bodyPr/>
          <a:lstStyle/>
          <a:p>
            <a:pPr eaLnBrk="1" hangingPunct="1">
              <a:defRPr/>
            </a:pPr>
            <a:r>
              <a:rPr lang="cs-CZ" sz="3600" smtClean="0"/>
              <a:t>Postupná změna dne odpočinku</a:t>
            </a:r>
          </a:p>
        </p:txBody>
      </p:sp>
      <p:sp>
        <p:nvSpPr>
          <p:cNvPr id="68614" name="Rectangle 6"/>
          <p:cNvSpPr>
            <a:spLocks noGrp="1" noChangeArrowheads="1"/>
          </p:cNvSpPr>
          <p:nvPr>
            <p:ph type="body" sz="half" idx="4294967295"/>
          </p:nvPr>
        </p:nvSpPr>
        <p:spPr>
          <a:xfrm>
            <a:off x="457200" y="2133600"/>
            <a:ext cx="3276600" cy="762000"/>
          </a:xfrm>
        </p:spPr>
        <p:txBody>
          <a:bodyPr/>
          <a:lstStyle/>
          <a:p>
            <a:pPr marL="0" indent="0" algn="ctr" eaLnBrk="1" hangingPunct="1">
              <a:buFontTx/>
              <a:buNone/>
              <a:defRPr/>
            </a:pPr>
            <a:r>
              <a:rPr lang="cs-CZ" sz="3200" dirty="0" smtClean="0"/>
              <a:t>70 po Kr. </a:t>
            </a:r>
          </a:p>
        </p:txBody>
      </p:sp>
      <p:sp>
        <p:nvSpPr>
          <p:cNvPr id="68615" name="Rectangle 7"/>
          <p:cNvSpPr>
            <a:spLocks noGrp="1" noChangeArrowheads="1"/>
          </p:cNvSpPr>
          <p:nvPr>
            <p:ph type="body" sz="half" idx="4294967295"/>
          </p:nvPr>
        </p:nvSpPr>
        <p:spPr>
          <a:xfrm>
            <a:off x="5334000" y="4038600"/>
            <a:ext cx="3200400" cy="762000"/>
          </a:xfrm>
        </p:spPr>
        <p:txBody>
          <a:bodyPr/>
          <a:lstStyle/>
          <a:p>
            <a:pPr marL="0" indent="0" algn="ctr" eaLnBrk="1" hangingPunct="1">
              <a:buFontTx/>
              <a:buNone/>
              <a:defRPr/>
            </a:pPr>
            <a:r>
              <a:rPr lang="cs-CZ" sz="3200" dirty="0"/>
              <a:t>135 po </a:t>
            </a:r>
            <a:r>
              <a:rPr lang="cs-CZ" sz="3200" dirty="0" smtClean="0"/>
              <a:t>Kr. </a:t>
            </a:r>
            <a:endParaRPr lang="cs-CZ" sz="3200" dirty="0"/>
          </a:p>
        </p:txBody>
      </p:sp>
    </p:spTree>
  </p:cSld>
  <p:clrMapOvr>
    <a:masterClrMapping/>
  </p:clrMapOvr>
  <p:transition xmlns:p14="http://schemas.microsoft.com/office/powerpoint/2010/main" spd="med">
    <p:wipe dir="u"/>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10-04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69635" name="Rectangle 3"/>
          <p:cNvSpPr>
            <a:spLocks noGrp="1" noChangeArrowheads="1"/>
          </p:cNvSpPr>
          <p:nvPr>
            <p:ph type="title"/>
          </p:nvPr>
        </p:nvSpPr>
        <p:spPr>
          <a:xfrm>
            <a:off x="3352800" y="2514600"/>
            <a:ext cx="5257800" cy="731838"/>
          </a:xfrm>
        </p:spPr>
        <p:txBody>
          <a:bodyPr/>
          <a:lstStyle/>
          <a:p>
            <a:pPr eaLnBrk="1" hangingPunct="1">
              <a:defRPr/>
            </a:pPr>
            <a:r>
              <a:rPr lang="cs-CZ" b="1" i="1" dirty="0" smtClean="0">
                <a:latin typeface="Calibri" pitchFamily="34" charset="0"/>
              </a:rPr>
              <a:t>Konflikty mezi Židy </a:t>
            </a:r>
          </a:p>
        </p:txBody>
      </p:sp>
    </p:spTree>
  </p:cSld>
  <p:clrMapOvr>
    <a:masterClrMapping/>
  </p:clrMapOvr>
  <p:transition xmlns:p14="http://schemas.microsoft.com/office/powerpoint/2010/main" spd="med">
    <p:split orient="vert"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10-05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0659" name="Rectangle 3"/>
          <p:cNvSpPr>
            <a:spLocks noGrp="1" noChangeArrowheads="1"/>
          </p:cNvSpPr>
          <p:nvPr>
            <p:ph type="title" idx="4294967295"/>
          </p:nvPr>
        </p:nvSpPr>
        <p:spPr>
          <a:xfrm>
            <a:off x="1676400" y="1020763"/>
            <a:ext cx="5105400" cy="731837"/>
          </a:xfrm>
        </p:spPr>
        <p:txBody>
          <a:bodyPr/>
          <a:lstStyle/>
          <a:p>
            <a:pPr algn="l" eaLnBrk="1" hangingPunct="1">
              <a:defRPr/>
            </a:pPr>
            <a:r>
              <a:rPr lang="cs-CZ" sz="3200" dirty="0" smtClean="0"/>
              <a:t>Boží odpočinek  </a:t>
            </a:r>
            <a:br>
              <a:rPr lang="cs-CZ" sz="3200" dirty="0" smtClean="0"/>
            </a:br>
            <a:r>
              <a:rPr lang="cs-CZ" sz="3200" dirty="0" smtClean="0"/>
              <a:t>v době lidského neklidu</a:t>
            </a:r>
          </a:p>
        </p:txBody>
      </p:sp>
      <p:sp>
        <p:nvSpPr>
          <p:cNvPr id="70660" name="Rectangle 4"/>
          <p:cNvSpPr>
            <a:spLocks noGrp="1" noChangeArrowheads="1"/>
          </p:cNvSpPr>
          <p:nvPr>
            <p:ph type="body" idx="4294967295"/>
          </p:nvPr>
        </p:nvSpPr>
        <p:spPr>
          <a:xfrm>
            <a:off x="720000" y="2159999"/>
            <a:ext cx="7560000" cy="3600000"/>
          </a:xfrm>
        </p:spPr>
        <p:txBody>
          <a:bodyPr anchor="ctr"/>
          <a:lstStyle/>
          <a:p>
            <a:pPr algn="ctr" eaLnBrk="1" hangingPunct="1">
              <a:buFontTx/>
              <a:buNone/>
              <a:defRPr/>
            </a:pPr>
            <a:r>
              <a:rPr lang="cs-CZ" sz="3200" dirty="0" smtClean="0">
                <a:latin typeface="Calibri" pitchFamily="34" charset="0"/>
              </a:rPr>
              <a:t>„Existují imponující náznaky, </a:t>
            </a:r>
          </a:p>
          <a:p>
            <a:pPr algn="ctr" eaLnBrk="1" hangingPunct="1">
              <a:buFontTx/>
              <a:buNone/>
              <a:defRPr/>
            </a:pPr>
            <a:r>
              <a:rPr lang="cs-CZ" sz="3200" dirty="0" smtClean="0">
                <a:latin typeface="Calibri" pitchFamily="34" charset="0"/>
              </a:rPr>
              <a:t>že zachovávání neděle bylo v té době </a:t>
            </a:r>
          </a:p>
          <a:p>
            <a:pPr algn="ctr" eaLnBrk="1" hangingPunct="1">
              <a:buFontTx/>
              <a:buNone/>
              <a:defRPr/>
            </a:pPr>
            <a:r>
              <a:rPr lang="cs-CZ" sz="3200" dirty="0" smtClean="0">
                <a:latin typeface="Calibri" pitchFamily="34" charset="0"/>
              </a:rPr>
              <a:t>představováno v souvislosti </a:t>
            </a:r>
          </a:p>
          <a:p>
            <a:pPr algn="ctr" eaLnBrk="1" hangingPunct="1">
              <a:buFontTx/>
              <a:buNone/>
              <a:defRPr/>
            </a:pPr>
            <a:r>
              <a:rPr lang="cs-CZ" sz="3200" dirty="0" smtClean="0">
                <a:latin typeface="Calibri" pitchFamily="34" charset="0"/>
              </a:rPr>
              <a:t>s velikonoční nedělí,“ </a:t>
            </a:r>
          </a:p>
        </p:txBody>
      </p:sp>
      <p:sp>
        <p:nvSpPr>
          <p:cNvPr id="70662" name="Rectangle 6"/>
          <p:cNvSpPr>
            <a:spLocks noChangeArrowheads="1"/>
          </p:cNvSpPr>
          <p:nvPr/>
        </p:nvSpPr>
        <p:spPr bwMode="auto">
          <a:xfrm>
            <a:off x="4495800" y="1782763"/>
            <a:ext cx="1600200" cy="427037"/>
          </a:xfrm>
          <a:prstGeom prst="rect">
            <a:avLst/>
          </a:prstGeom>
          <a:noFill/>
          <a:ln w="9525">
            <a:noFill/>
            <a:miter lim="800000"/>
            <a:headEnd/>
            <a:tailEnd/>
          </a:ln>
          <a:effectLst>
            <a:outerShdw dist="35921" dir="2700000" algn="ctr" rotWithShape="0">
              <a:schemeClr val="bg2"/>
            </a:outerShdw>
          </a:effectLst>
        </p:spPr>
        <p:txBody>
          <a:bodyPr anchor="ctr"/>
          <a:lstStyle/>
          <a:p>
            <a:pPr algn="l">
              <a:defRPr/>
            </a:pPr>
            <a:r>
              <a:rPr lang="cs-CZ" sz="1800" dirty="0">
                <a:solidFill>
                  <a:schemeClr val="tx2"/>
                </a:solidFill>
                <a:latin typeface="Impact" pitchFamily="34" charset="0"/>
              </a:rPr>
              <a:t>S. </a:t>
            </a:r>
            <a:r>
              <a:rPr lang="cs-CZ" sz="1800" dirty="0" err="1">
                <a:solidFill>
                  <a:schemeClr val="tx2"/>
                </a:solidFill>
                <a:latin typeface="Impact" pitchFamily="34" charset="0"/>
              </a:rPr>
              <a:t>Bacchiocchi</a:t>
            </a:r>
            <a:r>
              <a:rPr lang="cs-CZ" sz="1800" dirty="0">
                <a:solidFill>
                  <a:schemeClr val="tx2"/>
                </a:solidFill>
                <a:latin typeface="Impact" pitchFamily="34" charset="0"/>
              </a:rPr>
              <a:t> </a:t>
            </a:r>
          </a:p>
        </p:txBody>
      </p:sp>
      <p:sp>
        <p:nvSpPr>
          <p:cNvPr id="6" name="TextovéPole 5"/>
          <p:cNvSpPr txBox="1"/>
          <p:nvPr/>
        </p:nvSpPr>
        <p:spPr>
          <a:xfrm>
            <a:off x="6172200" y="1752600"/>
            <a:ext cx="1143000" cy="381000"/>
          </a:xfrm>
          <a:prstGeom prst="rect">
            <a:avLst/>
          </a:prstGeom>
          <a:noFill/>
        </p:spPr>
        <p:txBody>
          <a:bodyPr>
            <a:spAutoFit/>
          </a:bodyPr>
          <a:lstStyle/>
          <a:p>
            <a:pPr algn="l">
              <a:defRPr/>
            </a:pPr>
            <a:r>
              <a:rPr lang="cs-CZ" sz="1800" i="1" dirty="0">
                <a:latin typeface="+mn-lt"/>
              </a:rPr>
              <a:t>s. 237</a:t>
            </a:r>
          </a:p>
        </p:txBody>
      </p:sp>
    </p:spTree>
  </p:cSld>
  <p:clrMapOvr>
    <a:masterClrMapping/>
  </p:clrMapOvr>
  <p:transition xmlns:p14="http://schemas.microsoft.com/office/powerpoint/2010/main" spd="med">
    <p:wipe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10-05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0659" name="Rectangle 3"/>
          <p:cNvSpPr>
            <a:spLocks noGrp="1" noChangeArrowheads="1"/>
          </p:cNvSpPr>
          <p:nvPr>
            <p:ph type="title" idx="4294967295"/>
          </p:nvPr>
        </p:nvSpPr>
        <p:spPr>
          <a:xfrm>
            <a:off x="1676400" y="1020763"/>
            <a:ext cx="5105400" cy="731837"/>
          </a:xfrm>
        </p:spPr>
        <p:txBody>
          <a:bodyPr/>
          <a:lstStyle/>
          <a:p>
            <a:pPr algn="l" eaLnBrk="1" hangingPunct="1">
              <a:defRPr/>
            </a:pPr>
            <a:r>
              <a:rPr lang="cs-CZ" sz="3200" dirty="0" smtClean="0"/>
              <a:t>Boží odpočinek  </a:t>
            </a:r>
            <a:br>
              <a:rPr lang="cs-CZ" sz="3200" dirty="0" smtClean="0"/>
            </a:br>
            <a:r>
              <a:rPr lang="cs-CZ" sz="3200" dirty="0" smtClean="0"/>
              <a:t>v době lidského neklidu</a:t>
            </a:r>
          </a:p>
        </p:txBody>
      </p:sp>
      <p:sp>
        <p:nvSpPr>
          <p:cNvPr id="70660"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„jako pokus objasnit římským </a:t>
            </a:r>
          </a:p>
          <a:p>
            <a:pPr algn="ctr" eaLnBrk="1" hangingPunct="1">
              <a:buFontTx/>
              <a:buNone/>
              <a:defRPr/>
            </a:pPr>
            <a:r>
              <a:rPr lang="cs-CZ" sz="3200" dirty="0" smtClean="0">
                <a:latin typeface="Calibri" pitchFamily="34" charset="0"/>
              </a:rPr>
              <a:t>autoritám odlišnost </a:t>
            </a:r>
          </a:p>
          <a:p>
            <a:pPr algn="ctr" eaLnBrk="1" hangingPunct="1">
              <a:buFontTx/>
              <a:buNone/>
              <a:defRPr/>
            </a:pPr>
            <a:r>
              <a:rPr lang="cs-CZ" sz="3200" dirty="0" smtClean="0">
                <a:latin typeface="Calibri" pitchFamily="34" charset="0"/>
              </a:rPr>
              <a:t>křesťanů od židovství.”</a:t>
            </a:r>
          </a:p>
        </p:txBody>
      </p:sp>
      <p:sp>
        <p:nvSpPr>
          <p:cNvPr id="70662" name="Rectangle 6"/>
          <p:cNvSpPr>
            <a:spLocks noChangeArrowheads="1"/>
          </p:cNvSpPr>
          <p:nvPr/>
        </p:nvSpPr>
        <p:spPr bwMode="auto">
          <a:xfrm>
            <a:off x="4495800" y="1782763"/>
            <a:ext cx="1600200" cy="427037"/>
          </a:xfrm>
          <a:prstGeom prst="rect">
            <a:avLst/>
          </a:prstGeom>
          <a:noFill/>
          <a:ln w="9525">
            <a:noFill/>
            <a:miter lim="800000"/>
            <a:headEnd/>
            <a:tailEnd/>
          </a:ln>
          <a:effectLst>
            <a:outerShdw dist="35921" dir="2700000" algn="ctr" rotWithShape="0">
              <a:schemeClr val="bg2"/>
            </a:outerShdw>
          </a:effectLst>
        </p:spPr>
        <p:txBody>
          <a:bodyPr anchor="ctr"/>
          <a:lstStyle/>
          <a:p>
            <a:pPr algn="l">
              <a:defRPr/>
            </a:pPr>
            <a:r>
              <a:rPr lang="cs-CZ" sz="1800" dirty="0">
                <a:solidFill>
                  <a:schemeClr val="tx2"/>
                </a:solidFill>
                <a:latin typeface="Impact" pitchFamily="34" charset="0"/>
              </a:rPr>
              <a:t>S. </a:t>
            </a:r>
            <a:r>
              <a:rPr lang="cs-CZ" sz="1800" dirty="0" err="1">
                <a:solidFill>
                  <a:schemeClr val="tx2"/>
                </a:solidFill>
                <a:latin typeface="Impact" pitchFamily="34" charset="0"/>
              </a:rPr>
              <a:t>Bacchiocchi</a:t>
            </a:r>
            <a:r>
              <a:rPr lang="cs-CZ" sz="1800" dirty="0">
                <a:solidFill>
                  <a:schemeClr val="tx2"/>
                </a:solidFill>
                <a:latin typeface="Impact" pitchFamily="34" charset="0"/>
              </a:rPr>
              <a:t> </a:t>
            </a:r>
          </a:p>
        </p:txBody>
      </p:sp>
      <p:sp>
        <p:nvSpPr>
          <p:cNvPr id="6" name="TextovéPole 5"/>
          <p:cNvSpPr txBox="1"/>
          <p:nvPr/>
        </p:nvSpPr>
        <p:spPr>
          <a:xfrm>
            <a:off x="6172200" y="1752600"/>
            <a:ext cx="1143000" cy="381000"/>
          </a:xfrm>
          <a:prstGeom prst="rect">
            <a:avLst/>
          </a:prstGeom>
          <a:noFill/>
        </p:spPr>
        <p:txBody>
          <a:bodyPr>
            <a:spAutoFit/>
          </a:bodyPr>
          <a:lstStyle/>
          <a:p>
            <a:pPr algn="l">
              <a:defRPr/>
            </a:pPr>
            <a:r>
              <a:rPr lang="cs-CZ" sz="1800" i="1" dirty="0">
                <a:latin typeface="+mn-lt"/>
              </a:rPr>
              <a:t>s. 237</a:t>
            </a:r>
          </a:p>
        </p:txBody>
      </p:sp>
    </p:spTree>
  </p:cSld>
  <p:clrMapOvr>
    <a:masterClrMapping/>
  </p:clrMapOvr>
  <p:transition xmlns:p14="http://schemas.microsoft.com/office/powerpoint/2010/main" spd="med">
    <p:wipe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10-052V0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10-05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4755" name="Rectangle 3"/>
          <p:cNvSpPr>
            <a:spLocks noGrp="1" noChangeArrowheads="1"/>
          </p:cNvSpPr>
          <p:nvPr>
            <p:ph type="title"/>
          </p:nvPr>
        </p:nvSpPr>
        <p:spPr>
          <a:xfrm>
            <a:off x="1066800" y="639763"/>
            <a:ext cx="4876800" cy="731837"/>
          </a:xfrm>
        </p:spPr>
        <p:txBody>
          <a:bodyPr/>
          <a:lstStyle/>
          <a:p>
            <a:pPr eaLnBrk="1" hangingPunct="1">
              <a:defRPr/>
            </a:pPr>
            <a:r>
              <a:rPr lang="cs-CZ" sz="3600" smtClean="0"/>
              <a:t>Římanům 11,13 </a:t>
            </a:r>
          </a:p>
        </p:txBody>
      </p:sp>
      <p:sp>
        <p:nvSpPr>
          <p:cNvPr id="74756"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„Vám z pohanských </a:t>
            </a:r>
          </a:p>
          <a:p>
            <a:pPr eaLnBrk="1" hangingPunct="1">
              <a:buFontTx/>
              <a:buNone/>
              <a:defRPr/>
            </a:pPr>
            <a:r>
              <a:rPr lang="cs-CZ" sz="3200" dirty="0" smtClean="0">
                <a:latin typeface="Calibri" pitchFamily="34" charset="0"/>
              </a:rPr>
              <a:t>národů říkám.“ </a:t>
            </a:r>
          </a:p>
        </p:txBody>
      </p:sp>
    </p:spTree>
  </p:cSld>
  <p:clrMapOvr>
    <a:masterClrMapping/>
  </p:clrMapOvr>
  <p:transition xmlns:p14="http://schemas.microsoft.com/office/powerpoint/2010/main" spd="med">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10-05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10-009V0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pic>
        <p:nvPicPr>
          <p:cNvPr id="16387" name="Picture 5"/>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xmlns:p14="http://schemas.microsoft.com/office/powerpoint/2010/main" spd="med">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10-05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6803" name="Rectangle 3"/>
          <p:cNvSpPr>
            <a:spLocks noGrp="1" noChangeArrowheads="1"/>
          </p:cNvSpPr>
          <p:nvPr>
            <p:ph type="title"/>
          </p:nvPr>
        </p:nvSpPr>
        <p:spPr>
          <a:xfrm>
            <a:off x="533400" y="4343400"/>
            <a:ext cx="6705600" cy="731838"/>
          </a:xfrm>
        </p:spPr>
        <p:txBody>
          <a:bodyPr/>
          <a:lstStyle/>
          <a:p>
            <a:pPr eaLnBrk="1" hangingPunct="1">
              <a:defRPr/>
            </a:pPr>
            <a:r>
              <a:rPr lang="cs-CZ" b="1" i="1" smtClean="0">
                <a:latin typeface="Calibri" pitchFamily="34" charset="0"/>
              </a:rPr>
              <a:t>Den slunce</a:t>
            </a:r>
          </a:p>
        </p:txBody>
      </p:sp>
    </p:spTree>
  </p:cSld>
  <p:clrMapOvr>
    <a:masterClrMapping/>
  </p:clrMapOvr>
  <p:transition xmlns:p14="http://schemas.microsoft.com/office/powerpoint/2010/main" spd="med">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10-05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7827" name="Rectangle 3"/>
          <p:cNvSpPr>
            <a:spLocks noGrp="1" noChangeArrowheads="1"/>
          </p:cNvSpPr>
          <p:nvPr>
            <p:ph type="title"/>
          </p:nvPr>
        </p:nvSpPr>
        <p:spPr>
          <a:xfrm>
            <a:off x="533400" y="1905000"/>
            <a:ext cx="4038600" cy="1447800"/>
          </a:xfrm>
        </p:spPr>
        <p:txBody>
          <a:bodyPr anchor="t"/>
          <a:lstStyle/>
          <a:p>
            <a:pPr eaLnBrk="1" hangingPunct="1">
              <a:defRPr/>
            </a:pPr>
            <a:r>
              <a:rPr lang="cs-CZ" sz="4400" smtClean="0"/>
              <a:t>Římská vláda</a:t>
            </a:r>
          </a:p>
        </p:txBody>
      </p:sp>
      <p:sp>
        <p:nvSpPr>
          <p:cNvPr id="77828" name="Rectangle 4"/>
          <p:cNvSpPr>
            <a:spLocks noGrp="1" noChangeArrowheads="1"/>
          </p:cNvSpPr>
          <p:nvPr>
            <p:ph type="body" idx="1"/>
          </p:nvPr>
        </p:nvSpPr>
        <p:spPr>
          <a:xfrm>
            <a:off x="5715000" y="4343400"/>
            <a:ext cx="3048000" cy="1600200"/>
          </a:xfrm>
        </p:spPr>
        <p:txBody>
          <a:bodyPr/>
          <a:lstStyle/>
          <a:p>
            <a:pPr eaLnBrk="1" hangingPunct="1">
              <a:buFontTx/>
              <a:buNone/>
              <a:defRPr/>
            </a:pPr>
            <a:r>
              <a:rPr lang="cs-CZ" sz="4400" smtClean="0">
                <a:latin typeface="Impact" pitchFamily="34" charset="0"/>
              </a:rPr>
              <a:t>Církev</a:t>
            </a:r>
          </a:p>
        </p:txBody>
      </p:sp>
    </p:spTree>
  </p:cSld>
  <p:clrMapOvr>
    <a:masterClrMapping/>
  </p:clrMapOvr>
  <p:transition xmlns:p14="http://schemas.microsoft.com/office/powerpoint/2010/main" spd="med">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10-05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78851" name="Rectangle 3"/>
          <p:cNvSpPr>
            <a:spLocks noGrp="1" noChangeArrowheads="1"/>
          </p:cNvSpPr>
          <p:nvPr>
            <p:ph type="title"/>
          </p:nvPr>
        </p:nvSpPr>
        <p:spPr>
          <a:xfrm>
            <a:off x="914400" y="2514600"/>
            <a:ext cx="3886200" cy="685800"/>
          </a:xfrm>
        </p:spPr>
        <p:txBody>
          <a:bodyPr/>
          <a:lstStyle/>
          <a:p>
            <a:pPr eaLnBrk="1" hangingPunct="1">
              <a:defRPr/>
            </a:pPr>
            <a:r>
              <a:rPr lang="cs-CZ" sz="3600" b="1" i="1" smtClean="0">
                <a:solidFill>
                  <a:schemeClr val="folHlink"/>
                </a:solidFill>
                <a:latin typeface="Calibri" pitchFamily="34" charset="0"/>
              </a:rPr>
              <a:t>Svatý den</a:t>
            </a:r>
          </a:p>
        </p:txBody>
      </p:sp>
      <p:sp>
        <p:nvSpPr>
          <p:cNvPr id="78852" name="Rectangle 4"/>
          <p:cNvSpPr>
            <a:spLocks noGrp="1" noChangeArrowheads="1"/>
          </p:cNvSpPr>
          <p:nvPr>
            <p:ph type="body" idx="1"/>
          </p:nvPr>
        </p:nvSpPr>
        <p:spPr>
          <a:xfrm>
            <a:off x="5257800" y="3276600"/>
            <a:ext cx="3581400" cy="1066800"/>
          </a:xfrm>
        </p:spPr>
        <p:txBody>
          <a:bodyPr/>
          <a:lstStyle/>
          <a:p>
            <a:pPr eaLnBrk="1" hangingPunct="1">
              <a:buFontTx/>
              <a:buNone/>
              <a:defRPr/>
            </a:pPr>
            <a:r>
              <a:rPr lang="cs-CZ" b="1" i="1" smtClean="0">
                <a:solidFill>
                  <a:schemeClr val="folHlink"/>
                </a:solidFill>
                <a:latin typeface="Calibri" pitchFamily="34" charset="0"/>
              </a:rPr>
              <a:t>svátek</a:t>
            </a:r>
          </a:p>
        </p:txBody>
      </p:sp>
      <p:sp>
        <p:nvSpPr>
          <p:cNvPr id="80901" name="Text Box 6"/>
          <p:cNvSpPr txBox="1">
            <a:spLocks noChangeArrowheads="1"/>
          </p:cNvSpPr>
          <p:nvPr/>
        </p:nvSpPr>
        <p:spPr bwMode="auto">
          <a:xfrm rot="358130">
            <a:off x="2051050" y="1219200"/>
            <a:ext cx="2438400" cy="519113"/>
          </a:xfrm>
          <a:prstGeom prst="rect">
            <a:avLst/>
          </a:prstGeom>
          <a:noFill/>
          <a:ln w="9525">
            <a:noFill/>
            <a:miter lim="800000"/>
            <a:headEnd/>
            <a:tailEnd/>
          </a:ln>
        </p:spPr>
        <p:txBody>
          <a:bodyPr>
            <a:spAutoFit/>
          </a:bodyPr>
          <a:lstStyle/>
          <a:p>
            <a:pPr algn="ctr">
              <a:spcBef>
                <a:spcPct val="50000"/>
              </a:spcBef>
            </a:pPr>
            <a:r>
              <a:rPr lang="cs-CZ" sz="2800">
                <a:solidFill>
                  <a:srgbClr val="CC6600"/>
                </a:solidFill>
                <a:latin typeface="Impact" pitchFamily="34" charset="0"/>
              </a:rPr>
              <a:t>Sobota</a:t>
            </a:r>
          </a:p>
        </p:txBody>
      </p:sp>
      <p:sp>
        <p:nvSpPr>
          <p:cNvPr id="80902" name="Text Box 7"/>
          <p:cNvSpPr txBox="1">
            <a:spLocks noChangeArrowheads="1"/>
          </p:cNvSpPr>
          <p:nvPr/>
        </p:nvSpPr>
        <p:spPr bwMode="auto">
          <a:xfrm rot="-412904">
            <a:off x="4578350" y="2286000"/>
            <a:ext cx="2438400" cy="519113"/>
          </a:xfrm>
          <a:prstGeom prst="rect">
            <a:avLst/>
          </a:prstGeom>
          <a:noFill/>
          <a:ln w="9525">
            <a:noFill/>
            <a:miter lim="800000"/>
            <a:headEnd/>
            <a:tailEnd/>
          </a:ln>
        </p:spPr>
        <p:txBody>
          <a:bodyPr>
            <a:spAutoFit/>
          </a:bodyPr>
          <a:lstStyle/>
          <a:p>
            <a:pPr algn="ctr">
              <a:spcBef>
                <a:spcPct val="50000"/>
              </a:spcBef>
            </a:pPr>
            <a:r>
              <a:rPr lang="cs-CZ" sz="2800">
                <a:solidFill>
                  <a:srgbClr val="CC6600"/>
                </a:solidFill>
                <a:latin typeface="Impact" pitchFamily="34" charset="0"/>
              </a:rPr>
              <a:t>Neděle</a:t>
            </a:r>
          </a:p>
        </p:txBody>
      </p:sp>
    </p:spTree>
  </p:cSld>
  <p:clrMapOvr>
    <a:masterClrMapping/>
  </p:clrMapOvr>
  <p:transition xmlns:p14="http://schemas.microsoft.com/office/powerpoint/2010/main" spd="med">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10-058%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1923" name="Rectangle 3"/>
          <p:cNvSpPr>
            <a:spLocks noGrp="1" noChangeArrowheads="1"/>
          </p:cNvSpPr>
          <p:nvPr>
            <p:ph type="title" idx="4294967295"/>
          </p:nvPr>
        </p:nvSpPr>
        <p:spPr>
          <a:xfrm>
            <a:off x="1524000" y="1096963"/>
            <a:ext cx="5562600" cy="808037"/>
          </a:xfrm>
        </p:spPr>
        <p:txBody>
          <a:bodyPr/>
          <a:lstStyle/>
          <a:p>
            <a:pPr eaLnBrk="1" hangingPunct="1">
              <a:defRPr/>
            </a:pPr>
            <a:r>
              <a:rPr lang="cs-CZ" sz="3600" smtClean="0"/>
              <a:t>Apoštolská konstituce</a:t>
            </a:r>
            <a:r>
              <a:rPr lang="cs-CZ" smtClean="0"/>
              <a:t> </a:t>
            </a:r>
          </a:p>
        </p:txBody>
      </p:sp>
      <p:sp>
        <p:nvSpPr>
          <p:cNvPr id="81924"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„Křesťané nebyli jediní, </a:t>
            </a:r>
          </a:p>
          <a:p>
            <a:pPr algn="ctr" eaLnBrk="1" hangingPunct="1">
              <a:buFontTx/>
              <a:buNone/>
              <a:defRPr/>
            </a:pPr>
            <a:r>
              <a:rPr lang="cs-CZ" sz="3200" dirty="0" smtClean="0">
                <a:latin typeface="Calibri" pitchFamily="34" charset="0"/>
              </a:rPr>
              <a:t>kteří se stali lhostejnými </a:t>
            </a:r>
          </a:p>
          <a:p>
            <a:pPr algn="ctr" eaLnBrk="1" hangingPunct="1">
              <a:buFontTx/>
              <a:buNone/>
              <a:defRPr/>
            </a:pPr>
            <a:r>
              <a:rPr lang="cs-CZ" sz="3200" dirty="0" smtClean="0">
                <a:latin typeface="Calibri" pitchFamily="34" charset="0"/>
              </a:rPr>
              <a:t>a postupně kompromitovali </a:t>
            </a:r>
          </a:p>
          <a:p>
            <a:pPr algn="ctr" eaLnBrk="1" hangingPunct="1">
              <a:buFontTx/>
              <a:buNone/>
              <a:defRPr/>
            </a:pPr>
            <a:r>
              <a:rPr lang="cs-CZ" sz="3200" dirty="0" smtClean="0">
                <a:latin typeface="Calibri" pitchFamily="34" charset="0"/>
              </a:rPr>
              <a:t>svou víru.“</a:t>
            </a:r>
          </a:p>
        </p:txBody>
      </p:sp>
      <p:sp>
        <p:nvSpPr>
          <p:cNvPr id="81926" name="Rectangle 6"/>
          <p:cNvSpPr>
            <a:spLocks noChangeArrowheads="1"/>
          </p:cNvSpPr>
          <p:nvPr/>
        </p:nvSpPr>
        <p:spPr bwMode="auto">
          <a:xfrm>
            <a:off x="5638800" y="1600200"/>
            <a:ext cx="2209800" cy="6096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mj-lt"/>
              </a:rPr>
              <a:t>Kniha 7, kap. 23</a:t>
            </a:r>
            <a:r>
              <a:rPr lang="cs-CZ" sz="2000" dirty="0">
                <a:solidFill>
                  <a:schemeClr val="tx2"/>
                </a:solidFill>
                <a:latin typeface="+mj-lt"/>
              </a:rPr>
              <a:t> </a:t>
            </a:r>
          </a:p>
        </p:txBody>
      </p:sp>
    </p:spTree>
  </p:cSld>
  <p:clrMapOvr>
    <a:masterClrMapping/>
  </p:clrMapOvr>
  <p:transition xmlns:p14="http://schemas.microsoft.com/office/powerpoint/2010/main" spd="med">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10-058%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1923" name="Rectangle 3"/>
          <p:cNvSpPr>
            <a:spLocks noGrp="1" noChangeArrowheads="1"/>
          </p:cNvSpPr>
          <p:nvPr>
            <p:ph type="title" idx="4294967295"/>
          </p:nvPr>
        </p:nvSpPr>
        <p:spPr>
          <a:xfrm>
            <a:off x="1524000" y="1096963"/>
            <a:ext cx="5562600" cy="808037"/>
          </a:xfrm>
        </p:spPr>
        <p:txBody>
          <a:bodyPr/>
          <a:lstStyle/>
          <a:p>
            <a:pPr eaLnBrk="1" hangingPunct="1">
              <a:defRPr/>
            </a:pPr>
            <a:r>
              <a:rPr lang="cs-CZ" sz="3600" smtClean="0"/>
              <a:t>Apoštolská konstituce</a:t>
            </a:r>
            <a:r>
              <a:rPr lang="cs-CZ" smtClean="0"/>
              <a:t> </a:t>
            </a:r>
          </a:p>
        </p:txBody>
      </p:sp>
      <p:sp>
        <p:nvSpPr>
          <p:cNvPr id="81924"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„Apoštolská církev byla pevná </a:t>
            </a:r>
          </a:p>
          <a:p>
            <a:pPr algn="ctr" eaLnBrk="1" hangingPunct="1">
              <a:buFontTx/>
              <a:buNone/>
              <a:defRPr/>
            </a:pPr>
            <a:r>
              <a:rPr lang="cs-CZ" sz="3200" dirty="0" smtClean="0">
                <a:latin typeface="Calibri" pitchFamily="34" charset="0"/>
              </a:rPr>
              <a:t>a čistá, ale s druhou </a:t>
            </a:r>
          </a:p>
          <a:p>
            <a:pPr algn="ctr" eaLnBrk="1" hangingPunct="1">
              <a:buFontTx/>
              <a:buNone/>
              <a:defRPr/>
            </a:pPr>
            <a:r>
              <a:rPr lang="cs-CZ" sz="3200" dirty="0" smtClean="0">
                <a:latin typeface="Calibri" pitchFamily="34" charset="0"/>
              </a:rPr>
              <a:t>a třetí generací křesťanů“ </a:t>
            </a:r>
          </a:p>
        </p:txBody>
      </p:sp>
      <p:sp>
        <p:nvSpPr>
          <p:cNvPr id="81926" name="Rectangle 6"/>
          <p:cNvSpPr>
            <a:spLocks noChangeArrowheads="1"/>
          </p:cNvSpPr>
          <p:nvPr/>
        </p:nvSpPr>
        <p:spPr bwMode="auto">
          <a:xfrm>
            <a:off x="5638800" y="1600200"/>
            <a:ext cx="2209800" cy="6096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mj-lt"/>
              </a:rPr>
              <a:t>Kniha 7, kap. 23</a:t>
            </a:r>
            <a:r>
              <a:rPr lang="cs-CZ" sz="2000" dirty="0">
                <a:solidFill>
                  <a:schemeClr val="tx2"/>
                </a:solidFill>
                <a:latin typeface="+mj-lt"/>
              </a:rPr>
              <a:t> </a:t>
            </a:r>
          </a:p>
        </p:txBody>
      </p:sp>
    </p:spTree>
  </p:cSld>
  <p:clrMapOvr>
    <a:masterClrMapping/>
  </p:clrMapOvr>
  <p:transition xmlns:p14="http://schemas.microsoft.com/office/powerpoint/2010/main" spd="med">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10-058%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1923" name="Rectangle 3"/>
          <p:cNvSpPr>
            <a:spLocks noGrp="1" noChangeArrowheads="1"/>
          </p:cNvSpPr>
          <p:nvPr>
            <p:ph type="title" idx="4294967295"/>
          </p:nvPr>
        </p:nvSpPr>
        <p:spPr>
          <a:xfrm>
            <a:off x="1524000" y="1096963"/>
            <a:ext cx="5562600" cy="808037"/>
          </a:xfrm>
        </p:spPr>
        <p:txBody>
          <a:bodyPr/>
          <a:lstStyle/>
          <a:p>
            <a:pPr eaLnBrk="1" hangingPunct="1">
              <a:defRPr/>
            </a:pPr>
            <a:r>
              <a:rPr lang="cs-CZ" sz="3600" smtClean="0"/>
              <a:t>Apoštolská konstituce</a:t>
            </a:r>
            <a:r>
              <a:rPr lang="cs-CZ" smtClean="0"/>
              <a:t> </a:t>
            </a:r>
          </a:p>
        </p:txBody>
      </p:sp>
      <p:sp>
        <p:nvSpPr>
          <p:cNvPr id="81924"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„vidíme důkazy </a:t>
            </a:r>
          </a:p>
          <a:p>
            <a:pPr algn="ctr" eaLnBrk="1" hangingPunct="1">
              <a:buFontTx/>
              <a:buNone/>
              <a:defRPr/>
            </a:pPr>
            <a:r>
              <a:rPr lang="cs-CZ" sz="3200" dirty="0" smtClean="0">
                <a:latin typeface="Calibri" pitchFamily="34" charset="0"/>
              </a:rPr>
              <a:t>kompromisů a odpadnutí.“ </a:t>
            </a:r>
          </a:p>
        </p:txBody>
      </p:sp>
      <p:sp>
        <p:nvSpPr>
          <p:cNvPr id="81926" name="Rectangle 6"/>
          <p:cNvSpPr>
            <a:spLocks noChangeArrowheads="1"/>
          </p:cNvSpPr>
          <p:nvPr/>
        </p:nvSpPr>
        <p:spPr bwMode="auto">
          <a:xfrm>
            <a:off x="5638800" y="1600200"/>
            <a:ext cx="2209800" cy="6096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mj-lt"/>
              </a:rPr>
              <a:t>Kniha 7, kap. 23</a:t>
            </a:r>
            <a:r>
              <a:rPr lang="cs-CZ" sz="2000" dirty="0">
                <a:solidFill>
                  <a:schemeClr val="tx2"/>
                </a:solidFill>
                <a:latin typeface="+mj-lt"/>
              </a:rPr>
              <a:t> </a:t>
            </a:r>
          </a:p>
        </p:txBody>
      </p:sp>
    </p:spTree>
  </p:cSld>
  <p:clrMapOvr>
    <a:masterClrMapping/>
  </p:clrMapOvr>
  <p:transition xmlns:p14="http://schemas.microsoft.com/office/powerpoint/2010/main" spd="med">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10-05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2947" name="Rectangle 3"/>
          <p:cNvSpPr>
            <a:spLocks noGrp="1" noChangeArrowheads="1"/>
          </p:cNvSpPr>
          <p:nvPr>
            <p:ph type="title" idx="4294967295"/>
          </p:nvPr>
        </p:nvSpPr>
        <p:spPr>
          <a:xfrm>
            <a:off x="990600" y="1371600"/>
            <a:ext cx="6705600" cy="731838"/>
          </a:xfrm>
        </p:spPr>
        <p:txBody>
          <a:bodyPr/>
          <a:lstStyle/>
          <a:p>
            <a:pPr eaLnBrk="1" hangingPunct="1">
              <a:defRPr/>
            </a:pPr>
            <a:r>
              <a:rPr lang="cs-CZ" sz="3600" dirty="0" smtClean="0"/>
              <a:t>První občanský nedělní zákon</a:t>
            </a:r>
            <a:br>
              <a:rPr lang="cs-CZ" sz="3600" dirty="0" smtClean="0"/>
            </a:br>
            <a:r>
              <a:rPr lang="cs-CZ" sz="2400" dirty="0" smtClean="0">
                <a:solidFill>
                  <a:schemeClr val="tx2"/>
                </a:solidFill>
              </a:rPr>
              <a:t>vydán 7. března r. 321 po Kr. </a:t>
            </a:r>
          </a:p>
        </p:txBody>
      </p:sp>
    </p:spTree>
  </p:cSld>
  <p:clrMapOvr>
    <a:masterClrMapping/>
  </p:clrMapOvr>
  <p:transition xmlns:p14="http://schemas.microsoft.com/office/powerpoint/2010/main" spd="med">
    <p:split orient="vert" dir="in"/>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10-06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3971" name="Rectangle 3"/>
          <p:cNvSpPr>
            <a:spLocks noGrp="1" noChangeArrowheads="1"/>
          </p:cNvSpPr>
          <p:nvPr>
            <p:ph type="title" idx="4294967295"/>
          </p:nvPr>
        </p:nvSpPr>
        <p:spPr>
          <a:xfrm>
            <a:off x="152400" y="1371600"/>
            <a:ext cx="6324600" cy="731838"/>
          </a:xfrm>
        </p:spPr>
        <p:txBody>
          <a:bodyPr/>
          <a:lstStyle/>
          <a:p>
            <a:pPr eaLnBrk="1" hangingPunct="1">
              <a:defRPr/>
            </a:pPr>
            <a:r>
              <a:rPr lang="cs-CZ" sz="3600" smtClean="0"/>
              <a:t>Dějiny křesťanské církve</a:t>
            </a:r>
          </a:p>
        </p:txBody>
      </p:sp>
      <p:sp>
        <p:nvSpPr>
          <p:cNvPr id="83972"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„Ať během ctihodného </a:t>
            </a:r>
          </a:p>
          <a:p>
            <a:pPr algn="ctr" eaLnBrk="1" hangingPunct="1">
              <a:buFontTx/>
              <a:buNone/>
              <a:defRPr/>
            </a:pPr>
            <a:r>
              <a:rPr lang="cs-CZ" sz="3200" dirty="0" smtClean="0">
                <a:latin typeface="Calibri" pitchFamily="34" charset="0"/>
              </a:rPr>
              <a:t>dne slunce starostové </a:t>
            </a:r>
          </a:p>
          <a:p>
            <a:pPr algn="ctr" eaLnBrk="1" hangingPunct="1">
              <a:buFontTx/>
              <a:buNone/>
              <a:defRPr/>
            </a:pPr>
            <a:r>
              <a:rPr lang="cs-CZ" sz="3200" dirty="0" smtClean="0">
                <a:latin typeface="Calibri" pitchFamily="34" charset="0"/>
              </a:rPr>
              <a:t>a lidé sídlící ve městech odpočívají, </a:t>
            </a:r>
          </a:p>
          <a:p>
            <a:pPr algn="ctr" eaLnBrk="1" hangingPunct="1">
              <a:buFontTx/>
              <a:buNone/>
              <a:defRPr/>
            </a:pPr>
            <a:r>
              <a:rPr lang="cs-CZ" sz="3200" dirty="0" smtClean="0">
                <a:latin typeface="Calibri" pitchFamily="34" charset="0"/>
              </a:rPr>
              <a:t>ať jsou všechny dílny uzavřeny.“ </a:t>
            </a:r>
          </a:p>
        </p:txBody>
      </p:sp>
      <p:sp>
        <p:nvSpPr>
          <p:cNvPr id="83974" name="Rectangle 6"/>
          <p:cNvSpPr>
            <a:spLocks noChangeArrowheads="1"/>
          </p:cNvSpPr>
          <p:nvPr/>
        </p:nvSpPr>
        <p:spPr bwMode="auto">
          <a:xfrm>
            <a:off x="3200400" y="1752600"/>
            <a:ext cx="4495800" cy="73183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Impact" pitchFamily="34" charset="0"/>
              </a:rPr>
              <a:t>Vydání  z r. 1902, sv. 3, s. 380</a:t>
            </a:r>
          </a:p>
        </p:txBody>
      </p:sp>
    </p:spTree>
  </p:cSld>
  <p:clrMapOvr>
    <a:masterClrMapping/>
  </p:clrMapOvr>
  <p:transition xmlns:p14="http://schemas.microsoft.com/office/powerpoint/2010/main" spd="med">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10-06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3971" name="Rectangle 3"/>
          <p:cNvSpPr>
            <a:spLocks noGrp="1" noChangeArrowheads="1"/>
          </p:cNvSpPr>
          <p:nvPr>
            <p:ph type="title" idx="4294967295"/>
          </p:nvPr>
        </p:nvSpPr>
        <p:spPr>
          <a:xfrm>
            <a:off x="152400" y="1371600"/>
            <a:ext cx="6324600" cy="731838"/>
          </a:xfrm>
        </p:spPr>
        <p:txBody>
          <a:bodyPr/>
          <a:lstStyle/>
          <a:p>
            <a:pPr eaLnBrk="1" hangingPunct="1">
              <a:defRPr/>
            </a:pPr>
            <a:r>
              <a:rPr lang="cs-CZ" sz="3600" smtClean="0"/>
              <a:t>Dějiny křesťanské církve</a:t>
            </a:r>
          </a:p>
        </p:txBody>
      </p:sp>
      <p:sp>
        <p:nvSpPr>
          <p:cNvPr id="83972"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„Avšak na venkově </a:t>
            </a:r>
          </a:p>
          <a:p>
            <a:pPr algn="ctr" eaLnBrk="1" hangingPunct="1">
              <a:buFontTx/>
              <a:buNone/>
              <a:defRPr/>
            </a:pPr>
            <a:r>
              <a:rPr lang="cs-CZ" sz="3200" dirty="0" smtClean="0">
                <a:latin typeface="Calibri" pitchFamily="34" charset="0"/>
              </a:rPr>
              <a:t>ať lidé zapojení do zemědělství svobodně </a:t>
            </a:r>
          </a:p>
          <a:p>
            <a:pPr algn="ctr" eaLnBrk="1" hangingPunct="1">
              <a:buFontTx/>
              <a:buNone/>
              <a:defRPr/>
            </a:pPr>
            <a:r>
              <a:rPr lang="cs-CZ" sz="3200" dirty="0" smtClean="0">
                <a:latin typeface="Calibri" pitchFamily="34" charset="0"/>
              </a:rPr>
              <a:t>a zákonně pokračují ve své činnosti.” </a:t>
            </a:r>
          </a:p>
        </p:txBody>
      </p:sp>
      <p:sp>
        <p:nvSpPr>
          <p:cNvPr id="83974" name="Rectangle 6"/>
          <p:cNvSpPr>
            <a:spLocks noChangeArrowheads="1"/>
          </p:cNvSpPr>
          <p:nvPr/>
        </p:nvSpPr>
        <p:spPr bwMode="auto">
          <a:xfrm>
            <a:off x="3200400" y="1752600"/>
            <a:ext cx="4495800" cy="73183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Impact" pitchFamily="34" charset="0"/>
              </a:rPr>
              <a:t>Vydání  z r. 1902, sv. 3, s. 380</a:t>
            </a:r>
          </a:p>
        </p:txBody>
      </p:sp>
    </p:spTree>
  </p:cSld>
  <p:clrMapOvr>
    <a:masterClrMapping/>
  </p:clrMapOvr>
  <p:transition xmlns:p14="http://schemas.microsoft.com/office/powerpoint/2010/main" spd="med">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10-01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6389" name="Rectangle 5"/>
          <p:cNvSpPr>
            <a:spLocks noGrp="1" noChangeArrowheads="1"/>
          </p:cNvSpPr>
          <p:nvPr>
            <p:ph type="title"/>
          </p:nvPr>
        </p:nvSpPr>
        <p:spPr>
          <a:xfrm>
            <a:off x="1981200" y="3810000"/>
            <a:ext cx="4343400" cy="731838"/>
          </a:xfrm>
        </p:spPr>
        <p:txBody>
          <a:bodyPr/>
          <a:lstStyle/>
          <a:p>
            <a:pPr eaLnBrk="1" hangingPunct="1">
              <a:defRPr/>
            </a:pPr>
            <a:r>
              <a:rPr lang="cs-CZ" smtClean="0"/>
              <a:t>SOBOTA</a:t>
            </a:r>
          </a:p>
        </p:txBody>
      </p:sp>
      <p:sp>
        <p:nvSpPr>
          <p:cNvPr id="16390" name="Rectangle 6"/>
          <p:cNvSpPr>
            <a:spLocks noGrp="1" noChangeArrowheads="1"/>
          </p:cNvSpPr>
          <p:nvPr>
            <p:ph type="body" idx="1"/>
          </p:nvPr>
        </p:nvSpPr>
        <p:spPr>
          <a:xfrm>
            <a:off x="2590800" y="4419600"/>
            <a:ext cx="5943600" cy="868363"/>
          </a:xfrm>
        </p:spPr>
        <p:txBody>
          <a:bodyPr/>
          <a:lstStyle/>
          <a:p>
            <a:pPr algn="ctr" eaLnBrk="1" hangingPunct="1">
              <a:buFontTx/>
              <a:buNone/>
              <a:defRPr/>
            </a:pPr>
            <a:r>
              <a:rPr lang="cs-CZ" b="1" i="1" smtClean="0">
                <a:latin typeface="Calibri" pitchFamily="34" charset="0"/>
              </a:rPr>
              <a:t>Památník stvoření</a:t>
            </a:r>
          </a:p>
        </p:txBody>
      </p:sp>
    </p:spTree>
  </p:cSld>
  <p:clrMapOvr>
    <a:masterClrMapping/>
  </p:clrMapOvr>
  <p:transition xmlns:p14="http://schemas.microsoft.com/office/powerpoint/2010/main" spd="med">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10-062%_2A01"/>
          <p:cNvPicPr>
            <a:picLocks noChangeAspect="1" noChangeArrowheads="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sp>
        <p:nvSpPr>
          <p:cNvPr id="87043" name="Rectangle 3"/>
          <p:cNvSpPr>
            <a:spLocks noGrp="1" noChangeArrowheads="1"/>
          </p:cNvSpPr>
          <p:nvPr>
            <p:ph type="title" idx="4294967295"/>
          </p:nvPr>
        </p:nvSpPr>
        <p:spPr>
          <a:xfrm>
            <a:off x="381000" y="1173163"/>
            <a:ext cx="6705600" cy="731837"/>
          </a:xfrm>
        </p:spPr>
        <p:txBody>
          <a:bodyPr/>
          <a:lstStyle/>
          <a:p>
            <a:pPr eaLnBrk="1" hangingPunct="1">
              <a:defRPr/>
            </a:pPr>
            <a:r>
              <a:rPr lang="cs-CZ" sz="3600" smtClean="0"/>
              <a:t>Historie koncilů církve</a:t>
            </a:r>
          </a:p>
        </p:txBody>
      </p:sp>
      <p:sp>
        <p:nvSpPr>
          <p:cNvPr id="87044"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„V roce 325 změnil </a:t>
            </a:r>
            <a:r>
              <a:rPr lang="cs-CZ" sz="3200" dirty="0" err="1" smtClean="0">
                <a:latin typeface="Calibri" pitchFamily="34" charset="0"/>
              </a:rPr>
              <a:t>Sylvester</a:t>
            </a:r>
            <a:r>
              <a:rPr lang="cs-CZ" sz="3200" dirty="0" smtClean="0">
                <a:latin typeface="Calibri" pitchFamily="34" charset="0"/>
              </a:rPr>
              <a:t>, </a:t>
            </a:r>
          </a:p>
          <a:p>
            <a:pPr eaLnBrk="1" hangingPunct="1">
              <a:buFontTx/>
              <a:buNone/>
              <a:defRPr/>
            </a:pPr>
            <a:r>
              <a:rPr lang="cs-CZ" sz="3200" dirty="0" smtClean="0">
                <a:latin typeface="Calibri" pitchFamily="34" charset="0"/>
              </a:rPr>
              <a:t>římský biskup, </a:t>
            </a:r>
          </a:p>
          <a:p>
            <a:pPr eaLnBrk="1" hangingPunct="1">
              <a:buFontTx/>
              <a:buNone/>
              <a:defRPr/>
            </a:pPr>
            <a:r>
              <a:rPr lang="cs-CZ" sz="3200" dirty="0" smtClean="0">
                <a:latin typeface="Calibri" pitchFamily="34" charset="0"/>
              </a:rPr>
              <a:t>název první den </a:t>
            </a:r>
          </a:p>
          <a:p>
            <a:pPr eaLnBrk="1" hangingPunct="1">
              <a:buFontTx/>
              <a:buNone/>
              <a:defRPr/>
            </a:pPr>
            <a:r>
              <a:rPr lang="cs-CZ" sz="3200" dirty="0" smtClean="0">
                <a:latin typeface="Calibri" pitchFamily="34" charset="0"/>
              </a:rPr>
              <a:t>a začal ho nazývat </a:t>
            </a:r>
          </a:p>
          <a:p>
            <a:pPr eaLnBrk="1" hangingPunct="1">
              <a:buFontTx/>
              <a:buNone/>
              <a:defRPr/>
            </a:pPr>
            <a:r>
              <a:rPr lang="cs-CZ" sz="3200" dirty="0" smtClean="0">
                <a:latin typeface="Calibri" pitchFamily="34" charset="0"/>
              </a:rPr>
              <a:t>den Páně.“</a:t>
            </a:r>
          </a:p>
        </p:txBody>
      </p:sp>
      <p:sp>
        <p:nvSpPr>
          <p:cNvPr id="87046" name="Rectangle 6"/>
          <p:cNvSpPr>
            <a:spLocks noChangeArrowheads="1"/>
          </p:cNvSpPr>
          <p:nvPr/>
        </p:nvSpPr>
        <p:spPr bwMode="auto">
          <a:xfrm>
            <a:off x="5562600" y="1554163"/>
            <a:ext cx="2057400" cy="503237"/>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Impact" pitchFamily="34" charset="0"/>
              </a:rPr>
              <a:t>sv. 2, s. 316</a:t>
            </a:r>
          </a:p>
        </p:txBody>
      </p:sp>
    </p:spTree>
  </p:cSld>
  <p:clrMapOvr>
    <a:masterClrMapping/>
  </p:clrMapOvr>
  <p:transition xmlns:p14="http://schemas.microsoft.com/office/powerpoint/2010/main" spd="med">
    <p:split orient="vert" dir="in"/>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10-063%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7043" name="Rectangle 3"/>
          <p:cNvSpPr>
            <a:spLocks noGrp="1" noChangeArrowheads="1"/>
          </p:cNvSpPr>
          <p:nvPr>
            <p:ph type="title" idx="4294967295"/>
          </p:nvPr>
        </p:nvSpPr>
        <p:spPr>
          <a:xfrm>
            <a:off x="381000" y="1173163"/>
            <a:ext cx="6705600" cy="731837"/>
          </a:xfrm>
        </p:spPr>
        <p:txBody>
          <a:bodyPr/>
          <a:lstStyle/>
          <a:p>
            <a:pPr eaLnBrk="1" hangingPunct="1">
              <a:defRPr/>
            </a:pPr>
            <a:r>
              <a:rPr lang="cs-CZ" sz="3600" smtClean="0"/>
              <a:t>Historie koncilů církve</a:t>
            </a:r>
          </a:p>
        </p:txBody>
      </p:sp>
      <p:sp>
        <p:nvSpPr>
          <p:cNvPr id="87044"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„Křesťané ať nejudaizují </a:t>
            </a:r>
          </a:p>
          <a:p>
            <a:pPr eaLnBrk="1" hangingPunct="1">
              <a:buFontTx/>
              <a:buNone/>
              <a:defRPr/>
            </a:pPr>
            <a:r>
              <a:rPr lang="cs-CZ" sz="3200" dirty="0" smtClean="0">
                <a:latin typeface="Calibri" pitchFamily="34" charset="0"/>
              </a:rPr>
              <a:t>a neodpočívají </a:t>
            </a:r>
          </a:p>
          <a:p>
            <a:pPr eaLnBrk="1" hangingPunct="1">
              <a:buFontTx/>
              <a:buNone/>
              <a:defRPr/>
            </a:pPr>
            <a:r>
              <a:rPr lang="cs-CZ" sz="3200" dirty="0" smtClean="0">
                <a:latin typeface="Calibri" pitchFamily="34" charset="0"/>
              </a:rPr>
              <a:t>v sobotu,</a:t>
            </a:r>
          </a:p>
          <a:p>
            <a:pPr eaLnBrk="1" hangingPunct="1">
              <a:buFontTx/>
              <a:buNone/>
              <a:defRPr/>
            </a:pPr>
            <a:r>
              <a:rPr lang="cs-CZ" sz="3200" dirty="0" smtClean="0">
                <a:latin typeface="Calibri" pitchFamily="34" charset="0"/>
              </a:rPr>
              <a:t>…ať ten den pracují;“ </a:t>
            </a:r>
          </a:p>
        </p:txBody>
      </p:sp>
      <p:sp>
        <p:nvSpPr>
          <p:cNvPr id="87046" name="Rectangle 6"/>
          <p:cNvSpPr>
            <a:spLocks noChangeArrowheads="1"/>
          </p:cNvSpPr>
          <p:nvPr/>
        </p:nvSpPr>
        <p:spPr bwMode="auto">
          <a:xfrm>
            <a:off x="5562600" y="1554163"/>
            <a:ext cx="2057400" cy="503237"/>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Impact" pitchFamily="34" charset="0"/>
              </a:rPr>
              <a:t>sv. 2, s. 316</a:t>
            </a:r>
          </a:p>
        </p:txBody>
      </p:sp>
    </p:spTree>
  </p:cSld>
  <p:clrMapOvr>
    <a:masterClrMapping/>
  </p:clrMapOvr>
  <p:transition xmlns:p14="http://schemas.microsoft.com/office/powerpoint/2010/main" spd="med">
    <p:split orient="vert" dir="in"/>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10-063%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7043" name="Rectangle 3"/>
          <p:cNvSpPr>
            <a:spLocks noGrp="1" noChangeArrowheads="1"/>
          </p:cNvSpPr>
          <p:nvPr>
            <p:ph type="title" idx="4294967295"/>
          </p:nvPr>
        </p:nvSpPr>
        <p:spPr>
          <a:xfrm>
            <a:off x="381000" y="1173163"/>
            <a:ext cx="6705600" cy="731837"/>
          </a:xfrm>
        </p:spPr>
        <p:txBody>
          <a:bodyPr/>
          <a:lstStyle/>
          <a:p>
            <a:pPr eaLnBrk="1" hangingPunct="1">
              <a:defRPr/>
            </a:pPr>
            <a:r>
              <a:rPr lang="cs-CZ" sz="3600" smtClean="0"/>
              <a:t>Historie koncilů církve</a:t>
            </a:r>
          </a:p>
        </p:txBody>
      </p:sp>
      <p:sp>
        <p:nvSpPr>
          <p:cNvPr id="87044"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„Ale den Páně </a:t>
            </a:r>
          </a:p>
          <a:p>
            <a:pPr eaLnBrk="1" hangingPunct="1">
              <a:buFontTx/>
              <a:buNone/>
              <a:defRPr/>
            </a:pPr>
            <a:r>
              <a:rPr lang="cs-CZ" sz="3200" dirty="0" smtClean="0">
                <a:latin typeface="Calibri" pitchFamily="34" charset="0"/>
              </a:rPr>
              <a:t>ať zvláště uctívají, </a:t>
            </a:r>
          </a:p>
          <a:p>
            <a:pPr eaLnBrk="1" hangingPunct="1">
              <a:buFontTx/>
              <a:buNone/>
              <a:defRPr/>
            </a:pPr>
            <a:r>
              <a:rPr lang="cs-CZ" sz="3200" dirty="0" smtClean="0">
                <a:latin typeface="Calibri" pitchFamily="34" charset="0"/>
              </a:rPr>
              <a:t>a jako křesťané, </a:t>
            </a:r>
          </a:p>
          <a:p>
            <a:pPr eaLnBrk="1" hangingPunct="1">
              <a:buFontTx/>
              <a:buNone/>
              <a:defRPr/>
            </a:pPr>
            <a:r>
              <a:rPr lang="cs-CZ" sz="3200" dirty="0" smtClean="0">
                <a:latin typeface="Calibri" pitchFamily="34" charset="0"/>
              </a:rPr>
              <a:t>je-li možné,“ </a:t>
            </a:r>
          </a:p>
        </p:txBody>
      </p:sp>
      <p:sp>
        <p:nvSpPr>
          <p:cNvPr id="87046" name="Rectangle 6"/>
          <p:cNvSpPr>
            <a:spLocks noChangeArrowheads="1"/>
          </p:cNvSpPr>
          <p:nvPr/>
        </p:nvSpPr>
        <p:spPr bwMode="auto">
          <a:xfrm>
            <a:off x="5562600" y="1554163"/>
            <a:ext cx="2057400" cy="503237"/>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Impact" pitchFamily="34" charset="0"/>
              </a:rPr>
              <a:t>sv. 2, s. 316</a:t>
            </a:r>
          </a:p>
        </p:txBody>
      </p:sp>
    </p:spTree>
  </p:cSld>
  <p:clrMapOvr>
    <a:masterClrMapping/>
  </p:clrMapOvr>
  <p:transition xmlns:p14="http://schemas.microsoft.com/office/powerpoint/2010/main" spd="med">
    <p:split orient="vert" dir="in"/>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10-063%_2A03"/>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87043" name="Rectangle 3"/>
          <p:cNvSpPr>
            <a:spLocks noGrp="1" noChangeArrowheads="1"/>
          </p:cNvSpPr>
          <p:nvPr>
            <p:ph type="title" idx="4294967295"/>
          </p:nvPr>
        </p:nvSpPr>
        <p:spPr>
          <a:xfrm>
            <a:off x="381000" y="1173163"/>
            <a:ext cx="6705600" cy="731837"/>
          </a:xfrm>
        </p:spPr>
        <p:txBody>
          <a:bodyPr/>
          <a:lstStyle/>
          <a:p>
            <a:pPr eaLnBrk="1" hangingPunct="1">
              <a:defRPr/>
            </a:pPr>
            <a:r>
              <a:rPr lang="cs-CZ" sz="3600" smtClean="0"/>
              <a:t>Historie koncilů církve</a:t>
            </a:r>
          </a:p>
        </p:txBody>
      </p:sp>
      <p:sp>
        <p:nvSpPr>
          <p:cNvPr id="87044" name="Rectangle 4"/>
          <p:cNvSpPr>
            <a:spLocks noGrp="1" noChangeArrowheads="1"/>
          </p:cNvSpPr>
          <p:nvPr>
            <p:ph type="body" idx="4294967295"/>
          </p:nvPr>
        </p:nvSpPr>
        <p:spPr>
          <a:xfrm>
            <a:off x="720000" y="1800000"/>
            <a:ext cx="7560000" cy="4320000"/>
          </a:xfrm>
        </p:spPr>
        <p:txBody>
          <a:bodyPr anchor="ctr"/>
          <a:lstStyle/>
          <a:p>
            <a:pPr eaLnBrk="1" hangingPunct="1">
              <a:buFontTx/>
              <a:buNone/>
              <a:defRPr/>
            </a:pPr>
            <a:r>
              <a:rPr lang="cs-CZ" sz="3200" dirty="0" smtClean="0">
                <a:latin typeface="Calibri" pitchFamily="34" charset="0"/>
              </a:rPr>
              <a:t>„v ten den nepracují.“ </a:t>
            </a:r>
          </a:p>
        </p:txBody>
      </p:sp>
      <p:sp>
        <p:nvSpPr>
          <p:cNvPr id="87046" name="Rectangle 6"/>
          <p:cNvSpPr>
            <a:spLocks noChangeArrowheads="1"/>
          </p:cNvSpPr>
          <p:nvPr/>
        </p:nvSpPr>
        <p:spPr bwMode="auto">
          <a:xfrm>
            <a:off x="5562600" y="1554163"/>
            <a:ext cx="2057400" cy="503237"/>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dirty="0">
                <a:solidFill>
                  <a:schemeClr val="tx2"/>
                </a:solidFill>
                <a:latin typeface="Impact" pitchFamily="34" charset="0"/>
              </a:rPr>
              <a:t>sv. 2, s. 316</a:t>
            </a:r>
          </a:p>
        </p:txBody>
      </p:sp>
    </p:spTree>
  </p:cSld>
  <p:clrMapOvr>
    <a:masterClrMapping/>
  </p:clrMapOvr>
  <p:transition xmlns:p14="http://schemas.microsoft.com/office/powerpoint/2010/main" spd="med">
    <p:split orient="vert" dir="in"/>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10-064%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10-06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92163" name="Rectangle 3"/>
          <p:cNvSpPr>
            <a:spLocks noGrp="1" noChangeArrowheads="1"/>
          </p:cNvSpPr>
          <p:nvPr>
            <p:ph type="title"/>
          </p:nvPr>
        </p:nvSpPr>
        <p:spPr>
          <a:xfrm>
            <a:off x="838200" y="1173163"/>
            <a:ext cx="6705600" cy="731837"/>
          </a:xfrm>
        </p:spPr>
        <p:txBody>
          <a:bodyPr/>
          <a:lstStyle/>
          <a:p>
            <a:pPr eaLnBrk="1" hangingPunct="1">
              <a:defRPr/>
            </a:pPr>
            <a:r>
              <a:rPr lang="cs-CZ" sz="3600" dirty="0" smtClean="0"/>
              <a:t>Od soboty k neděli </a:t>
            </a:r>
          </a:p>
        </p:txBody>
      </p:sp>
      <p:sp>
        <p:nvSpPr>
          <p:cNvPr id="92164" name="Rectangle 4"/>
          <p:cNvSpPr>
            <a:spLocks noGrp="1" noChangeArrowheads="1"/>
          </p:cNvSpPr>
          <p:nvPr>
            <p:ph type="body" idx="1"/>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„Jako proroky antikrista, </a:t>
            </a:r>
          </a:p>
          <a:p>
            <a:pPr algn="ctr" eaLnBrk="1" hangingPunct="1">
              <a:buFontTx/>
              <a:buNone/>
              <a:defRPr/>
            </a:pPr>
            <a:r>
              <a:rPr lang="cs-CZ" sz="3200" dirty="0" smtClean="0">
                <a:latin typeface="Calibri" pitchFamily="34" charset="0"/>
              </a:rPr>
              <a:t>kteří hlásali, </a:t>
            </a:r>
          </a:p>
          <a:p>
            <a:pPr algn="ctr" eaLnBrk="1" hangingPunct="1">
              <a:buFontTx/>
              <a:buNone/>
              <a:defRPr/>
            </a:pPr>
            <a:r>
              <a:rPr lang="cs-CZ" sz="3200" dirty="0" smtClean="0">
                <a:latin typeface="Calibri" pitchFamily="34" charset="0"/>
              </a:rPr>
              <a:t>že se sedmý den </a:t>
            </a:r>
          </a:p>
          <a:p>
            <a:pPr algn="ctr" eaLnBrk="1" hangingPunct="1">
              <a:buFontTx/>
              <a:buNone/>
              <a:defRPr/>
            </a:pPr>
            <a:r>
              <a:rPr lang="cs-CZ" sz="3200" dirty="0" smtClean="0">
                <a:latin typeface="Calibri" pitchFamily="34" charset="0"/>
              </a:rPr>
              <a:t>nemá pracovat.“</a:t>
            </a:r>
          </a:p>
        </p:txBody>
      </p:sp>
      <p:sp>
        <p:nvSpPr>
          <p:cNvPr id="94213" name="Text Box 6"/>
          <p:cNvSpPr txBox="1">
            <a:spLocks noChangeArrowheads="1"/>
          </p:cNvSpPr>
          <p:nvPr/>
        </p:nvSpPr>
        <p:spPr bwMode="auto">
          <a:xfrm>
            <a:off x="5105400" y="1752600"/>
            <a:ext cx="2057400" cy="366713"/>
          </a:xfrm>
          <a:prstGeom prst="rect">
            <a:avLst/>
          </a:prstGeom>
          <a:noFill/>
          <a:ln w="9525">
            <a:noFill/>
            <a:miter lim="800000"/>
            <a:headEnd/>
            <a:tailEnd/>
          </a:ln>
        </p:spPr>
        <p:txBody>
          <a:bodyPr>
            <a:spAutoFit/>
          </a:bodyPr>
          <a:lstStyle/>
          <a:p>
            <a:pPr algn="l">
              <a:spcBef>
                <a:spcPct val="50000"/>
              </a:spcBef>
            </a:pPr>
            <a:r>
              <a:rPr lang="cs-CZ" sz="1800">
                <a:solidFill>
                  <a:schemeClr val="tx2"/>
                </a:solidFill>
                <a:latin typeface="Impact" pitchFamily="34" charset="0"/>
              </a:rPr>
              <a:t>C. B. Haynes </a:t>
            </a:r>
          </a:p>
        </p:txBody>
      </p:sp>
      <p:sp>
        <p:nvSpPr>
          <p:cNvPr id="94214" name="Text Box 7"/>
          <p:cNvSpPr txBox="1">
            <a:spLocks noChangeArrowheads="1"/>
          </p:cNvSpPr>
          <p:nvPr/>
        </p:nvSpPr>
        <p:spPr bwMode="auto">
          <a:xfrm>
            <a:off x="6777038" y="1614488"/>
            <a:ext cx="677862" cy="369887"/>
          </a:xfrm>
          <a:prstGeom prst="rect">
            <a:avLst/>
          </a:prstGeom>
          <a:noFill/>
          <a:ln w="9525">
            <a:noFill/>
            <a:miter lim="800000"/>
            <a:headEnd/>
            <a:tailEnd/>
          </a:ln>
        </p:spPr>
        <p:txBody>
          <a:bodyPr wrap="none">
            <a:spAutoFit/>
          </a:bodyPr>
          <a:lstStyle/>
          <a:p>
            <a:r>
              <a:rPr lang="cs-CZ" sz="1800" i="1">
                <a:latin typeface="Times New Roman" pitchFamily="18" charset="0"/>
              </a:rPr>
              <a:t>s. 43 </a:t>
            </a:r>
          </a:p>
        </p:txBody>
      </p:sp>
    </p:spTree>
  </p:cSld>
  <p:clrMapOvr>
    <a:masterClrMapping/>
  </p:clrMapOvr>
  <p:transition xmlns:p14="http://schemas.microsoft.com/office/powerpoint/2010/main" spd="med">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spd="med">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10-06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10-068%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dir="in"/>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96260" name="Rectangle 4"/>
          <p:cNvSpPr>
            <a:spLocks noGrp="1" noChangeArrowheads="1"/>
          </p:cNvSpPr>
          <p:nvPr>
            <p:ph type="body" idx="4294967295"/>
          </p:nvPr>
        </p:nvSpPr>
        <p:spPr>
          <a:xfrm>
            <a:off x="533400" y="3429000"/>
            <a:ext cx="5181600" cy="2743200"/>
          </a:xfrm>
        </p:spPr>
        <p:txBody>
          <a:bodyPr/>
          <a:lstStyle/>
          <a:p>
            <a:pPr algn="ctr" eaLnBrk="1" hangingPunct="1">
              <a:buFontTx/>
              <a:buNone/>
              <a:defRPr/>
            </a:pPr>
            <a:r>
              <a:rPr lang="cs-CZ" sz="3200" b="1" i="1" smtClean="0">
                <a:latin typeface="Calibri" pitchFamily="34" charset="0"/>
              </a:rPr>
              <a:t>Jedině Bible </a:t>
            </a:r>
          </a:p>
          <a:p>
            <a:pPr algn="ctr" eaLnBrk="1" hangingPunct="1">
              <a:buFontTx/>
              <a:buNone/>
              <a:defRPr/>
            </a:pPr>
            <a:r>
              <a:rPr lang="cs-CZ" sz="3200" b="1" i="1" smtClean="0">
                <a:latin typeface="Calibri" pitchFamily="34" charset="0"/>
              </a:rPr>
              <a:t>je měřítkem naší víry</a:t>
            </a:r>
          </a:p>
        </p:txBody>
      </p:sp>
    </p:spTree>
  </p:cSld>
  <p:clrMapOvr>
    <a:masterClrMapping/>
  </p:clrMapOvr>
  <p:transition xmlns:p14="http://schemas.microsoft.com/office/powerpoint/2010/mai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10-01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10-07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10-071%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descr="10-07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10-07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00355" name="Rectangle 3"/>
          <p:cNvSpPr>
            <a:spLocks noGrp="1" noChangeArrowheads="1"/>
          </p:cNvSpPr>
          <p:nvPr>
            <p:ph type="title"/>
          </p:nvPr>
        </p:nvSpPr>
        <p:spPr>
          <a:xfrm>
            <a:off x="533400" y="1173163"/>
            <a:ext cx="6705600" cy="731837"/>
          </a:xfrm>
        </p:spPr>
        <p:txBody>
          <a:bodyPr/>
          <a:lstStyle/>
          <a:p>
            <a:pPr eaLnBrk="1" hangingPunct="1">
              <a:defRPr/>
            </a:pPr>
            <a:r>
              <a:rPr lang="cs-CZ" sz="3600" smtClean="0"/>
              <a:t>Křesťanská sobota </a:t>
            </a:r>
          </a:p>
        </p:txBody>
      </p:sp>
      <p:sp>
        <p:nvSpPr>
          <p:cNvPr id="100356" name="Rectangle 4"/>
          <p:cNvSpPr>
            <a:spLocks noGrp="1" noChangeArrowheads="1"/>
          </p:cNvSpPr>
          <p:nvPr>
            <p:ph type="body" idx="1"/>
          </p:nvPr>
        </p:nvSpPr>
        <p:spPr>
          <a:xfrm>
            <a:off x="720000" y="2159999"/>
            <a:ext cx="7560000" cy="3600000"/>
          </a:xfrm>
        </p:spPr>
        <p:txBody>
          <a:bodyPr anchor="ctr"/>
          <a:lstStyle/>
          <a:p>
            <a:pPr algn="ctr" eaLnBrk="1" hangingPunct="1">
              <a:buFontTx/>
              <a:buNone/>
              <a:defRPr/>
            </a:pPr>
            <a:r>
              <a:rPr lang="cs-CZ" sz="3200" dirty="0" smtClean="0">
                <a:latin typeface="Calibri" pitchFamily="34" charset="0"/>
              </a:rPr>
              <a:t>„Ještě tisíc let před protestantskou </a:t>
            </a:r>
          </a:p>
          <a:p>
            <a:pPr algn="ctr" eaLnBrk="1" hangingPunct="1">
              <a:buFontTx/>
              <a:buNone/>
              <a:defRPr/>
            </a:pPr>
            <a:r>
              <a:rPr lang="cs-CZ" sz="3200" dirty="0" smtClean="0">
                <a:latin typeface="Calibri" pitchFamily="34" charset="0"/>
              </a:rPr>
              <a:t>reformací změnila katolická církev </a:t>
            </a:r>
          </a:p>
          <a:p>
            <a:pPr algn="ctr" eaLnBrk="1" hangingPunct="1">
              <a:buFontTx/>
              <a:buNone/>
              <a:defRPr/>
            </a:pPr>
            <a:r>
              <a:rPr lang="cs-CZ" sz="3200" dirty="0" smtClean="0">
                <a:latin typeface="Calibri" pitchFamily="34" charset="0"/>
              </a:rPr>
              <a:t>na základě svého božského poslání“ </a:t>
            </a:r>
          </a:p>
        </p:txBody>
      </p:sp>
      <p:sp>
        <p:nvSpPr>
          <p:cNvPr id="102405" name="Text Box 6"/>
          <p:cNvSpPr txBox="1">
            <a:spLocks noChangeArrowheads="1"/>
          </p:cNvSpPr>
          <p:nvPr/>
        </p:nvSpPr>
        <p:spPr bwMode="auto">
          <a:xfrm>
            <a:off x="6019800" y="1584325"/>
            <a:ext cx="1066800" cy="396875"/>
          </a:xfrm>
          <a:prstGeom prst="rect">
            <a:avLst/>
          </a:prstGeom>
          <a:noFill/>
          <a:ln w="9525">
            <a:noFill/>
            <a:miter lim="800000"/>
            <a:headEnd/>
            <a:tailEnd/>
          </a:ln>
        </p:spPr>
        <p:txBody>
          <a:bodyPr>
            <a:spAutoFit/>
          </a:bodyPr>
          <a:lstStyle/>
          <a:p>
            <a:pPr>
              <a:spcBef>
                <a:spcPct val="50000"/>
              </a:spcBef>
            </a:pPr>
            <a:r>
              <a:rPr lang="cs-CZ" sz="2000" b="1" i="1">
                <a:latin typeface="Times New Roman" pitchFamily="18" charset="0"/>
              </a:rPr>
              <a:t>s. 16 </a:t>
            </a:r>
          </a:p>
        </p:txBody>
      </p:sp>
    </p:spTree>
  </p:cSld>
  <p:clrMapOvr>
    <a:masterClrMapping/>
  </p:clrMapOvr>
  <p:transition xmlns:p14="http://schemas.microsoft.com/office/powerpoint/2010/main" spd="med">
    <p:wipe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10-073%_2A02"/>
          <p:cNvPicPr>
            <a:picLocks noChangeAspect="1" noChangeArrowheads="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sp>
        <p:nvSpPr>
          <p:cNvPr id="101380" name="Rectangle 4"/>
          <p:cNvSpPr>
            <a:spLocks noGrp="1" noChangeArrowheads="1"/>
          </p:cNvSpPr>
          <p:nvPr>
            <p:ph type="body" idx="1"/>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„den odpočinku </a:t>
            </a:r>
          </a:p>
          <a:p>
            <a:pPr algn="ctr" eaLnBrk="1" hangingPunct="1">
              <a:buFontTx/>
              <a:buNone/>
              <a:defRPr/>
            </a:pPr>
            <a:r>
              <a:rPr lang="cs-CZ" sz="3200" dirty="0" smtClean="0">
                <a:latin typeface="Calibri" pitchFamily="34" charset="0"/>
              </a:rPr>
              <a:t>ze soboty na neděli.”</a:t>
            </a:r>
          </a:p>
        </p:txBody>
      </p:sp>
      <p:sp>
        <p:nvSpPr>
          <p:cNvPr id="101382" name="Rectangle 6"/>
          <p:cNvSpPr>
            <a:spLocks noGrp="1" noChangeArrowheads="1"/>
          </p:cNvSpPr>
          <p:nvPr>
            <p:ph type="title"/>
          </p:nvPr>
        </p:nvSpPr>
        <p:spPr>
          <a:xfrm>
            <a:off x="533400" y="1173163"/>
            <a:ext cx="6705600" cy="731837"/>
          </a:xfrm>
        </p:spPr>
        <p:txBody>
          <a:bodyPr/>
          <a:lstStyle/>
          <a:p>
            <a:pPr eaLnBrk="1" hangingPunct="1">
              <a:defRPr/>
            </a:pPr>
            <a:r>
              <a:rPr lang="cs-CZ" sz="3600" smtClean="0"/>
              <a:t>Křesťanská sobota </a:t>
            </a:r>
          </a:p>
        </p:txBody>
      </p:sp>
      <p:sp>
        <p:nvSpPr>
          <p:cNvPr id="103429" name="Text Box 7"/>
          <p:cNvSpPr txBox="1">
            <a:spLocks noChangeArrowheads="1"/>
          </p:cNvSpPr>
          <p:nvPr/>
        </p:nvSpPr>
        <p:spPr bwMode="auto">
          <a:xfrm>
            <a:off x="6019800" y="1584325"/>
            <a:ext cx="1066800" cy="396875"/>
          </a:xfrm>
          <a:prstGeom prst="rect">
            <a:avLst/>
          </a:prstGeom>
          <a:noFill/>
          <a:ln w="9525">
            <a:noFill/>
            <a:miter lim="800000"/>
            <a:headEnd/>
            <a:tailEnd/>
          </a:ln>
        </p:spPr>
        <p:txBody>
          <a:bodyPr>
            <a:spAutoFit/>
          </a:bodyPr>
          <a:lstStyle/>
          <a:p>
            <a:pPr>
              <a:spcBef>
                <a:spcPct val="50000"/>
              </a:spcBef>
            </a:pPr>
            <a:r>
              <a:rPr lang="cs-CZ" sz="2000" b="1" i="1">
                <a:latin typeface="Times New Roman" pitchFamily="18" charset="0"/>
              </a:rPr>
              <a:t>s. 16 </a:t>
            </a:r>
          </a:p>
        </p:txBody>
      </p:sp>
    </p:spTree>
  </p:cSld>
  <p:clrMapOvr>
    <a:masterClrMapping/>
  </p:clrMapOvr>
  <p:transition xmlns:p14="http://schemas.microsoft.com/office/powerpoint/2010/main" spd="med">
    <p:split orient="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02403" name="Rectangle 3"/>
          <p:cNvSpPr>
            <a:spLocks noGrp="1" noChangeArrowheads="1"/>
          </p:cNvSpPr>
          <p:nvPr>
            <p:ph type="title" idx="4294967295"/>
          </p:nvPr>
        </p:nvSpPr>
        <p:spPr>
          <a:xfrm>
            <a:off x="685800" y="1173163"/>
            <a:ext cx="6705600" cy="731837"/>
          </a:xfrm>
        </p:spPr>
        <p:txBody>
          <a:bodyPr/>
          <a:lstStyle/>
          <a:p>
            <a:pPr eaLnBrk="1" hangingPunct="1">
              <a:defRPr/>
            </a:pPr>
            <a:r>
              <a:rPr lang="cs-CZ" sz="3600" smtClean="0"/>
              <a:t>Katechismus pro konvertity </a:t>
            </a:r>
          </a:p>
        </p:txBody>
      </p:sp>
      <p:sp>
        <p:nvSpPr>
          <p:cNvPr id="102404" name="Rectangle 4"/>
          <p:cNvSpPr>
            <a:spLocks noGrp="1" noChangeArrowheads="1"/>
          </p:cNvSpPr>
          <p:nvPr>
            <p:ph type="body" idx="4294967295"/>
          </p:nvPr>
        </p:nvSpPr>
        <p:spPr>
          <a:xfrm>
            <a:off x="990600" y="3246438"/>
            <a:ext cx="7162800" cy="3306762"/>
          </a:xfrm>
        </p:spPr>
        <p:txBody>
          <a:bodyPr/>
          <a:lstStyle/>
          <a:p>
            <a:pPr algn="ctr" eaLnBrk="1" hangingPunct="1">
              <a:buFontTx/>
              <a:buNone/>
              <a:defRPr/>
            </a:pPr>
            <a:endParaRPr lang="cs-CZ" sz="3200" dirty="0" smtClean="0">
              <a:latin typeface="Calibri" pitchFamily="34" charset="0"/>
            </a:endParaRPr>
          </a:p>
          <a:p>
            <a:pPr algn="ctr" eaLnBrk="1" hangingPunct="1">
              <a:buFontTx/>
              <a:buNone/>
              <a:defRPr/>
            </a:pPr>
            <a:r>
              <a:rPr lang="cs-CZ" sz="2800" dirty="0" smtClean="0">
                <a:latin typeface="Calibri" pitchFamily="34" charset="0"/>
              </a:rPr>
              <a:t>   </a:t>
            </a:r>
          </a:p>
        </p:txBody>
      </p:sp>
      <p:sp>
        <p:nvSpPr>
          <p:cNvPr id="448517" name="Rectangle 5"/>
          <p:cNvSpPr>
            <a:spLocks noChangeArrowheads="1"/>
          </p:cNvSpPr>
          <p:nvPr/>
        </p:nvSpPr>
        <p:spPr bwMode="auto">
          <a:xfrm>
            <a:off x="1066800" y="2362200"/>
            <a:ext cx="6705600" cy="3763963"/>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a:spcBef>
                <a:spcPct val="20000"/>
              </a:spcBef>
              <a:defRPr/>
            </a:pPr>
            <a:r>
              <a:rPr lang="cs-CZ" sz="3200" dirty="0">
                <a:solidFill>
                  <a:schemeClr val="tx2"/>
                </a:solidFill>
                <a:latin typeface="Calibri" pitchFamily="34" charset="0"/>
              </a:rPr>
              <a:t>Který den je dnem odpočinku?  </a:t>
            </a:r>
          </a:p>
        </p:txBody>
      </p:sp>
    </p:spTree>
  </p:cSld>
  <p:clrMapOvr>
    <a:masterClrMapping/>
  </p:clrMapOvr>
  <p:transition xmlns:p14="http://schemas.microsoft.com/office/powerpoint/2010/main" spd="med">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02403" name="Rectangle 3"/>
          <p:cNvSpPr>
            <a:spLocks noGrp="1" noChangeArrowheads="1"/>
          </p:cNvSpPr>
          <p:nvPr>
            <p:ph type="title" idx="4294967295"/>
          </p:nvPr>
        </p:nvSpPr>
        <p:spPr>
          <a:xfrm>
            <a:off x="685800" y="1173163"/>
            <a:ext cx="6705600" cy="731837"/>
          </a:xfrm>
        </p:spPr>
        <p:txBody>
          <a:bodyPr/>
          <a:lstStyle/>
          <a:p>
            <a:pPr eaLnBrk="1" hangingPunct="1">
              <a:defRPr/>
            </a:pPr>
            <a:r>
              <a:rPr lang="cs-CZ" sz="3600" smtClean="0"/>
              <a:t>Katechismus pro konvertity </a:t>
            </a:r>
          </a:p>
        </p:txBody>
      </p:sp>
      <p:sp>
        <p:nvSpPr>
          <p:cNvPr id="102404" name="Rectangle 4"/>
          <p:cNvSpPr>
            <a:spLocks noGrp="1" noChangeArrowheads="1"/>
          </p:cNvSpPr>
          <p:nvPr>
            <p:ph type="body" idx="4294967295"/>
          </p:nvPr>
        </p:nvSpPr>
        <p:spPr>
          <a:xfrm>
            <a:off x="990600" y="3581400"/>
            <a:ext cx="7162800" cy="2971800"/>
          </a:xfrm>
        </p:spPr>
        <p:txBody>
          <a:bodyPr/>
          <a:lstStyle/>
          <a:p>
            <a:pPr algn="ctr" eaLnBrk="1" hangingPunct="1">
              <a:buFontTx/>
              <a:buNone/>
              <a:defRPr/>
            </a:pPr>
            <a:r>
              <a:rPr lang="cs-CZ" sz="3200" i="1" dirty="0" smtClean="0">
                <a:latin typeface="Calibri" pitchFamily="34" charset="0"/>
              </a:rPr>
              <a:t>Sobota je dnem odpočinku. </a:t>
            </a:r>
          </a:p>
        </p:txBody>
      </p:sp>
      <p:sp>
        <p:nvSpPr>
          <p:cNvPr id="450565" name="Rectangle 5"/>
          <p:cNvSpPr>
            <a:spLocks noChangeArrowheads="1"/>
          </p:cNvSpPr>
          <p:nvPr/>
        </p:nvSpPr>
        <p:spPr bwMode="auto">
          <a:xfrm>
            <a:off x="1066800" y="2362200"/>
            <a:ext cx="6705600" cy="3763963"/>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a:spcBef>
                <a:spcPct val="20000"/>
              </a:spcBef>
              <a:defRPr/>
            </a:pPr>
            <a:r>
              <a:rPr lang="cs-CZ" sz="3200" dirty="0">
                <a:solidFill>
                  <a:schemeClr val="tx2"/>
                </a:solidFill>
                <a:latin typeface="Calibri" pitchFamily="34" charset="0"/>
              </a:rPr>
              <a:t>Který den je dnem odpočinku?  </a:t>
            </a:r>
          </a:p>
        </p:txBody>
      </p:sp>
    </p:spTree>
  </p:cSld>
  <p:clrMapOvr>
    <a:masterClrMapping/>
  </p:clrMapOvr>
  <p:transition xmlns:p14="http://schemas.microsoft.com/office/powerpoint/2010/main" spd="med">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02403" name="Rectangle 3"/>
          <p:cNvSpPr>
            <a:spLocks noGrp="1" noChangeArrowheads="1"/>
          </p:cNvSpPr>
          <p:nvPr>
            <p:ph type="title" idx="4294967295"/>
          </p:nvPr>
        </p:nvSpPr>
        <p:spPr>
          <a:xfrm>
            <a:off x="685800" y="1173163"/>
            <a:ext cx="6705600" cy="731837"/>
          </a:xfrm>
        </p:spPr>
        <p:txBody>
          <a:bodyPr/>
          <a:lstStyle/>
          <a:p>
            <a:pPr eaLnBrk="1" hangingPunct="1">
              <a:defRPr/>
            </a:pPr>
            <a:r>
              <a:rPr lang="cs-CZ" sz="3600" smtClean="0"/>
              <a:t>Katechismus pro konvertity </a:t>
            </a:r>
          </a:p>
        </p:txBody>
      </p:sp>
      <p:sp>
        <p:nvSpPr>
          <p:cNvPr id="452613" name="Rectangle 5"/>
          <p:cNvSpPr>
            <a:spLocks noChangeArrowheads="1"/>
          </p:cNvSpPr>
          <p:nvPr/>
        </p:nvSpPr>
        <p:spPr bwMode="auto">
          <a:xfrm>
            <a:off x="1066800" y="2362200"/>
            <a:ext cx="6705600" cy="3763963"/>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a:spcBef>
                <a:spcPct val="20000"/>
              </a:spcBef>
              <a:defRPr/>
            </a:pPr>
            <a:r>
              <a:rPr lang="cs-CZ" sz="3200" dirty="0">
                <a:solidFill>
                  <a:schemeClr val="tx2"/>
                </a:solidFill>
                <a:latin typeface="Calibri" pitchFamily="34" charset="0"/>
              </a:rPr>
              <a:t>Proč zachováváme neděli </a:t>
            </a:r>
          </a:p>
          <a:p>
            <a:pPr marL="342900" indent="-342900" algn="l">
              <a:spcBef>
                <a:spcPct val="20000"/>
              </a:spcBef>
              <a:defRPr/>
            </a:pPr>
            <a:r>
              <a:rPr lang="cs-CZ" sz="3200" dirty="0">
                <a:solidFill>
                  <a:schemeClr val="tx2"/>
                </a:solidFill>
                <a:latin typeface="Calibri" pitchFamily="34" charset="0"/>
              </a:rPr>
              <a:t>místo soboty?  </a:t>
            </a:r>
          </a:p>
        </p:txBody>
      </p:sp>
    </p:spTree>
  </p:cSld>
  <p:clrMapOvr>
    <a:masterClrMapping/>
  </p:clrMapOvr>
  <p:transition xmlns:p14="http://schemas.microsoft.com/office/powerpoint/2010/main" spd="med">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02403" name="Rectangle 3"/>
          <p:cNvSpPr>
            <a:spLocks noGrp="1" noChangeArrowheads="1"/>
          </p:cNvSpPr>
          <p:nvPr>
            <p:ph type="title" idx="4294967295"/>
          </p:nvPr>
        </p:nvSpPr>
        <p:spPr>
          <a:xfrm>
            <a:off x="685800" y="1173163"/>
            <a:ext cx="6705600" cy="731837"/>
          </a:xfrm>
        </p:spPr>
        <p:txBody>
          <a:bodyPr/>
          <a:lstStyle/>
          <a:p>
            <a:pPr eaLnBrk="1" hangingPunct="1">
              <a:defRPr/>
            </a:pPr>
            <a:r>
              <a:rPr lang="cs-CZ" sz="3600" smtClean="0"/>
              <a:t>Katechismus pro konvertity </a:t>
            </a:r>
          </a:p>
        </p:txBody>
      </p:sp>
      <p:sp>
        <p:nvSpPr>
          <p:cNvPr id="102404" name="Rectangle 4"/>
          <p:cNvSpPr>
            <a:spLocks noGrp="1" noChangeArrowheads="1"/>
          </p:cNvSpPr>
          <p:nvPr>
            <p:ph type="body" idx="4294967295"/>
          </p:nvPr>
        </p:nvSpPr>
        <p:spPr>
          <a:xfrm>
            <a:off x="990600" y="3246438"/>
            <a:ext cx="7162800" cy="3306762"/>
          </a:xfrm>
        </p:spPr>
        <p:txBody>
          <a:bodyPr/>
          <a:lstStyle/>
          <a:p>
            <a:pPr algn="ctr" eaLnBrk="1" hangingPunct="1">
              <a:buFontTx/>
              <a:buNone/>
              <a:defRPr/>
            </a:pPr>
            <a:endParaRPr lang="cs-CZ" sz="3200" dirty="0" smtClean="0">
              <a:latin typeface="Calibri" pitchFamily="34" charset="0"/>
            </a:endParaRPr>
          </a:p>
          <a:p>
            <a:pPr algn="ctr" eaLnBrk="1" hangingPunct="1">
              <a:buFontTx/>
              <a:buNone/>
              <a:defRPr/>
            </a:pPr>
            <a:r>
              <a:rPr lang="cs-CZ" sz="2800" dirty="0" smtClean="0">
                <a:latin typeface="Calibri" pitchFamily="34" charset="0"/>
              </a:rPr>
              <a:t>   </a:t>
            </a:r>
          </a:p>
        </p:txBody>
      </p:sp>
      <p:sp>
        <p:nvSpPr>
          <p:cNvPr id="454661" name="Rectangle 5"/>
          <p:cNvSpPr>
            <a:spLocks noChangeArrowheads="1"/>
          </p:cNvSpPr>
          <p:nvPr/>
        </p:nvSpPr>
        <p:spPr bwMode="auto">
          <a:xfrm>
            <a:off x="1066800" y="2362200"/>
            <a:ext cx="6705600" cy="3763963"/>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l">
              <a:spcBef>
                <a:spcPct val="20000"/>
              </a:spcBef>
              <a:defRPr/>
            </a:pPr>
            <a:r>
              <a:rPr lang="cs-CZ" sz="3200" dirty="0">
                <a:solidFill>
                  <a:schemeClr val="tx2"/>
                </a:solidFill>
                <a:latin typeface="Calibri" pitchFamily="34" charset="0"/>
              </a:rPr>
              <a:t>Proč zachováváme neděli </a:t>
            </a:r>
          </a:p>
          <a:p>
            <a:pPr marL="342900" indent="-342900" algn="l">
              <a:spcBef>
                <a:spcPct val="20000"/>
              </a:spcBef>
              <a:defRPr/>
            </a:pPr>
            <a:r>
              <a:rPr lang="cs-CZ" sz="3200" dirty="0">
                <a:solidFill>
                  <a:schemeClr val="tx2"/>
                </a:solidFill>
                <a:latin typeface="Calibri" pitchFamily="34" charset="0"/>
              </a:rPr>
              <a:t>místo soboty?  </a:t>
            </a:r>
          </a:p>
        </p:txBody>
      </p:sp>
      <p:sp>
        <p:nvSpPr>
          <p:cNvPr id="2" name="Rectangle 4"/>
          <p:cNvSpPr>
            <a:spLocks noChangeArrowheads="1"/>
          </p:cNvSpPr>
          <p:nvPr/>
        </p:nvSpPr>
        <p:spPr bwMode="auto">
          <a:xfrm>
            <a:off x="990600" y="3886200"/>
            <a:ext cx="7162800" cy="2667000"/>
          </a:xfrm>
          <a:prstGeom prst="rect">
            <a:avLst/>
          </a:prstGeom>
          <a:noFill/>
          <a:ln w="9525">
            <a:noFill/>
            <a:miter lim="800000"/>
            <a:headEnd/>
            <a:tailEnd/>
          </a:ln>
          <a:effectLst>
            <a:outerShdw dist="35921" dir="2700000" algn="ctr" rotWithShape="0">
              <a:schemeClr val="bg2"/>
            </a:outerShdw>
          </a:effectLst>
        </p:spPr>
        <p:txBody>
          <a:bodyPr/>
          <a:lstStyle/>
          <a:p>
            <a:pPr marL="342900" indent="-342900" algn="ctr">
              <a:spcBef>
                <a:spcPct val="20000"/>
              </a:spcBef>
              <a:defRPr/>
            </a:pPr>
            <a:r>
              <a:rPr lang="cs-CZ" sz="3200" i="1" dirty="0">
                <a:latin typeface="Calibri" pitchFamily="34" charset="0"/>
              </a:rPr>
              <a:t>…protože katolická církev převedla </a:t>
            </a:r>
          </a:p>
          <a:p>
            <a:pPr marL="342900" indent="-342900" algn="ctr">
              <a:spcBef>
                <a:spcPct val="20000"/>
              </a:spcBef>
              <a:defRPr/>
            </a:pPr>
            <a:r>
              <a:rPr lang="cs-CZ" sz="3200" i="1" dirty="0">
                <a:latin typeface="Calibri" pitchFamily="34" charset="0"/>
              </a:rPr>
              <a:t>posvátnost ze soboty na neděli. </a:t>
            </a:r>
          </a:p>
        </p:txBody>
      </p:sp>
    </p:spTree>
  </p:cSld>
  <p:clrMapOvr>
    <a:masterClrMapping/>
  </p:clrMapOvr>
  <p:transition xmlns:p14="http://schemas.microsoft.com/office/powerpoint/2010/main" spd="med">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descr="10-07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10-015%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20484" name="Rectangle 4"/>
          <p:cNvSpPr>
            <a:spLocks noGrp="1" noChangeArrowheads="1"/>
          </p:cNvSpPr>
          <p:nvPr>
            <p:ph type="body" idx="1"/>
          </p:nvPr>
        </p:nvSpPr>
        <p:spPr>
          <a:xfrm>
            <a:off x="609600" y="3886200"/>
            <a:ext cx="3692525" cy="2011363"/>
          </a:xfrm>
        </p:spPr>
        <p:txBody>
          <a:bodyPr/>
          <a:lstStyle/>
          <a:p>
            <a:pPr algn="ctr" eaLnBrk="1" hangingPunct="1">
              <a:buFontTx/>
              <a:buNone/>
              <a:defRPr/>
            </a:pPr>
            <a:r>
              <a:rPr lang="cs-CZ" b="1" i="1" dirty="0" smtClean="0">
                <a:latin typeface="Calibri" pitchFamily="34" charset="0"/>
              </a:rPr>
              <a:t>A odpočinul </a:t>
            </a:r>
          </a:p>
          <a:p>
            <a:pPr algn="ctr" eaLnBrk="1" hangingPunct="1">
              <a:buFontTx/>
              <a:buNone/>
              <a:defRPr/>
            </a:pPr>
            <a:r>
              <a:rPr lang="cs-CZ" b="1" i="1" dirty="0" smtClean="0">
                <a:latin typeface="Calibri" pitchFamily="34" charset="0"/>
              </a:rPr>
              <a:t>sedmý den.</a:t>
            </a:r>
          </a:p>
        </p:txBody>
      </p:sp>
    </p:spTree>
  </p:cSld>
  <p:clrMapOvr>
    <a:masterClrMapping/>
  </p:clrMapOvr>
  <p:transition xmlns:p14="http://schemas.microsoft.com/office/powerpoint/2010/main" spd="med">
    <p:split orient="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descr="10-076%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10-077%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09571" name="Rectangle 3"/>
          <p:cNvSpPr>
            <a:spLocks noGrp="1" noChangeArrowheads="1"/>
          </p:cNvSpPr>
          <p:nvPr>
            <p:ph type="title"/>
          </p:nvPr>
        </p:nvSpPr>
        <p:spPr>
          <a:xfrm>
            <a:off x="3124200" y="5135563"/>
            <a:ext cx="5486400" cy="731837"/>
          </a:xfrm>
        </p:spPr>
        <p:txBody>
          <a:bodyPr/>
          <a:lstStyle/>
          <a:p>
            <a:pPr eaLnBrk="1" hangingPunct="1">
              <a:defRPr/>
            </a:pPr>
            <a:r>
              <a:rPr lang="cs-CZ" b="1" i="1" dirty="0" smtClean="0">
                <a:latin typeface="Calibri" pitchFamily="34" charset="0"/>
              </a:rPr>
              <a:t>Koncil v Tridentu </a:t>
            </a:r>
          </a:p>
        </p:txBody>
      </p:sp>
    </p:spTree>
  </p:cSld>
  <p:clrMapOvr>
    <a:masterClrMapping/>
  </p:clrMapOvr>
  <p:transition xmlns:p14="http://schemas.microsoft.com/office/powerpoint/2010/main" spd="med">
    <p:split orient="vert" dir="in"/>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descr="10-07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00355" name="Rectangle 3"/>
          <p:cNvSpPr>
            <a:spLocks noGrp="1" noChangeArrowheads="1"/>
          </p:cNvSpPr>
          <p:nvPr>
            <p:ph type="title" idx="4294967295"/>
          </p:nvPr>
        </p:nvSpPr>
        <p:spPr/>
        <p:txBody>
          <a:bodyPr/>
          <a:lstStyle/>
          <a:p>
            <a:pPr eaLnBrk="1" hangingPunct="1">
              <a:defRPr/>
            </a:pPr>
            <a:r>
              <a:rPr lang="cs-CZ" sz="3600" smtClean="0"/>
              <a:t>Kánon a tradice</a:t>
            </a:r>
          </a:p>
        </p:txBody>
      </p:sp>
      <p:sp>
        <p:nvSpPr>
          <p:cNvPr id="100356" name="Rectangle 4"/>
          <p:cNvSpPr>
            <a:spLocks noGrp="1" noChangeArrowheads="1"/>
          </p:cNvSpPr>
          <p:nvPr>
            <p:ph type="body" idx="4294967295"/>
          </p:nvPr>
        </p:nvSpPr>
        <p:spPr>
          <a:xfrm>
            <a:off x="720000" y="2159999"/>
            <a:ext cx="7560000" cy="3600000"/>
          </a:xfrm>
        </p:spPr>
        <p:txBody>
          <a:bodyPr anchor="ctr"/>
          <a:lstStyle/>
          <a:p>
            <a:pPr algn="ctr" eaLnBrk="1" hangingPunct="1">
              <a:buFontTx/>
              <a:buNone/>
              <a:defRPr/>
            </a:pPr>
            <a:r>
              <a:rPr lang="cs-CZ" sz="3200" dirty="0" smtClean="0">
                <a:latin typeface="Calibri" pitchFamily="34" charset="0"/>
              </a:rPr>
              <a:t>„Nakonec, během posledního sezení </a:t>
            </a:r>
          </a:p>
          <a:p>
            <a:pPr algn="ctr" eaLnBrk="1" hangingPunct="1">
              <a:buFontTx/>
              <a:buNone/>
              <a:defRPr/>
            </a:pPr>
            <a:r>
              <a:rPr lang="cs-CZ" sz="3200" dirty="0" smtClean="0">
                <a:latin typeface="Calibri" pitchFamily="34" charset="0"/>
              </a:rPr>
              <a:t>18. ledna 1562, </a:t>
            </a:r>
          </a:p>
          <a:p>
            <a:pPr algn="ctr" eaLnBrk="1" hangingPunct="1">
              <a:buFontTx/>
              <a:buNone/>
              <a:defRPr/>
            </a:pPr>
            <a:r>
              <a:rPr lang="cs-CZ" sz="3200" dirty="0" smtClean="0">
                <a:latin typeface="Calibri" pitchFamily="34" charset="0"/>
              </a:rPr>
              <a:t>bylo všechno váhání odstraněno.“ </a:t>
            </a:r>
          </a:p>
        </p:txBody>
      </p:sp>
      <p:sp>
        <p:nvSpPr>
          <p:cNvPr id="100359" name="Rectangle 7"/>
          <p:cNvSpPr>
            <a:spLocks noChangeArrowheads="1"/>
          </p:cNvSpPr>
          <p:nvPr/>
        </p:nvSpPr>
        <p:spPr bwMode="auto">
          <a:xfrm>
            <a:off x="5562600" y="1447800"/>
            <a:ext cx="2133600" cy="73183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i="1" dirty="0">
                <a:solidFill>
                  <a:schemeClr val="tx2"/>
                </a:solidFill>
                <a:latin typeface="Impact" pitchFamily="34" charset="0"/>
              </a:rPr>
              <a:t>s.  263</a:t>
            </a:r>
          </a:p>
        </p:txBody>
      </p:sp>
    </p:spTree>
  </p:cSld>
  <p:clrMapOvr>
    <a:masterClrMapping/>
  </p:clrMapOvr>
  <p:transition xmlns:p14="http://schemas.microsoft.com/office/powerpoint/2010/main" spd="med">
    <p:wipe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descr="10-07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00355" name="Rectangle 3"/>
          <p:cNvSpPr>
            <a:spLocks noGrp="1" noChangeArrowheads="1"/>
          </p:cNvSpPr>
          <p:nvPr>
            <p:ph type="title" idx="4294967295"/>
          </p:nvPr>
        </p:nvSpPr>
        <p:spPr/>
        <p:txBody>
          <a:bodyPr/>
          <a:lstStyle/>
          <a:p>
            <a:pPr eaLnBrk="1" hangingPunct="1">
              <a:defRPr/>
            </a:pPr>
            <a:r>
              <a:rPr lang="cs-CZ" sz="3600" smtClean="0"/>
              <a:t>Kánon a tradice</a:t>
            </a:r>
          </a:p>
        </p:txBody>
      </p:sp>
      <p:sp>
        <p:nvSpPr>
          <p:cNvPr id="100356" name="Rectangle 4"/>
          <p:cNvSpPr>
            <a:spLocks noGrp="1" noChangeArrowheads="1"/>
          </p:cNvSpPr>
          <p:nvPr>
            <p:ph type="body" idx="4294967295"/>
          </p:nvPr>
        </p:nvSpPr>
        <p:spPr>
          <a:xfrm>
            <a:off x="720000" y="2160000"/>
            <a:ext cx="7560000" cy="3600000"/>
          </a:xfrm>
        </p:spPr>
        <p:txBody>
          <a:bodyPr anchor="ctr"/>
          <a:lstStyle/>
          <a:p>
            <a:pPr algn="ctr" eaLnBrk="1" hangingPunct="1">
              <a:buFontTx/>
              <a:buNone/>
              <a:defRPr/>
            </a:pPr>
            <a:r>
              <a:rPr lang="cs-CZ" sz="3200" dirty="0" smtClean="0">
                <a:latin typeface="Calibri" pitchFamily="34" charset="0"/>
              </a:rPr>
              <a:t>„Arcibiskup pronesl projev, </a:t>
            </a:r>
          </a:p>
          <a:p>
            <a:pPr algn="ctr" eaLnBrk="1" hangingPunct="1">
              <a:buFontTx/>
              <a:buNone/>
              <a:defRPr/>
            </a:pPr>
            <a:r>
              <a:rPr lang="cs-CZ" sz="3200" dirty="0" smtClean="0">
                <a:latin typeface="Calibri" pitchFamily="34" charset="0"/>
              </a:rPr>
              <a:t>ve kterém otevřeně prohlásil, </a:t>
            </a:r>
          </a:p>
          <a:p>
            <a:pPr algn="ctr" eaLnBrk="1" hangingPunct="1">
              <a:buFontTx/>
              <a:buNone/>
              <a:defRPr/>
            </a:pPr>
            <a:r>
              <a:rPr lang="cs-CZ" sz="3200" dirty="0" smtClean="0">
                <a:latin typeface="Calibri" pitchFamily="34" charset="0"/>
              </a:rPr>
              <a:t>že tradice stojí nad Písmem.“</a:t>
            </a:r>
          </a:p>
        </p:txBody>
      </p:sp>
      <p:sp>
        <p:nvSpPr>
          <p:cNvPr id="100359" name="Rectangle 7"/>
          <p:cNvSpPr>
            <a:spLocks noChangeArrowheads="1"/>
          </p:cNvSpPr>
          <p:nvPr/>
        </p:nvSpPr>
        <p:spPr bwMode="auto">
          <a:xfrm>
            <a:off x="5562600" y="1447800"/>
            <a:ext cx="2133600" cy="73183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cs-CZ" sz="1800" i="1" dirty="0">
                <a:solidFill>
                  <a:schemeClr val="tx2"/>
                </a:solidFill>
                <a:latin typeface="Impact" pitchFamily="34" charset="0"/>
              </a:rPr>
              <a:t>s.  263</a:t>
            </a:r>
          </a:p>
        </p:txBody>
      </p:sp>
    </p:spTree>
  </p:cSld>
  <p:clrMapOvr>
    <a:masterClrMapping/>
  </p:clrMapOvr>
  <p:transition xmlns:p14="http://schemas.microsoft.com/office/powerpoint/2010/main" spd="med">
    <p:wipe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10-079%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5" descr="10-080%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13667" name="Rectangle 3"/>
          <p:cNvSpPr>
            <a:spLocks noGrp="1" noChangeArrowheads="1"/>
          </p:cNvSpPr>
          <p:nvPr>
            <p:ph type="title"/>
          </p:nvPr>
        </p:nvSpPr>
        <p:spPr>
          <a:xfrm>
            <a:off x="1219200" y="639763"/>
            <a:ext cx="4800600" cy="731837"/>
          </a:xfrm>
        </p:spPr>
        <p:txBody>
          <a:bodyPr/>
          <a:lstStyle/>
          <a:p>
            <a:pPr eaLnBrk="1" hangingPunct="1">
              <a:defRPr/>
            </a:pPr>
            <a:r>
              <a:rPr lang="cs-CZ" sz="3600" smtClean="0"/>
              <a:t>Matouš 15,3 </a:t>
            </a:r>
          </a:p>
        </p:txBody>
      </p:sp>
      <p:sp>
        <p:nvSpPr>
          <p:cNvPr id="113668" name="Rectangle 4"/>
          <p:cNvSpPr>
            <a:spLocks noGrp="1" noChangeArrowheads="1"/>
          </p:cNvSpPr>
          <p:nvPr>
            <p:ph type="body" idx="1"/>
          </p:nvPr>
        </p:nvSpPr>
        <p:spPr>
          <a:xfrm>
            <a:off x="720000" y="1799999"/>
            <a:ext cx="7560000" cy="4320000"/>
          </a:xfrm>
        </p:spPr>
        <p:txBody>
          <a:bodyPr anchor="ctr"/>
          <a:lstStyle/>
          <a:p>
            <a:pPr eaLnBrk="1" hangingPunct="1">
              <a:buFontTx/>
              <a:buNone/>
              <a:defRPr/>
            </a:pPr>
            <a:r>
              <a:rPr lang="cs-CZ" sz="3200" dirty="0" smtClean="0">
                <a:latin typeface="Calibri" pitchFamily="34" charset="0"/>
              </a:rPr>
              <a:t>„A proč vy přestupujete </a:t>
            </a:r>
          </a:p>
          <a:p>
            <a:pPr eaLnBrk="1" hangingPunct="1">
              <a:buFontTx/>
              <a:buNone/>
              <a:defRPr/>
            </a:pPr>
            <a:r>
              <a:rPr lang="cs-CZ" sz="3200" dirty="0" smtClean="0">
                <a:latin typeface="Calibri" pitchFamily="34" charset="0"/>
              </a:rPr>
              <a:t>přikázání Boží </a:t>
            </a:r>
          </a:p>
          <a:p>
            <a:pPr eaLnBrk="1" hangingPunct="1">
              <a:buFontTx/>
              <a:buNone/>
              <a:defRPr/>
            </a:pPr>
            <a:r>
              <a:rPr lang="cs-CZ" sz="3200" dirty="0" smtClean="0">
                <a:latin typeface="Calibri" pitchFamily="34" charset="0"/>
              </a:rPr>
              <a:t>kvůli své tradici?“  </a:t>
            </a:r>
          </a:p>
        </p:txBody>
      </p:sp>
    </p:spTree>
  </p:cSld>
  <p:clrMapOvr>
    <a:masterClrMapping/>
  </p:clrMapOvr>
  <p:transition xmlns:p14="http://schemas.microsoft.com/office/powerpoint/2010/main" spd="med">
    <p:split orient="vert" dir="in"/>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descr="10-080%_2A02"/>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114692" name="Rectangle 4"/>
          <p:cNvSpPr>
            <a:spLocks noGrp="1" noChangeArrowheads="1"/>
          </p:cNvSpPr>
          <p:nvPr>
            <p:ph type="body" idx="1"/>
          </p:nvPr>
        </p:nvSpPr>
        <p:spPr>
          <a:xfrm>
            <a:off x="720000" y="1800000"/>
            <a:ext cx="7560000" cy="4320000"/>
          </a:xfrm>
        </p:spPr>
        <p:txBody>
          <a:bodyPr anchor="ctr"/>
          <a:lstStyle/>
          <a:p>
            <a:pPr eaLnBrk="1" hangingPunct="1">
              <a:buFontTx/>
              <a:buNone/>
              <a:defRPr/>
            </a:pPr>
            <a:r>
              <a:rPr lang="cs-CZ" sz="3200" dirty="0" smtClean="0">
                <a:latin typeface="Calibri" pitchFamily="34" charset="0"/>
              </a:rPr>
              <a:t>„Marně mě uctívají, </a:t>
            </a:r>
          </a:p>
          <a:p>
            <a:pPr eaLnBrk="1" hangingPunct="1">
              <a:buFontTx/>
              <a:buNone/>
              <a:defRPr/>
            </a:pPr>
            <a:r>
              <a:rPr lang="cs-CZ" sz="3200" dirty="0" smtClean="0">
                <a:latin typeface="Calibri" pitchFamily="34" charset="0"/>
              </a:rPr>
              <a:t>neboť učí naukám, </a:t>
            </a:r>
          </a:p>
          <a:p>
            <a:pPr eaLnBrk="1" hangingPunct="1">
              <a:buFontTx/>
              <a:buNone/>
              <a:defRPr/>
            </a:pPr>
            <a:r>
              <a:rPr lang="cs-CZ" sz="3200" dirty="0" smtClean="0">
                <a:latin typeface="Calibri" pitchFamily="34" charset="0"/>
              </a:rPr>
              <a:t>jež jsou jen </a:t>
            </a:r>
          </a:p>
          <a:p>
            <a:pPr eaLnBrk="1" hangingPunct="1">
              <a:buFontTx/>
              <a:buNone/>
              <a:defRPr/>
            </a:pPr>
            <a:r>
              <a:rPr lang="cs-CZ" sz="3200" dirty="0" smtClean="0">
                <a:latin typeface="Calibri" pitchFamily="34" charset="0"/>
              </a:rPr>
              <a:t>příkazy lidskými.“ </a:t>
            </a:r>
          </a:p>
        </p:txBody>
      </p:sp>
      <p:sp>
        <p:nvSpPr>
          <p:cNvPr id="114694" name="Rectangle 6"/>
          <p:cNvSpPr>
            <a:spLocks noGrp="1" noChangeArrowheads="1"/>
          </p:cNvSpPr>
          <p:nvPr>
            <p:ph type="title"/>
          </p:nvPr>
        </p:nvSpPr>
        <p:spPr>
          <a:xfrm>
            <a:off x="1219200" y="639763"/>
            <a:ext cx="4800600" cy="731837"/>
          </a:xfrm>
        </p:spPr>
        <p:txBody>
          <a:bodyPr/>
          <a:lstStyle/>
          <a:p>
            <a:pPr eaLnBrk="1" hangingPunct="1">
              <a:defRPr/>
            </a:pPr>
            <a:r>
              <a:rPr lang="cs-CZ" sz="3600" smtClean="0"/>
              <a:t>Matouš 15,9 </a:t>
            </a:r>
          </a:p>
        </p:txBody>
      </p:sp>
    </p:spTree>
  </p:cSld>
  <p:clrMapOvr>
    <a:masterClrMapping/>
  </p:clrMapOvr>
  <p:transition xmlns:p14="http://schemas.microsoft.com/office/powerpoint/2010/main" spd="med">
    <p:wipe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14-003%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pic>
        <p:nvPicPr>
          <p:cNvPr id="117763" name="Picture 1"/>
          <p:cNvPicPr>
            <a:picLocks noChangeAspect="1" noChangeArrowheads="1"/>
          </p:cNvPicPr>
          <p:nvPr/>
        </p:nvPicPr>
        <p:blipFill>
          <a:blip r:embed="rId4" cstate="print"/>
          <a:srcRect/>
          <a:stretch>
            <a:fillRect/>
          </a:stretch>
        </p:blipFill>
        <p:spPr bwMode="auto">
          <a:xfrm>
            <a:off x="12700" y="9525"/>
            <a:ext cx="9144000" cy="6858000"/>
          </a:xfrm>
          <a:prstGeom prst="rect">
            <a:avLst/>
          </a:prstGeom>
          <a:noFill/>
          <a:ln w="9525">
            <a:noFill/>
            <a:round/>
            <a:headEnd/>
            <a:tailEnd/>
          </a:ln>
        </p:spPr>
      </p:pic>
      <p:sp>
        <p:nvSpPr>
          <p:cNvPr id="4" name="TextovéPole 3"/>
          <p:cNvSpPr txBox="1"/>
          <p:nvPr/>
        </p:nvSpPr>
        <p:spPr>
          <a:xfrm>
            <a:off x="457200" y="381000"/>
            <a:ext cx="8382000" cy="6186309"/>
          </a:xfrm>
          <a:prstGeom prst="rect">
            <a:avLst/>
          </a:prstGeom>
          <a:noFill/>
        </p:spPr>
        <p:txBody>
          <a:bodyPr wrap="square" rtlCol="0">
            <a:spAutoFit/>
          </a:bodyPr>
          <a:lstStyle/>
          <a:p>
            <a:pPr algn="l"/>
            <a:r>
              <a:rPr lang="cs-CZ" sz="4400" dirty="0" smtClean="0">
                <a:solidFill>
                  <a:srgbClr val="FFFF00"/>
                </a:solidFill>
                <a:latin typeface="+mj-lt"/>
              </a:rPr>
              <a:t>Tradice</a:t>
            </a:r>
          </a:p>
          <a:p>
            <a:endParaRPr lang="cs-CZ" sz="4400" dirty="0" smtClean="0">
              <a:solidFill>
                <a:srgbClr val="FFFF00"/>
              </a:solidFill>
              <a:latin typeface="+mj-lt"/>
            </a:endParaRPr>
          </a:p>
          <a:p>
            <a:endParaRPr lang="cs-CZ" sz="4400" dirty="0" smtClean="0">
              <a:solidFill>
                <a:srgbClr val="FFFF00"/>
              </a:solidFill>
              <a:latin typeface="+mj-lt"/>
            </a:endParaRPr>
          </a:p>
          <a:p>
            <a:endParaRPr lang="cs-CZ" sz="4400" dirty="0" smtClean="0">
              <a:solidFill>
                <a:srgbClr val="FFFF00"/>
              </a:solidFill>
              <a:latin typeface="+mj-lt"/>
            </a:endParaRPr>
          </a:p>
          <a:p>
            <a:endParaRPr lang="cs-CZ" sz="4400" dirty="0" smtClean="0">
              <a:solidFill>
                <a:srgbClr val="FFFF00"/>
              </a:solidFill>
              <a:latin typeface="+mj-lt"/>
            </a:endParaRPr>
          </a:p>
          <a:p>
            <a:endParaRPr lang="cs-CZ" sz="4400" dirty="0" smtClean="0">
              <a:solidFill>
                <a:srgbClr val="FFFF00"/>
              </a:solidFill>
              <a:latin typeface="+mj-lt"/>
            </a:endParaRPr>
          </a:p>
          <a:p>
            <a:pPr algn="ctr"/>
            <a:r>
              <a:rPr lang="cs-CZ" sz="4400" dirty="0" smtClean="0">
                <a:solidFill>
                  <a:srgbClr val="FFFF00"/>
                </a:solidFill>
                <a:latin typeface="+mj-lt"/>
              </a:rPr>
              <a:t>				nebo</a:t>
            </a:r>
          </a:p>
          <a:p>
            <a:endParaRPr lang="cs-CZ" sz="4400" dirty="0" smtClean="0">
              <a:solidFill>
                <a:srgbClr val="FFFF00"/>
              </a:solidFill>
              <a:latin typeface="+mj-lt"/>
            </a:endParaRPr>
          </a:p>
          <a:p>
            <a:pPr algn="l"/>
            <a:r>
              <a:rPr lang="cs-CZ" sz="4000" i="1" dirty="0" smtClean="0">
                <a:latin typeface="Calibri" pitchFamily="34" charset="0"/>
              </a:rPr>
              <a:t>Co je tvým průvodcem?</a:t>
            </a:r>
            <a:r>
              <a:rPr lang="cs-CZ" sz="4400" dirty="0" smtClean="0">
                <a:latin typeface="+mj-lt"/>
              </a:rPr>
              <a:t>	</a:t>
            </a:r>
            <a:r>
              <a:rPr lang="cs-CZ" sz="4400" dirty="0" smtClean="0">
                <a:solidFill>
                  <a:srgbClr val="FFFF00"/>
                </a:solidFill>
                <a:latin typeface="+mj-lt"/>
              </a:rPr>
              <a:t>	 Bible</a:t>
            </a:r>
            <a:endParaRPr lang="cs-CZ" sz="4400" dirty="0">
              <a:solidFill>
                <a:srgbClr val="FFFF00"/>
              </a:solidFill>
              <a:latin typeface="+mj-lt"/>
            </a:endParaRPr>
          </a:p>
        </p:txBody>
      </p:sp>
    </p:spTree>
  </p:cSld>
  <p:clrMapOvr>
    <a:masterClrMapping/>
  </p:clrMapOvr>
  <p:transition xmlns:p14="http://schemas.microsoft.com/office/powerpoint/2010/main" spd="med">
    <p:split orient="vert" dir="in"/>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descr="10-082%_2A01"/>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ransition xmlns:p14="http://schemas.microsoft.com/office/powerpoint/2010/main" spd="med">
    <p:split orient="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10-083%_2A01"/>
          <p:cNvPicPr>
            <a:picLocks noChangeAspect="1" noChangeArrowheads="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sp>
        <p:nvSpPr>
          <p:cNvPr id="117763" name="Rectangle 3"/>
          <p:cNvSpPr>
            <a:spLocks noGrp="1" noChangeArrowheads="1"/>
          </p:cNvSpPr>
          <p:nvPr>
            <p:ph type="title"/>
          </p:nvPr>
        </p:nvSpPr>
        <p:spPr>
          <a:xfrm>
            <a:off x="609600" y="1173163"/>
            <a:ext cx="6705600" cy="731837"/>
          </a:xfrm>
        </p:spPr>
        <p:txBody>
          <a:bodyPr/>
          <a:lstStyle/>
          <a:p>
            <a:pPr eaLnBrk="1" hangingPunct="1">
              <a:defRPr/>
            </a:pPr>
            <a:r>
              <a:rPr lang="cs-CZ" sz="3600" smtClean="0"/>
              <a:t>Katolictví a fundamentalismus </a:t>
            </a:r>
          </a:p>
        </p:txBody>
      </p:sp>
      <p:sp>
        <p:nvSpPr>
          <p:cNvPr id="117764" name="Rectangle 4"/>
          <p:cNvSpPr>
            <a:spLocks noGrp="1" noChangeArrowheads="1"/>
          </p:cNvSpPr>
          <p:nvPr>
            <p:ph type="body" idx="1"/>
          </p:nvPr>
        </p:nvSpPr>
        <p:spPr>
          <a:xfrm>
            <a:off x="720000" y="2159999"/>
            <a:ext cx="7560000" cy="3600000"/>
          </a:xfrm>
        </p:spPr>
        <p:txBody>
          <a:bodyPr anchor="ctr"/>
          <a:lstStyle/>
          <a:p>
            <a:pPr algn="ctr" eaLnBrk="1" hangingPunct="1">
              <a:buFontTx/>
              <a:buNone/>
              <a:defRPr/>
            </a:pPr>
            <a:r>
              <a:rPr lang="cs-CZ" sz="3200" dirty="0" smtClean="0">
                <a:latin typeface="Calibri" pitchFamily="34" charset="0"/>
              </a:rPr>
              <a:t>„Byla to katolická církev, </a:t>
            </a:r>
          </a:p>
          <a:p>
            <a:pPr algn="ctr" eaLnBrk="1" hangingPunct="1">
              <a:buFontTx/>
              <a:buNone/>
              <a:defRPr/>
            </a:pPr>
            <a:r>
              <a:rPr lang="cs-CZ" sz="3200" dirty="0" smtClean="0">
                <a:latin typeface="Calibri" pitchFamily="34" charset="0"/>
              </a:rPr>
              <a:t>která rozhodla, že neděle </a:t>
            </a:r>
          </a:p>
          <a:p>
            <a:pPr algn="ctr" eaLnBrk="1" hangingPunct="1">
              <a:buFontTx/>
              <a:buNone/>
              <a:defRPr/>
            </a:pPr>
            <a:r>
              <a:rPr lang="cs-CZ" sz="3200" dirty="0" smtClean="0">
                <a:latin typeface="Calibri" pitchFamily="34" charset="0"/>
              </a:rPr>
              <a:t>by měla být dnem bohoslužby </a:t>
            </a:r>
          </a:p>
          <a:p>
            <a:pPr algn="ctr" eaLnBrk="1" hangingPunct="1">
              <a:buFontTx/>
              <a:buNone/>
              <a:defRPr/>
            </a:pPr>
            <a:r>
              <a:rPr lang="cs-CZ" sz="3200" dirty="0" smtClean="0">
                <a:latin typeface="Calibri" pitchFamily="34" charset="0"/>
              </a:rPr>
              <a:t>křesťanů na počest vzkříšení.” </a:t>
            </a:r>
          </a:p>
        </p:txBody>
      </p:sp>
      <p:sp>
        <p:nvSpPr>
          <p:cNvPr id="119813" name="Text Box 6"/>
          <p:cNvSpPr txBox="1">
            <a:spLocks noChangeArrowheads="1"/>
          </p:cNvSpPr>
          <p:nvPr/>
        </p:nvSpPr>
        <p:spPr bwMode="auto">
          <a:xfrm>
            <a:off x="6400800" y="1660525"/>
            <a:ext cx="1600200" cy="396875"/>
          </a:xfrm>
          <a:prstGeom prst="rect">
            <a:avLst/>
          </a:prstGeom>
          <a:noFill/>
          <a:ln w="9525">
            <a:noFill/>
            <a:miter lim="800000"/>
            <a:headEnd/>
            <a:tailEnd/>
          </a:ln>
        </p:spPr>
        <p:txBody>
          <a:bodyPr>
            <a:spAutoFit/>
          </a:bodyPr>
          <a:lstStyle/>
          <a:p>
            <a:pPr>
              <a:spcBef>
                <a:spcPct val="50000"/>
              </a:spcBef>
            </a:pPr>
            <a:r>
              <a:rPr lang="cs-CZ" sz="2000" b="1" i="1">
                <a:latin typeface="Times New Roman" pitchFamily="18" charset="0"/>
              </a:rPr>
              <a:t>1988, s. 38 </a:t>
            </a:r>
          </a:p>
        </p:txBody>
      </p:sp>
      <p:sp>
        <p:nvSpPr>
          <p:cNvPr id="119814" name="Text Box 7"/>
          <p:cNvSpPr txBox="1">
            <a:spLocks noChangeArrowheads="1"/>
          </p:cNvSpPr>
          <p:nvPr/>
        </p:nvSpPr>
        <p:spPr bwMode="auto">
          <a:xfrm>
            <a:off x="4419600" y="1752600"/>
            <a:ext cx="1752600" cy="396875"/>
          </a:xfrm>
          <a:prstGeom prst="rect">
            <a:avLst/>
          </a:prstGeom>
          <a:noFill/>
          <a:ln w="9525">
            <a:noFill/>
            <a:miter lim="800000"/>
            <a:headEnd/>
            <a:tailEnd/>
          </a:ln>
        </p:spPr>
        <p:txBody>
          <a:bodyPr>
            <a:spAutoFit/>
          </a:bodyPr>
          <a:lstStyle/>
          <a:p>
            <a:pPr>
              <a:spcBef>
                <a:spcPct val="50000"/>
              </a:spcBef>
            </a:pPr>
            <a:r>
              <a:rPr lang="cs-CZ" sz="2000">
                <a:solidFill>
                  <a:schemeClr val="tx2"/>
                </a:solidFill>
                <a:latin typeface="Impact" pitchFamily="34" charset="0"/>
              </a:rPr>
              <a:t>Karl Keating </a:t>
            </a:r>
          </a:p>
        </p:txBody>
      </p:sp>
    </p:spTree>
  </p:cSld>
  <p:clrMapOvr>
    <a:masterClrMapping/>
  </p:clrMapOvr>
  <p:transition xmlns:p14="http://schemas.microsoft.com/office/powerpoint/2010/main" spd="med">
    <p:wipe dir="u"/>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Impact"/>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1_Default Design">
      <a:majorFont>
        <a:latin typeface="Impact"/>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2_Default Design">
      <a:majorFont>
        <a:latin typeface="Impact"/>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TotalTime>
  <Words>4017</Words>
  <Application>Microsoft Macintosh PowerPoint</Application>
  <PresentationFormat>On-screen Show (4:3)</PresentationFormat>
  <Paragraphs>588</Paragraphs>
  <Slides>117</Slides>
  <Notes>117</Notes>
  <HiddenSlides>0</HiddenSlides>
  <MMClips>0</MMClips>
  <ScaleCrop>false</ScaleCrop>
  <HeadingPairs>
    <vt:vector size="4" baseType="variant">
      <vt:variant>
        <vt:lpstr>Theme</vt:lpstr>
      </vt:variant>
      <vt:variant>
        <vt:i4>3</vt:i4>
      </vt:variant>
      <vt:variant>
        <vt:lpstr>Slide Titles</vt:lpstr>
      </vt:variant>
      <vt:variant>
        <vt:i4>117</vt:i4>
      </vt:variant>
    </vt:vector>
  </HeadingPairs>
  <TitlesOfParts>
    <vt:vector size="120" baseType="lpstr">
      <vt:lpstr>Default Design</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SOBOTA</vt:lpstr>
      <vt:lpstr>PowerPoint Presentation</vt:lpstr>
      <vt:lpstr>PowerPoint Presentation</vt:lpstr>
      <vt:lpstr>5. Mojžíšova 4,2</vt:lpstr>
      <vt:lpstr>5. Mojžíšova 4,2</vt:lpstr>
      <vt:lpstr>PowerPoint Presentation</vt:lpstr>
      <vt:lpstr>Matouš 5,17 </vt:lpstr>
      <vt:lpstr>Matouš 5,18 </vt:lpstr>
      <vt:lpstr>Matouš 5,18 </vt:lpstr>
      <vt:lpstr>Matouš 5,19 </vt:lpstr>
      <vt:lpstr>Matouš 5,19 </vt:lpstr>
      <vt:lpstr>PowerPoint Presentation</vt:lpstr>
      <vt:lpstr>Lukáš 4,16 </vt:lpstr>
      <vt:lpstr>Lukáš 4,16 </vt:lpstr>
      <vt:lpstr>PowerPoint Presentation</vt:lpstr>
      <vt:lpstr>Marek 2,27 </vt:lpstr>
      <vt:lpstr>Marek 2,28 </vt:lpstr>
      <vt:lpstr>PowerPoint Presentation</vt:lpstr>
      <vt:lpstr>Matouš 24,20 </vt:lpstr>
      <vt:lpstr>PowerPoint Presentation</vt:lpstr>
      <vt:lpstr>PowerPoint Presentation</vt:lpstr>
      <vt:lpstr>Lukáš 23,54 </vt:lpstr>
      <vt:lpstr>Lukáš 23,55 </vt:lpstr>
      <vt:lpstr>Lukáš 23,56 </vt:lpstr>
      <vt:lpstr>Lukáš 24,1 </vt:lpstr>
      <vt:lpstr>Lukáš 24,1 </vt:lpstr>
      <vt:lpstr>PowerPoint Presentation</vt:lpstr>
      <vt:lpstr>PowerPoint Presentation</vt:lpstr>
      <vt:lpstr>Neděle</vt:lpstr>
      <vt:lpstr>PowerPoint Presentation</vt:lpstr>
      <vt:lpstr>Skutky 13,14 </vt:lpstr>
      <vt:lpstr>PowerPoint Presentation</vt:lpstr>
      <vt:lpstr>Skutky 13,42 </vt:lpstr>
      <vt:lpstr>Skutky 13,44 </vt:lpstr>
      <vt:lpstr>Skutky 18,4 </vt:lpstr>
      <vt:lpstr>PowerPoint Presentation</vt:lpstr>
      <vt:lpstr>Žalm 89,35 </vt:lpstr>
      <vt:lpstr>Víra našich otců </vt:lpstr>
      <vt:lpstr>Víra našich otců </vt:lpstr>
      <vt:lpstr>Deset pravidel k životu </vt:lpstr>
      <vt:lpstr>Deset pravidel k životu </vt:lpstr>
      <vt:lpstr>PowerPoint Presentation</vt:lpstr>
      <vt:lpstr>Od soboty k neděli </vt:lpstr>
      <vt:lpstr>Od soboty k neděli </vt:lpstr>
      <vt:lpstr>Četné skupiny věřících  zachovávaly během středověku sobotu </vt:lpstr>
      <vt:lpstr>Postupná změna dne odpočinku</vt:lpstr>
      <vt:lpstr>Konflikty mezi Židy </vt:lpstr>
      <vt:lpstr>Boží odpočinek   v době lidského neklidu</vt:lpstr>
      <vt:lpstr>Boží odpočinek   v době lidského neklidu</vt:lpstr>
      <vt:lpstr>PowerPoint Presentation</vt:lpstr>
      <vt:lpstr>PowerPoint Presentation</vt:lpstr>
      <vt:lpstr>Římanům 11,13 </vt:lpstr>
      <vt:lpstr>PowerPoint Presentation</vt:lpstr>
      <vt:lpstr>Den slunce</vt:lpstr>
      <vt:lpstr>Římská vláda</vt:lpstr>
      <vt:lpstr>Svatý den</vt:lpstr>
      <vt:lpstr>Apoštolská konstituce </vt:lpstr>
      <vt:lpstr>Apoštolská konstituce </vt:lpstr>
      <vt:lpstr>Apoštolská konstituce </vt:lpstr>
      <vt:lpstr>První občanský nedělní zákon vydán 7. března r. 321 po Kr. </vt:lpstr>
      <vt:lpstr>Dějiny křesťanské církve</vt:lpstr>
      <vt:lpstr>Dějiny křesťanské církve</vt:lpstr>
      <vt:lpstr>PowerPoint Presentation</vt:lpstr>
      <vt:lpstr>Historie koncilů církve</vt:lpstr>
      <vt:lpstr>Historie koncilů církve</vt:lpstr>
      <vt:lpstr>Historie koncilů církve</vt:lpstr>
      <vt:lpstr>Historie koncilů církve</vt:lpstr>
      <vt:lpstr>PowerPoint Presentation</vt:lpstr>
      <vt:lpstr>Od soboty k neděli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Křesťanská sobota </vt:lpstr>
      <vt:lpstr>Křesťanská sobota </vt:lpstr>
      <vt:lpstr>Katechismus pro konvertity </vt:lpstr>
      <vt:lpstr>Katechismus pro konvertity </vt:lpstr>
      <vt:lpstr>Katechismus pro konvertity </vt:lpstr>
      <vt:lpstr>Katechismus pro konvertity </vt:lpstr>
      <vt:lpstr>PowerPoint Presentation</vt:lpstr>
      <vt:lpstr>PowerPoint Presentation</vt:lpstr>
      <vt:lpstr>Koncil v Tridentu </vt:lpstr>
      <vt:lpstr>Kánon a tradice</vt:lpstr>
      <vt:lpstr>Kánon a tradice</vt:lpstr>
      <vt:lpstr>PowerPoint Presentation</vt:lpstr>
      <vt:lpstr>Matouš 15,3 </vt:lpstr>
      <vt:lpstr>Matouš 15,9 </vt:lpstr>
      <vt:lpstr>PowerPoint Presentation</vt:lpstr>
      <vt:lpstr>PowerPoint Presentation</vt:lpstr>
      <vt:lpstr>Katolictví a fundamentalismus </vt:lpstr>
      <vt:lpstr>Sentinel katolické církve </vt:lpstr>
      <vt:lpstr>Sentinel katolické církve </vt:lpstr>
      <vt:lpstr>Sentinel katolické církve </vt:lpstr>
      <vt:lpstr>PowerPoint Presentation</vt:lpstr>
      <vt:lpstr>Daniel 7,25</vt:lpstr>
      <vt:lpstr>Zjevení 14,12 </vt:lpstr>
      <vt:lpstr>PowerPoint Presentation</vt:lpstr>
      <vt:lpstr>Pamatuj na Stvořitele</vt:lpstr>
      <vt:lpstr>1. list Janův 5,3 </vt:lpstr>
      <vt:lpstr>PowerPoint Presentation</vt:lpstr>
      <vt:lpstr>Matouš 7,21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Jadlovska Viera</dc:creator>
  <cp:lastModifiedBy>Tomáš Chmel</cp:lastModifiedBy>
  <cp:revision>59</cp:revision>
  <dcterms:created xsi:type="dcterms:W3CDTF">2003-08-14T18:15:23Z</dcterms:created>
  <dcterms:modified xsi:type="dcterms:W3CDTF">2014-05-22T07:02:55Z</dcterms:modified>
</cp:coreProperties>
</file>