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Lst>
  <p:notesMasterIdLst>
    <p:notesMasterId r:id="rId127"/>
  </p:notesMasterIdLst>
  <p:sldIdLst>
    <p:sldId id="442" r:id="rId5"/>
    <p:sldId id="257" r:id="rId6"/>
    <p:sldId id="258" r:id="rId7"/>
    <p:sldId id="260" r:id="rId8"/>
    <p:sldId id="261" r:id="rId9"/>
    <p:sldId id="262" r:id="rId10"/>
    <p:sldId id="263" r:id="rId11"/>
    <p:sldId id="265" r:id="rId12"/>
    <p:sldId id="267" r:id="rId13"/>
    <p:sldId id="269" r:id="rId14"/>
    <p:sldId id="271" r:id="rId15"/>
    <p:sldId id="272" r:id="rId16"/>
    <p:sldId id="274" r:id="rId17"/>
    <p:sldId id="275" r:id="rId18"/>
    <p:sldId id="276" r:id="rId19"/>
    <p:sldId id="277" r:id="rId20"/>
    <p:sldId id="278" r:id="rId21"/>
    <p:sldId id="279" r:id="rId22"/>
    <p:sldId id="281" r:id="rId23"/>
    <p:sldId id="282" r:id="rId24"/>
    <p:sldId id="283" r:id="rId25"/>
    <p:sldId id="284" r:id="rId26"/>
    <p:sldId id="398" r:id="rId27"/>
    <p:sldId id="399" r:id="rId28"/>
    <p:sldId id="400" r:id="rId29"/>
    <p:sldId id="288" r:id="rId30"/>
    <p:sldId id="401" r:id="rId31"/>
    <p:sldId id="402"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403" r:id="rId48"/>
    <p:sldId id="307" r:id="rId49"/>
    <p:sldId id="308" r:id="rId50"/>
    <p:sldId id="309" r:id="rId51"/>
    <p:sldId id="310" r:id="rId52"/>
    <p:sldId id="404" r:id="rId53"/>
    <p:sldId id="405" r:id="rId54"/>
    <p:sldId id="406" r:id="rId55"/>
    <p:sldId id="314" r:id="rId56"/>
    <p:sldId id="407" r:id="rId57"/>
    <p:sldId id="408" r:id="rId58"/>
    <p:sldId id="317" r:id="rId59"/>
    <p:sldId id="318" r:id="rId60"/>
    <p:sldId id="319" r:id="rId61"/>
    <p:sldId id="320" r:id="rId62"/>
    <p:sldId id="321" r:id="rId63"/>
    <p:sldId id="324" r:id="rId64"/>
    <p:sldId id="409" r:id="rId65"/>
    <p:sldId id="410" r:id="rId66"/>
    <p:sldId id="327" r:id="rId67"/>
    <p:sldId id="411" r:id="rId68"/>
    <p:sldId id="412" r:id="rId69"/>
    <p:sldId id="330" r:id="rId70"/>
    <p:sldId id="331" r:id="rId71"/>
    <p:sldId id="332" r:id="rId72"/>
    <p:sldId id="333" r:id="rId73"/>
    <p:sldId id="334" r:id="rId74"/>
    <p:sldId id="335" r:id="rId75"/>
    <p:sldId id="336" r:id="rId76"/>
    <p:sldId id="337" r:id="rId77"/>
    <p:sldId id="338" r:id="rId78"/>
    <p:sldId id="413" r:id="rId79"/>
    <p:sldId id="342" r:id="rId80"/>
    <p:sldId id="414" r:id="rId81"/>
    <p:sldId id="415" r:id="rId82"/>
    <p:sldId id="345" r:id="rId83"/>
    <p:sldId id="416" r:id="rId84"/>
    <p:sldId id="417" r:id="rId85"/>
    <p:sldId id="418" r:id="rId86"/>
    <p:sldId id="419" r:id="rId87"/>
    <p:sldId id="420" r:id="rId88"/>
    <p:sldId id="352" r:id="rId89"/>
    <p:sldId id="421" r:id="rId90"/>
    <p:sldId id="422" r:id="rId91"/>
    <p:sldId id="355" r:id="rId92"/>
    <p:sldId id="356" r:id="rId93"/>
    <p:sldId id="358" r:id="rId94"/>
    <p:sldId id="360" r:id="rId95"/>
    <p:sldId id="423" r:id="rId96"/>
    <p:sldId id="425" r:id="rId97"/>
    <p:sldId id="426" r:id="rId98"/>
    <p:sldId id="427" r:id="rId99"/>
    <p:sldId id="428" r:id="rId100"/>
    <p:sldId id="424" r:id="rId101"/>
    <p:sldId id="429" r:id="rId102"/>
    <p:sldId id="368" r:id="rId103"/>
    <p:sldId id="369" r:id="rId104"/>
    <p:sldId id="370" r:id="rId105"/>
    <p:sldId id="371" r:id="rId106"/>
    <p:sldId id="430" r:id="rId107"/>
    <p:sldId id="431" r:id="rId108"/>
    <p:sldId id="432" r:id="rId109"/>
    <p:sldId id="433" r:id="rId110"/>
    <p:sldId id="434" r:id="rId111"/>
    <p:sldId id="435" r:id="rId112"/>
    <p:sldId id="380" r:id="rId113"/>
    <p:sldId id="381" r:id="rId114"/>
    <p:sldId id="436" r:id="rId115"/>
    <p:sldId id="438" r:id="rId116"/>
    <p:sldId id="437" r:id="rId117"/>
    <p:sldId id="439" r:id="rId118"/>
    <p:sldId id="440" r:id="rId119"/>
    <p:sldId id="387" r:id="rId120"/>
    <p:sldId id="388" r:id="rId121"/>
    <p:sldId id="441" r:id="rId122"/>
    <p:sldId id="390" r:id="rId123"/>
    <p:sldId id="391" r:id="rId124"/>
    <p:sldId id="396" r:id="rId125"/>
    <p:sldId id="443" r:id="rId1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41" autoAdjust="0"/>
    <p:restoredTop sz="61400" autoAdjust="0"/>
  </p:normalViewPr>
  <p:slideViewPr>
    <p:cSldViewPr>
      <p:cViewPr varScale="1">
        <p:scale>
          <a:sx n="74" d="100"/>
          <a:sy n="74" d="100"/>
        </p:scale>
        <p:origin x="-216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notesMaster" Target="notesMasters/notesMaster1.xml"/><Relationship Id="rId128" Type="http://schemas.openxmlformats.org/officeDocument/2006/relationships/printerSettings" Target="printerSettings/printerSettings1.bin"/><Relationship Id="rId129" Type="http://schemas.openxmlformats.org/officeDocument/2006/relationships/presProps" Target="pres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viewProps" Target="viewProps.xml"/><Relationship Id="rId131" Type="http://schemas.openxmlformats.org/officeDocument/2006/relationships/theme" Target="theme/theme1.xml"/><Relationship Id="rId13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398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9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8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98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398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585A34-8100-4378-A449-35996B56C38A}" type="slidenum">
              <a:rPr lang="cs-CZ"/>
              <a:pPr>
                <a:defRPr/>
              </a:pPr>
              <a:t>‹#›</a:t>
            </a:fld>
            <a:endParaRPr lang="cs-CZ"/>
          </a:p>
        </p:txBody>
      </p:sp>
    </p:spTree>
    <p:extLst>
      <p:ext uri="{BB962C8B-B14F-4D97-AF65-F5344CB8AC3E}">
        <p14:creationId xmlns:p14="http://schemas.microsoft.com/office/powerpoint/2010/main" val="1008659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605B0CD-F503-4A55-B751-09A789184A3D}" type="slidenum">
              <a:rPr lang="cs-CZ" smtClean="0"/>
              <a:pPr/>
              <a:t>1</a:t>
            </a:fld>
            <a:endParaRPr lang="cs-CZ" smtClean="0"/>
          </a:p>
        </p:txBody>
      </p:sp>
      <p:sp>
        <p:nvSpPr>
          <p:cNvPr id="1505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6F675D9-38BC-4306-85FE-93D2DFAFFA49}" type="slidenum">
              <a:rPr lang="cs-CZ" sz="1200"/>
              <a:pPr algn="r"/>
              <a:t>1</a:t>
            </a:fld>
            <a:endParaRPr lang="cs-CZ" sz="1200"/>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p:spPr>
        <p:txBody>
          <a:bodyPr/>
          <a:lstStyle/>
          <a:p>
            <a:pPr eaLnBrk="1" hangingPunct="1"/>
            <a:r>
              <a:rPr lang="cs-CZ" smtClean="0"/>
              <a:t>Jak zabezpečit své peníze.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471B12A4-BE6B-46C6-A99B-AACD4FD1B188}" type="slidenum">
              <a:rPr lang="cs-CZ" smtClean="0"/>
              <a:pPr/>
              <a:t>10</a:t>
            </a:fld>
            <a:endParaRPr lang="cs-CZ"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Adam a Eva se museli mít v původním dokonalém světě, který pro ně Bůh učinil, báječně.</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0D2C7EC2-2499-4F63-9DB4-CB51E806B091}" type="slidenum">
              <a:rPr lang="cs-CZ" smtClean="0"/>
              <a:pPr/>
              <a:t>100</a:t>
            </a:fld>
            <a:endParaRPr lang="cs-CZ"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cs-CZ" i="1" smtClean="0"/>
              <a:t>(Text: Lukáš 6,38) </a:t>
            </a:r>
            <a:r>
              <a:rPr lang="cs-CZ" smtClean="0"/>
              <a:t>V Bibli je ale návod. Ježíš řekl: </a:t>
            </a:r>
            <a:r>
              <a:rPr lang="cs-CZ" b="1" smtClean="0"/>
              <a:t>„Dávejte a bude vám dáno; dobrá míra, natlačená, natřesená, vrchovatá…“</a:t>
            </a:r>
            <a:r>
              <a:rPr lang="cs-CZ" smtClean="0"/>
              <a:t>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A38A5990-6C5E-42A8-BF2F-41C2B321241B}" type="slidenum">
              <a:rPr lang="cs-CZ" smtClean="0"/>
              <a:pPr/>
              <a:t>101</a:t>
            </a:fld>
            <a:endParaRPr lang="cs-CZ"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cs-CZ" smtClean="0"/>
              <a:t>Boží plán pro financování jeho díla na zemi je jednoduchý a krásný. Svůj lid žádá, aby podporovali jeho věc ze srdce, beze strachu o své vlastní potřeby, protože ty nakonec budou naplněny nad naše očekávání.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32FEDD03-7A66-4310-92B1-B2D73AD21BBE}" type="slidenum">
              <a:rPr lang="cs-CZ" smtClean="0"/>
              <a:pPr/>
              <a:t>102</a:t>
            </a:fld>
            <a:endParaRPr lang="cs-CZ"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cs-CZ" smtClean="0"/>
              <a:t>Možná někoho napadne, že přece Bůh vlastní všechno, zlato, stříbro, dobytek i nás, proč tedy potřebuje naše peníze? Desátkový systém je Božím plánem pro osobní podíl na financování jeho díla na zemi. </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533E371E-631D-47B4-B344-3D1ACDA6050E}" type="slidenum">
              <a:rPr lang="cs-CZ" smtClean="0"/>
              <a:pPr/>
              <a:t>103</a:t>
            </a:fld>
            <a:endParaRPr lang="cs-CZ" smtClean="0"/>
          </a:p>
        </p:txBody>
      </p:sp>
      <p:sp>
        <p:nvSpPr>
          <p:cNvPr id="269315" name="Zástupný symbol pro obrázek snímku 1"/>
          <p:cNvSpPr>
            <a:spLocks noGrp="1" noRot="1" noChangeAspect="1" noTextEdit="1"/>
          </p:cNvSpPr>
          <p:nvPr>
            <p:ph type="sldImg"/>
          </p:nvPr>
        </p:nvSpPr>
        <p:spPr>
          <a:ln/>
        </p:spPr>
      </p:sp>
      <p:sp>
        <p:nvSpPr>
          <p:cNvPr id="269316" name="Zástupný symbol pro poznámky 2"/>
          <p:cNvSpPr>
            <a:spLocks noGrp="1"/>
          </p:cNvSpPr>
          <p:nvPr>
            <p:ph type="body" idx="1"/>
          </p:nvPr>
        </p:nvSpPr>
        <p:spPr>
          <a:noFill/>
          <a:ln/>
        </p:spPr>
        <p:txBody>
          <a:bodyPr/>
          <a:lstStyle/>
          <a:p>
            <a:pPr eaLnBrk="1" hangingPunct="1"/>
            <a:r>
              <a:rPr lang="cs-CZ" smtClean="0"/>
              <a:t>Bůh nikdy neměl v úmyslu, aby jeho církev byla financována loterií, tombolou nebo hazardními hrami! Není právě desátek odpovědným způsobem, jak financovat Boží službu? </a:t>
            </a:r>
          </a:p>
        </p:txBody>
      </p:sp>
      <p:sp>
        <p:nvSpPr>
          <p:cNvPr id="269317"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EF7C74C-65F2-418B-8715-5CD6BD1E8FE9}" type="slidenum">
              <a:rPr lang="cs-CZ" sz="1200"/>
              <a:pPr algn="r"/>
              <a:t>103</a:t>
            </a:fld>
            <a:endParaRPr lang="cs-CZ"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AC847CAD-9597-4BC2-B8E8-5E6804D91C32}" type="slidenum">
              <a:rPr lang="cs-CZ" smtClean="0"/>
              <a:pPr/>
              <a:t>104</a:t>
            </a:fld>
            <a:endParaRPr lang="cs-CZ" smtClean="0"/>
          </a:p>
        </p:txBody>
      </p:sp>
      <p:sp>
        <p:nvSpPr>
          <p:cNvPr id="270339" name="Zástupný symbol pro obrázek snímku 1"/>
          <p:cNvSpPr>
            <a:spLocks noGrp="1" noRot="1" noChangeAspect="1" noTextEdit="1"/>
          </p:cNvSpPr>
          <p:nvPr>
            <p:ph type="sldImg"/>
          </p:nvPr>
        </p:nvSpPr>
        <p:spPr>
          <a:ln/>
        </p:spPr>
      </p:sp>
      <p:sp>
        <p:nvSpPr>
          <p:cNvPr id="270340" name="Zástupný symbol pro poznámky 2"/>
          <p:cNvSpPr>
            <a:spLocks noGrp="1"/>
          </p:cNvSpPr>
          <p:nvPr>
            <p:ph type="body" idx="1"/>
          </p:nvPr>
        </p:nvSpPr>
        <p:spPr>
          <a:noFill/>
          <a:ln/>
        </p:spPr>
        <p:txBody>
          <a:bodyPr/>
          <a:lstStyle/>
          <a:p>
            <a:pPr eaLnBrk="1" hangingPunct="1"/>
            <a:r>
              <a:rPr lang="cs-CZ" smtClean="0"/>
              <a:t>Každý člověk dává podle toho, jak přijímá. </a:t>
            </a:r>
          </a:p>
        </p:txBody>
      </p:sp>
      <p:sp>
        <p:nvSpPr>
          <p:cNvPr id="270341"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F14880F-58E6-412C-990B-93A4294612BE}" type="slidenum">
              <a:rPr lang="cs-CZ" sz="1200"/>
              <a:pPr algn="r"/>
              <a:t>104</a:t>
            </a:fld>
            <a:endParaRPr lang="cs-CZ" sz="12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8CF6F52E-151D-44E9-9478-B4F36C06E989}" type="slidenum">
              <a:rPr lang="cs-CZ" smtClean="0"/>
              <a:pPr/>
              <a:t>105</a:t>
            </a:fld>
            <a:endParaRPr lang="cs-CZ" smtClean="0"/>
          </a:p>
        </p:txBody>
      </p:sp>
      <p:sp>
        <p:nvSpPr>
          <p:cNvPr id="271363" name="Zástupný symbol pro obrázek snímku 1"/>
          <p:cNvSpPr>
            <a:spLocks noGrp="1" noRot="1" noChangeAspect="1" noTextEdit="1"/>
          </p:cNvSpPr>
          <p:nvPr>
            <p:ph type="sldImg"/>
          </p:nvPr>
        </p:nvSpPr>
        <p:spPr>
          <a:ln/>
        </p:spPr>
      </p:sp>
      <p:sp>
        <p:nvSpPr>
          <p:cNvPr id="271364" name="Zástupný symbol pro poznámky 2"/>
          <p:cNvSpPr>
            <a:spLocks noGrp="1"/>
          </p:cNvSpPr>
          <p:nvPr>
            <p:ph type="body" idx="1"/>
          </p:nvPr>
        </p:nvSpPr>
        <p:spPr>
          <a:noFill/>
          <a:ln/>
        </p:spPr>
        <p:txBody>
          <a:bodyPr/>
          <a:lstStyle/>
          <a:p>
            <a:pPr eaLnBrk="1" hangingPunct="1"/>
            <a:r>
              <a:rPr lang="cs-CZ" smtClean="0"/>
              <a:t>Jestliže vydělá deset tisíc korun,</a:t>
            </a:r>
          </a:p>
        </p:txBody>
      </p:sp>
      <p:sp>
        <p:nvSpPr>
          <p:cNvPr id="271365"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D981AD8-E871-4C26-B3ED-A499DD24CC5C}" type="slidenum">
              <a:rPr lang="cs-CZ" sz="1200"/>
              <a:pPr algn="r"/>
              <a:t>105</a:t>
            </a:fld>
            <a:endParaRPr lang="cs-CZ" sz="12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C13D3632-F797-4431-9E2B-067AB4F636F7}" type="slidenum">
              <a:rPr lang="cs-CZ" smtClean="0"/>
              <a:pPr/>
              <a:t>106</a:t>
            </a:fld>
            <a:endParaRPr lang="cs-CZ" smtClean="0"/>
          </a:p>
        </p:txBody>
      </p:sp>
      <p:sp>
        <p:nvSpPr>
          <p:cNvPr id="272387" name="Zástupný symbol pro obrázek snímku 1"/>
          <p:cNvSpPr>
            <a:spLocks noGrp="1" noRot="1" noChangeAspect="1" noTextEdit="1"/>
          </p:cNvSpPr>
          <p:nvPr>
            <p:ph type="sldImg"/>
          </p:nvPr>
        </p:nvSpPr>
        <p:spPr>
          <a:ln/>
        </p:spPr>
      </p:sp>
      <p:sp>
        <p:nvSpPr>
          <p:cNvPr id="272388" name="Zástupný symbol pro poznámky 2"/>
          <p:cNvSpPr>
            <a:spLocks noGrp="1"/>
          </p:cNvSpPr>
          <p:nvPr>
            <p:ph type="body" idx="1"/>
          </p:nvPr>
        </p:nvSpPr>
        <p:spPr>
          <a:noFill/>
          <a:ln/>
        </p:spPr>
        <p:txBody>
          <a:bodyPr/>
          <a:lstStyle/>
          <a:p>
            <a:pPr eaLnBrk="1" hangingPunct="1"/>
            <a:r>
              <a:rPr lang="cs-CZ" smtClean="0"/>
              <a:t>tisíc korun vrátí Bohu. </a:t>
            </a:r>
          </a:p>
        </p:txBody>
      </p:sp>
      <p:sp>
        <p:nvSpPr>
          <p:cNvPr id="272389"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FB011AB-32AE-4443-9166-E2BD40C30656}" type="slidenum">
              <a:rPr lang="cs-CZ" sz="1200"/>
              <a:pPr algn="r"/>
              <a:t>106</a:t>
            </a:fld>
            <a:endParaRPr lang="cs-CZ" sz="12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EF577A62-80ED-4101-BF73-4528FECB13E7}" type="slidenum">
              <a:rPr lang="cs-CZ" smtClean="0"/>
              <a:pPr/>
              <a:t>107</a:t>
            </a:fld>
            <a:endParaRPr lang="cs-CZ" smtClean="0"/>
          </a:p>
        </p:txBody>
      </p:sp>
      <p:sp>
        <p:nvSpPr>
          <p:cNvPr id="273411" name="Zástupný symbol pro obrázek snímku 1"/>
          <p:cNvSpPr>
            <a:spLocks noGrp="1" noRot="1" noChangeAspect="1" noTextEdit="1"/>
          </p:cNvSpPr>
          <p:nvPr>
            <p:ph type="sldImg"/>
          </p:nvPr>
        </p:nvSpPr>
        <p:spPr>
          <a:ln/>
        </p:spPr>
      </p:sp>
      <p:sp>
        <p:nvSpPr>
          <p:cNvPr id="273412" name="Zástupný symbol pro poznámky 2"/>
          <p:cNvSpPr>
            <a:spLocks noGrp="1"/>
          </p:cNvSpPr>
          <p:nvPr>
            <p:ph type="body" idx="1"/>
          </p:nvPr>
        </p:nvSpPr>
        <p:spPr>
          <a:noFill/>
          <a:ln/>
        </p:spPr>
        <p:txBody>
          <a:bodyPr/>
          <a:lstStyle/>
          <a:p>
            <a:pPr eaLnBrk="1" hangingPunct="1"/>
            <a:r>
              <a:rPr lang="cs-CZ" smtClean="0"/>
              <a:t>Pokud si vydělá tisíc, </a:t>
            </a:r>
          </a:p>
        </p:txBody>
      </p:sp>
      <p:sp>
        <p:nvSpPr>
          <p:cNvPr id="273413"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E7C1518-E75B-46BA-B3EA-F6DB5ABA6A98}" type="slidenum">
              <a:rPr lang="cs-CZ" sz="1200"/>
              <a:pPr algn="r"/>
              <a:t>107</a:t>
            </a:fld>
            <a:endParaRPr lang="cs-CZ" sz="12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8DAA0617-1CBD-46C9-BC13-2A50CA8B5D3F}" type="slidenum">
              <a:rPr lang="cs-CZ" smtClean="0"/>
              <a:pPr/>
              <a:t>108</a:t>
            </a:fld>
            <a:endParaRPr lang="cs-CZ" smtClean="0"/>
          </a:p>
        </p:txBody>
      </p:sp>
      <p:sp>
        <p:nvSpPr>
          <p:cNvPr id="274435" name="Zástupný symbol pro obrázek snímku 1"/>
          <p:cNvSpPr>
            <a:spLocks noGrp="1" noRot="1" noChangeAspect="1" noTextEdit="1"/>
          </p:cNvSpPr>
          <p:nvPr>
            <p:ph type="sldImg"/>
          </p:nvPr>
        </p:nvSpPr>
        <p:spPr>
          <a:ln/>
        </p:spPr>
      </p:sp>
      <p:sp>
        <p:nvSpPr>
          <p:cNvPr id="274436" name="Zástupný symbol pro poznámky 2"/>
          <p:cNvSpPr>
            <a:spLocks noGrp="1"/>
          </p:cNvSpPr>
          <p:nvPr>
            <p:ph type="body" idx="1"/>
          </p:nvPr>
        </p:nvSpPr>
        <p:spPr>
          <a:noFill/>
          <a:ln/>
        </p:spPr>
        <p:txBody>
          <a:bodyPr/>
          <a:lstStyle/>
          <a:p>
            <a:pPr eaLnBrk="1" hangingPunct="1"/>
            <a:r>
              <a:rPr lang="cs-CZ" dirty="0" smtClean="0"/>
              <a:t>vrátí jen sto korun. Může snad být něco spravedlivějšího? </a:t>
            </a:r>
            <a:r>
              <a:rPr lang="cs-CZ" sz="1200" kern="1200" dirty="0" smtClean="0">
                <a:solidFill>
                  <a:schemeClr val="tx1"/>
                </a:solidFill>
                <a:latin typeface="Arial" charset="0"/>
                <a:ea typeface="+mn-ea"/>
                <a:cs typeface="+mn-cs"/>
              </a:rPr>
              <a:t>Ať dáme Bohu cokoli, on nám vždy dává víc. Vždycky dostaneme víc, než dáme. Když se dělíme o naše požehnání s druhými, rosteme v lásce a soucitu, podobáme se víc a víc Ježíši.</a:t>
            </a:r>
            <a:endParaRPr lang="cs-CZ" dirty="0" smtClean="0"/>
          </a:p>
        </p:txBody>
      </p:sp>
      <p:sp>
        <p:nvSpPr>
          <p:cNvPr id="274437"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8DC3243-B343-4943-94AB-67CED2413F52}" type="slidenum">
              <a:rPr lang="cs-CZ" sz="1200"/>
              <a:pPr algn="r"/>
              <a:t>108</a:t>
            </a:fld>
            <a:endParaRPr lang="cs-CZ" sz="120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D21B9D79-EE0F-42F7-AC52-727FFF8CDA0D}" type="slidenum">
              <a:rPr lang="cs-CZ" smtClean="0"/>
              <a:pPr/>
              <a:t>109</a:t>
            </a:fld>
            <a:endParaRPr lang="cs-CZ"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r>
              <a:rPr lang="cs-CZ" sz="1200" kern="1200" dirty="0" smtClean="0">
                <a:solidFill>
                  <a:schemeClr val="tx1"/>
                </a:solidFill>
                <a:latin typeface="Arial" charset="0"/>
                <a:ea typeface="+mn-ea"/>
                <a:cs typeface="+mn-cs"/>
              </a:rPr>
              <a:t>Jeden z Ježíšových nádherných příběhů, kterými ilustroval své učení, je o pilném a pracovitém farmáři, který těžce pracoval a v době sklizně měl obrovskou úrodu. Sklizeň byla tak veliká, že mu jeho stodoly nestačily. Byly přeplněny, ačkoli úroda nebyla ještě sklizena. Co by teď bylo nejlepší udělat? Bylo to dilema. Přemýšlel, jak se nejlépe rozhodnout. Měl by dát přebytek chudým? Ale vždyť to vše patřilo jemu! </a:t>
            </a:r>
            <a:endParaRPr 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5DF4EDA-9903-44FE-926F-70CEA9826503}" type="slidenum">
              <a:rPr lang="cs-CZ" smtClean="0"/>
              <a:pPr/>
              <a:t>11</a:t>
            </a:fld>
            <a:endParaRPr lang="cs-CZ"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r>
              <a:rPr lang="cs-CZ" i="1" smtClean="0"/>
              <a:t>(Text: 1. Mojžíšova 2,8) </a:t>
            </a:r>
            <a:r>
              <a:rPr lang="cs-CZ" smtClean="0"/>
              <a:t>Ale bylo tam ještě mnohem víc! </a:t>
            </a:r>
            <a:r>
              <a:rPr lang="cs-CZ" b="1" smtClean="0"/>
              <a:t>„A Hospodin Bůh vysadil zahradu v Edenu… a postavil tam člověka, kterého vytvořil.“</a:t>
            </a:r>
            <a:r>
              <a:rPr lang="cs-CZ" smtClean="0"/>
              <a: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986D9BD-7917-42D7-82BB-1AED6B28591A}" type="slidenum">
              <a:rPr lang="cs-CZ" smtClean="0"/>
              <a:pPr/>
              <a:t>110</a:t>
            </a:fld>
            <a:endParaRPr lang="cs-CZ"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cs-CZ" sz="1200" kern="1200" dirty="0" smtClean="0">
                <a:solidFill>
                  <a:schemeClr val="tx1"/>
                </a:solidFill>
                <a:latin typeface="Arial" charset="0"/>
                <a:ea typeface="+mn-ea"/>
                <a:cs typeface="+mn-cs"/>
              </a:rPr>
              <a:t>Nebylo to jeho pečlivé plánování? Nebyla to jeho pracovitost? Sám sebe přesvědčil o tom, co udělat: </a:t>
            </a:r>
            <a:endParaRPr lang="cs-CZ"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39F239A9-986E-414D-ACDF-416249F1E284}" type="slidenum">
              <a:rPr lang="cs-CZ" smtClean="0"/>
              <a:pPr/>
              <a:t>111</a:t>
            </a:fld>
            <a:endParaRPr lang="cs-CZ"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r>
              <a:rPr lang="cs-CZ" i="1" dirty="0" smtClean="0"/>
              <a:t>(Text: Lukáš 12,18–21) </a:t>
            </a:r>
            <a:r>
              <a:rPr lang="cs-CZ" b="1" dirty="0" smtClean="0"/>
              <a:t>„Tohle udělám: Zbořím stodoly, postavím větší a tam shromáždím všechno své obilí i ostatní zásoby“</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24F86312-2B8F-4701-8940-1F35797EC177}" type="slidenum">
              <a:rPr lang="cs-CZ" smtClean="0"/>
              <a:pPr/>
              <a:t>112</a:t>
            </a:fld>
            <a:endParaRPr lang="cs-CZ"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r>
              <a:rPr lang="cs-CZ" b="1" dirty="0" smtClean="0"/>
              <a:t>„a řeknu si: Teď máš velké zásoby na mnoho let; klidně si žij, jez, pij, buď veselé mysli.“ </a:t>
            </a:r>
            <a:r>
              <a:rPr lang="cs-CZ" b="0" i="1" dirty="0" smtClean="0"/>
              <a:t>(Lukáš 12,18.19)</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F0AF6C21-9D27-4AE3-8409-FCF43F34942A}" type="slidenum">
              <a:rPr lang="cs-CZ" smtClean="0"/>
              <a:pPr/>
              <a:t>113</a:t>
            </a:fld>
            <a:endParaRPr lang="cs-CZ"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cs-CZ" b="1" dirty="0" smtClean="0"/>
              <a:t>„Ale Bůh mu řekl: </a:t>
            </a:r>
            <a:r>
              <a:rPr lang="cs-CZ" b="1" dirty="0" smtClean="0">
                <a:latin typeface="Calibri" pitchFamily="34" charset="0"/>
              </a:rPr>
              <a:t>‚</a:t>
            </a:r>
            <a:r>
              <a:rPr lang="cs-CZ" b="1" dirty="0" smtClean="0"/>
              <a:t>Blázne! Ještě této noci si vyžádají tvoji duši,“</a:t>
            </a:r>
            <a:r>
              <a:rPr lang="cs-CZ" dirty="0" smtClean="0"/>
              <a:t>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A2EA6F23-B168-465D-A19B-930E56C5435D}" type="slidenum">
              <a:rPr lang="cs-CZ" smtClean="0"/>
              <a:pPr/>
              <a:t>114</a:t>
            </a:fld>
            <a:endParaRPr lang="cs-CZ"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r>
              <a:rPr lang="cs-CZ" b="1" dirty="0" smtClean="0"/>
              <a:t>„a čí bude to, co jsi nashromáždil?‘“</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B3CCB42E-6F13-4DA3-8A07-CDB855EC66C6}" type="slidenum">
              <a:rPr lang="cs-CZ" smtClean="0"/>
              <a:pPr/>
              <a:t>115</a:t>
            </a:fld>
            <a:endParaRPr lang="cs-CZ"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r>
              <a:rPr lang="cs-CZ" b="1" dirty="0" smtClean="0"/>
              <a:t>„Tak je to s tím, kdo si hromadí poklady a není bohatý před Bohem.“ </a:t>
            </a:r>
            <a:r>
              <a:rPr lang="cs-CZ" b="0" i="1" dirty="0" smtClean="0"/>
              <a:t>(Lukáš 12,20.21)</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1B106734-4131-4EA8-83E9-3ABFF0800D49}" type="slidenum">
              <a:rPr lang="cs-CZ" smtClean="0"/>
              <a:pPr/>
              <a:t>116</a:t>
            </a:fld>
            <a:endParaRPr lang="cs-CZ"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r>
              <a:rPr lang="cs-CZ" smtClean="0"/>
              <a:t>Tento bohatý farmář neuznal zdroj svého požehnání. Ignoroval svého Stvořitele a své závazky coby správce. Vůbec nemyslel na chudé, sirotky, vdovy nebo bezdomovce. Myslel jen na sebe. Měl problém se svým srdcem.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44976D24-6147-48D9-84B7-3726083F5967}" type="slidenum">
              <a:rPr lang="cs-CZ" smtClean="0"/>
              <a:pPr/>
              <a:t>117</a:t>
            </a:fld>
            <a:endParaRPr lang="cs-CZ"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r>
              <a:rPr lang="cs-CZ" i="1" smtClean="0"/>
              <a:t>(Text: Matouš 6,21) </a:t>
            </a:r>
            <a:r>
              <a:rPr lang="cs-CZ" smtClean="0"/>
              <a:t>Ježíš řekl: </a:t>
            </a:r>
            <a:r>
              <a:rPr lang="cs-CZ" b="1" smtClean="0"/>
              <a:t>„Neboť kde je tvůj poklad, tam bude i tvé srdce.“ </a:t>
            </a:r>
            <a:r>
              <a:rPr lang="cs-CZ" smtClean="0"/>
              <a:t>Ježíš hovořil velmi vážně o našem postoji k majetku, protože pokud ho neodevzdáme do Ježíšových rukou, povede nás pryč od Boha, a my můžeme tak ztratit i věčný život.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65C3BBF1-1EAE-4C8E-8350-B070D5ADCA5D}" type="slidenum">
              <a:rPr lang="cs-CZ" smtClean="0"/>
              <a:pPr/>
              <a:t>118</a:t>
            </a:fld>
            <a:endParaRPr lang="cs-CZ"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cs-CZ" i="1" smtClean="0"/>
              <a:t>(Text: Matouš 16,26) </a:t>
            </a:r>
            <a:r>
              <a:rPr lang="cs-CZ" smtClean="0"/>
              <a:t>Dále Ježíš řekl: </a:t>
            </a:r>
            <a:r>
              <a:rPr lang="cs-CZ" b="1" smtClean="0"/>
              <a:t>„Jaký prospěch bude mít člověk, získá-li celý svět, ale svůj život ztratí?“</a:t>
            </a:r>
            <a:r>
              <a:rPr lang="cs-CZ" smtClean="0"/>
              <a:t> </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2CA510EC-4C75-4206-9BE0-72029FDDBB5B}" type="slidenum">
              <a:rPr lang="cs-CZ" smtClean="0"/>
              <a:pPr/>
              <a:t>119</a:t>
            </a:fld>
            <a:endParaRPr lang="cs-CZ"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Problémem moderního člověka je to, že se jeho život stal tak složitým a jeho rozvrh tak přeplněným, že buď zapomíná, anebo si nevyčlení čas, aby pamatoval na to, odkud všechna jeho požehnání přicházejí. </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2AA14D6C-62DD-4210-B61E-A474BD7516EF}" type="slidenum">
              <a:rPr lang="cs-CZ" smtClean="0"/>
              <a:pPr/>
              <a:t>12</a:t>
            </a:fld>
            <a:endParaRPr lang="cs-CZ"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Někde uprostřed nádhery a krásy nově narozeného světa navrhl Bůh domov v zahradě pro Adama a Evu. Bůh jim poskytl nejen krásný příbytek, ale dal jim také poučení o potravě, kterou jim poskytl.</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FDC915E0-BC76-42B2-AA8B-4EC56E71E667}" type="slidenum">
              <a:rPr lang="cs-CZ" smtClean="0"/>
              <a:pPr/>
              <a:t>120</a:t>
            </a:fld>
            <a:endParaRPr lang="cs-CZ"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Neuvědomuje si cenu, která byla zaplacena, aby byl vykoupen z hříchu. V důsledku toho si přestává uvědomovat, jak je důležité, aby ctil Boha svým časem, obdarováním a vlastnictvím. Každý z nás si každý den potřebuje připomínat, že vše, co máme, je darem od Boha. </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6E870B10-BDE0-4BD1-873A-322C97ADF81E}" type="slidenum">
              <a:rPr lang="cs-CZ" smtClean="0"/>
              <a:pPr/>
              <a:t>121</a:t>
            </a:fld>
            <a:endParaRPr lang="cs-CZ"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r>
              <a:rPr lang="cs-CZ" sz="1200" kern="1200" dirty="0" smtClean="0">
                <a:solidFill>
                  <a:schemeClr val="tx1"/>
                </a:solidFill>
                <a:latin typeface="Arial" charset="0"/>
                <a:ea typeface="+mn-ea"/>
                <a:cs typeface="+mn-cs"/>
              </a:rPr>
              <a:t>Naše životy jsou Božím darem. Naše zdraví je Božím darem. Každé nadechnutí je Božím darem. Jídlo, které jíme, oděv, který nosíme, dům, ve kterém žijeme, to vše jsou dary od Boha. Když dáváme Bohu zpět, říkáme, „</a:t>
            </a:r>
            <a:r>
              <a:rPr lang="cs-CZ" sz="1200" kern="1200" dirty="0" smtClean="0">
                <a:solidFill>
                  <a:schemeClr val="tx1"/>
                </a:solidFill>
                <a:latin typeface="Arial" charset="0"/>
                <a:ea typeface="+mn-ea"/>
                <a:cs typeface="+mn-cs"/>
              </a:rPr>
              <a:t>Díky, Pane, </a:t>
            </a:r>
            <a:r>
              <a:rPr lang="cs-CZ" sz="1200" kern="1200" dirty="0" smtClean="0">
                <a:solidFill>
                  <a:schemeClr val="tx1"/>
                </a:solidFill>
                <a:latin typeface="Arial" charset="0"/>
                <a:ea typeface="+mn-ea"/>
                <a:cs typeface="+mn-cs"/>
              </a:rPr>
              <a:t>za to, co jsi mi dal.“ Chtěl bys říci: „Pane, chci tě dát na první místo ve svém rozpočtu a v každé oblasti svého života.“? Pokud </a:t>
            </a:r>
            <a:r>
              <a:rPr lang="cs-CZ" sz="1200" kern="1200" dirty="0" smtClean="0">
                <a:solidFill>
                  <a:schemeClr val="tx1"/>
                </a:solidFill>
                <a:latin typeface="Arial" charset="0"/>
                <a:ea typeface="+mn-ea"/>
                <a:cs typeface="+mn-cs"/>
              </a:rPr>
              <a:t>ano, připojte se se mnou k závěrečné modlitbě: </a:t>
            </a:r>
            <a:r>
              <a:rPr lang="cs-CZ" sz="1200" kern="1200" dirty="0" smtClean="0">
                <a:solidFill>
                  <a:schemeClr val="tx1"/>
                </a:solidFill>
                <a:latin typeface="Arial" charset="0"/>
                <a:ea typeface="+mn-ea"/>
                <a:cs typeface="+mn-cs"/>
              </a:rPr>
              <a:t>[Další snímek je navržená modlitba]</a:t>
            </a:r>
            <a:endParaRPr lang="cs-CZ"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521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cs-CZ" sz="1200" kern="1200" dirty="0" smtClean="0">
                <a:solidFill>
                  <a:schemeClr val="tx1"/>
                </a:solidFill>
                <a:latin typeface="Arial" charset="0"/>
                <a:ea typeface="+mn-ea"/>
                <a:cs typeface="+mn-cs"/>
              </a:rPr>
              <a:t>Navržená modlitba] „Nebeský Otče, dnes tě chceme uznat jako našeho Stvořitele a Vykupitele. Uvědomujeme si, že každý dobrý a dokonalý dar pochází od tebe. S vděčným srdcem ti děkujeme za to, že se staráš o všechny naše potřeby, že nám žehnáš víc, než si uvědomujeme a víc, než jsme schopni vrátit. Dnes se chceme rozhodnout k tomu, abychom s tvou pomocí byli věrnými správci toho, co jsi nám svěřil. Chceme být věrní – nejen v našich desátcích a v darech lásky – ale také v našem čase a darech a energii a zdraví. Víme, že když to uděláme, můžeš nám a skrze nás udělat více, můžeš nám dát větší požehnání a schopnosti a výsledky ke tvé slávě a poctě. Chceme pro tebe a okolní svět plný potřeb být tím nejlepším, čím můžeme být. </a:t>
            </a:r>
            <a:r>
              <a:rPr lang="cs-CZ" sz="1200" kern="1200" dirty="0" smtClean="0">
                <a:solidFill>
                  <a:schemeClr val="tx1"/>
                </a:solidFill>
                <a:latin typeface="Arial" charset="0"/>
                <a:ea typeface="+mn-ea"/>
                <a:cs typeface="+mn-cs"/>
              </a:rPr>
              <a:t>Prosím, </a:t>
            </a:r>
            <a:r>
              <a:rPr lang="cs-CZ" sz="1200" kern="1200" dirty="0" smtClean="0">
                <a:solidFill>
                  <a:schemeClr val="tx1"/>
                </a:solidFill>
                <a:latin typeface="Arial" charset="0"/>
                <a:ea typeface="+mn-ea"/>
                <a:cs typeface="+mn-cs"/>
              </a:rPr>
              <a:t>podívej se do našeho srdce, vnímej naše potřeby a pomoz nám být věrnými, modlíme se v Ježíšově jménu, amen.</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A23B27FC-C462-41FF-9EF7-8981AB78B2DB}" type="slidenum">
              <a:rPr lang="cs-CZ" smtClean="0"/>
              <a:pPr/>
              <a:t>13</a:t>
            </a:fld>
            <a:endParaRPr lang="cs-CZ"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cs-CZ" i="1" dirty="0" smtClean="0"/>
              <a:t>(Text: 1. Mojžíšova 1,29) </a:t>
            </a:r>
            <a:r>
              <a:rPr lang="cs-CZ" b="1" dirty="0" smtClean="0"/>
              <a:t>„Dal jsem vám na celé zemi každou bylinu nesoucí semena“</a:t>
            </a:r>
            <a:r>
              <a:rPr lang="cs-CZ" dirty="0"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22461FEE-ABB7-4D1D-ABC3-AE803E37F7E2}" type="slidenum">
              <a:rPr lang="cs-CZ" smtClean="0"/>
              <a:pPr/>
              <a:t>14</a:t>
            </a:fld>
            <a:endParaRPr lang="cs-CZ"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cs-CZ" b="1" dirty="0" smtClean="0"/>
              <a:t>„i každý strom, na němž rostou plody se semeny. To budete mít za pokrm.“ </a:t>
            </a:r>
            <a:r>
              <a:rPr lang="cs-CZ" b="0" i="1" dirty="0" smtClean="0"/>
              <a:t>(1. Mojžíšova 1,29)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BB02FA8E-5643-45B0-8CB0-8A191A3A9121}" type="slidenum">
              <a:rPr lang="cs-CZ" smtClean="0"/>
              <a:pPr/>
              <a:t>15</a:t>
            </a:fld>
            <a:endParaRPr lang="cs-CZ"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cs-CZ" dirty="0" smtClean="0"/>
              <a:t>Adam a Eva nemuseli platit nájem, nemuseli se hrozit daní, nepoužívali žádné zámky a klíče, nemuseli se obávat vandalů a zlodějů, neznali žádné nemocnice ani lékárny.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1FFEC51E-0883-48AB-ABB8-112C5C21D19E}" type="slidenum">
              <a:rPr lang="cs-CZ" smtClean="0"/>
              <a:pPr/>
              <a:t>16</a:t>
            </a:fld>
            <a:endParaRPr lang="cs-CZ"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cs-CZ" smtClean="0"/>
              <a:t>Těšili se z dokonalého zdraví a nekonečného mládí. Radovali se z trvalých vzájemných vztahů a z nekonečné lásky k Bohu. Bůh chtěl, aby se o toto požehnání podělili s druhými, a tak řekl: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8A5070C-5AA3-43C6-9E6E-C85D8827CCF9}" type="slidenum">
              <a:rPr lang="cs-CZ" smtClean="0"/>
              <a:pPr/>
              <a:t>17</a:t>
            </a:fld>
            <a:endParaRPr lang="cs-CZ"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cs-CZ" i="1" smtClean="0"/>
              <a:t>(Text: 1. Mojžíšova 1,28) </a:t>
            </a:r>
            <a:r>
              <a:rPr lang="cs-CZ" b="1" smtClean="0"/>
              <a:t>„Ploďte a množte se a naplňte zemi. Podmaňte ji a panujte…“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2D0B216F-4337-4185-9D9F-D176E9AFE7A6}" type="slidenum">
              <a:rPr lang="cs-CZ" smtClean="0"/>
              <a:pPr/>
              <a:t>18</a:t>
            </a:fld>
            <a:endParaRPr lang="cs-CZ"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Bůh také věděl, že lidstvo by mělo mít co na práci, tedy činnost, ze které by měli lidé radost. Dal lidem odpovědnost a učinil je správci tohoto krásného nového světa. </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C3ADD082-3961-47D1-AFC5-C30FE29F0744}" type="slidenum">
              <a:rPr lang="cs-CZ" smtClean="0"/>
              <a:pPr/>
              <a:t>19</a:t>
            </a:fld>
            <a:endParaRPr lang="cs-CZ"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cs-CZ" i="1" dirty="0" smtClean="0"/>
              <a:t>(Text: 1. Mojžíšova 1,28) </a:t>
            </a:r>
            <a:r>
              <a:rPr lang="cs-CZ" dirty="0" smtClean="0"/>
              <a:t>Tak řekl Adamovi a Evě: </a:t>
            </a:r>
            <a:r>
              <a:rPr lang="cs-CZ" b="1" dirty="0" smtClean="0"/>
              <a:t>„…panujte nad mořskými rybami, nad nebeským ptactvem,“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CB142E21-C98E-41D2-B09A-5558BBACDFE8}" type="slidenum">
              <a:rPr lang="cs-CZ" smtClean="0"/>
              <a:pPr/>
              <a:t>2</a:t>
            </a:fld>
            <a:endParaRPr lang="cs-CZ"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cs-CZ" dirty="0" smtClean="0"/>
              <a:t>Ježíš často mluvil o penězích. Šestnáct z jeho 38 podobenství se zabývalo tím, jak zacházet s penězi a majetkem. Ve čtyřech evangeliích Matouše, Marka, Lukáše a Jana se každý desátý verš, tedy celkem 288 veršů přímo zabývá tématem peněz a naším vlastnictvím. V Bibli je přibližně 500 veršů o modlitbě, dalších 500 o víře a překvapivě </a:t>
            </a:r>
            <a:r>
              <a:rPr lang="cs-CZ" dirty="0" smtClean="0"/>
              <a:t>2.000 </a:t>
            </a:r>
            <a:r>
              <a:rPr lang="cs-CZ" dirty="0" smtClean="0"/>
              <a:t>veršů o penězích a majetku. Peníze musejí být tedy pro Boha důležitým předmětem.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45B0F6C2-ED33-45B6-AE8D-6CBC64FA3C94}" type="slidenum">
              <a:rPr lang="cs-CZ" smtClean="0"/>
              <a:pPr/>
              <a:t>20</a:t>
            </a:fld>
            <a:endParaRPr lang="cs-CZ"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r>
              <a:rPr lang="cs-CZ" b="1" dirty="0" smtClean="0"/>
              <a:t>„nade vším živým, co se na zemi hýbe…“</a:t>
            </a:r>
            <a:r>
              <a:rPr lang="cs-CZ" b="0" i="1" dirty="0" smtClean="0"/>
              <a:t> (1. Mojžíšova 1,28)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50F6E66F-3DFD-4C80-A2E3-E72CDC9A1004}" type="slidenum">
              <a:rPr lang="cs-CZ" smtClean="0"/>
              <a:pPr/>
              <a:t>21</a:t>
            </a:fld>
            <a:endParaRPr lang="cs-CZ"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r>
              <a:rPr lang="cs-CZ" i="1" smtClean="0"/>
              <a:t>(Text: 1. Mojžíšova 2,15) </a:t>
            </a:r>
            <a:r>
              <a:rPr lang="cs-CZ" b="1" smtClean="0"/>
              <a:t>„Hospodin Bůh postavil člověka do zahrady v Edenu, aby ji obdělával a střežil.“ </a:t>
            </a:r>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8B8875C3-7663-4013-96EC-782B858A7B2D}" type="slidenum">
              <a:rPr lang="cs-CZ" smtClean="0"/>
              <a:pPr/>
              <a:t>22</a:t>
            </a:fld>
            <a:endParaRPr lang="cs-CZ"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cs-CZ" smtClean="0"/>
              <a:t>Vše na světě patří Bohu, který správu na Zemi svěřil lidem. Bůh je majitelem, my jsme správci a máme se o Boží majetek starat.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B0DE8891-D079-4D40-8D48-7784AC212B82}" type="slidenum">
              <a:rPr lang="cs-CZ" smtClean="0"/>
              <a:pPr/>
              <a:t>23</a:t>
            </a:fld>
            <a:endParaRPr lang="cs-CZ"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cs-CZ" i="1" smtClean="0"/>
              <a:t>(Text: Žalm 24,1) </a:t>
            </a:r>
            <a:r>
              <a:rPr lang="cs-CZ" smtClean="0"/>
              <a:t>Bible říká: </a:t>
            </a:r>
            <a:r>
              <a:rPr lang="cs-CZ" b="1" smtClean="0"/>
              <a:t>„Hospodinova je země se vším, co je na ní, svět i ti, kdo na něm sídlí.“</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39BB943B-831E-4742-B32D-E8A6F65BC7B8}" type="slidenum">
              <a:rPr lang="cs-CZ" smtClean="0"/>
              <a:pPr/>
              <a:t>24</a:t>
            </a:fld>
            <a:endParaRPr lang="cs-CZ"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cs-CZ" i="1" dirty="0" smtClean="0"/>
              <a:t>(Text: Žalm 50,10.11)  </a:t>
            </a:r>
            <a:r>
              <a:rPr lang="cs-CZ" i="0" dirty="0" smtClean="0"/>
              <a:t>Znovu Bůh říká</a:t>
            </a:r>
            <a:r>
              <a:rPr lang="cs-CZ" dirty="0" smtClean="0"/>
              <a:t>: </a:t>
            </a:r>
            <a:r>
              <a:rPr lang="cs-CZ" b="1" dirty="0" smtClean="0"/>
              <a:t>„Všechna lesní zvěř mi patří i dobytek na tisíci horách,“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02B96DCF-D987-44CD-B333-96F24FBA927A}" type="slidenum">
              <a:rPr lang="cs-CZ" smtClean="0"/>
              <a:pPr/>
              <a:t>25</a:t>
            </a:fld>
            <a:endParaRPr lang="cs-CZ"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r>
              <a:rPr lang="cs-CZ" b="1" dirty="0" smtClean="0"/>
              <a:t>„v horách vím o každém ptáku, polní havěť též mám kolem sebe.“</a:t>
            </a:r>
            <a:r>
              <a:rPr lang="cs-CZ" b="0" i="1" dirty="0" smtClean="0"/>
              <a:t> (Žalm 50,10.11)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9C81EBD3-9544-43B7-A39A-7035DAD981F5}" type="slidenum">
              <a:rPr lang="cs-CZ" smtClean="0"/>
              <a:pPr/>
              <a:t>26</a:t>
            </a:fld>
            <a:endParaRPr lang="cs-CZ"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cs-CZ" dirty="0" smtClean="0"/>
              <a:t>Bůh nám dává schopnost získávat peníze. My ve skutečnosti nevlastníme nic! Svět patří Bohu. Jako náš Stvořitel má Bůh pohledávku na našem majetku a našich životech, které nám propůjčil.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A3CF79F-0EA8-4D46-AAF7-AC4F14E974BD}" type="slidenum">
              <a:rPr lang="cs-CZ" smtClean="0"/>
              <a:pPr/>
              <a:t>27</a:t>
            </a:fld>
            <a:endParaRPr lang="cs-CZ" smtClean="0"/>
          </a:p>
        </p:txBody>
      </p:sp>
      <p:sp>
        <p:nvSpPr>
          <p:cNvPr id="184323" name="Zástupný symbol pro obrázek snímku 1"/>
          <p:cNvSpPr>
            <a:spLocks noGrp="1" noRot="1" noChangeAspect="1" noTextEdit="1"/>
          </p:cNvSpPr>
          <p:nvPr>
            <p:ph type="sldImg"/>
          </p:nvPr>
        </p:nvSpPr>
        <p:spPr>
          <a:ln/>
        </p:spPr>
      </p:sp>
      <p:sp>
        <p:nvSpPr>
          <p:cNvPr id="184324" name="Zástupný symbol pro poznámky 2"/>
          <p:cNvSpPr>
            <a:spLocks noGrp="1"/>
          </p:cNvSpPr>
          <p:nvPr>
            <p:ph type="body" idx="1"/>
          </p:nvPr>
        </p:nvSpPr>
        <p:spPr>
          <a:noFill/>
          <a:ln/>
        </p:spPr>
        <p:txBody>
          <a:bodyPr/>
          <a:lstStyle/>
          <a:p>
            <a:pPr eaLnBrk="1" hangingPunct="1"/>
            <a:r>
              <a:rPr lang="cs-CZ" i="1" dirty="0" smtClean="0"/>
              <a:t>(Text: 5. Mojžíšova 8,18) </a:t>
            </a:r>
            <a:r>
              <a:rPr lang="cs-CZ" b="1" dirty="0" smtClean="0"/>
              <a:t>„Pamatuj na Hospodina, svého Boha, neboť k nabytí blahobytu ti dává sílu on,“</a:t>
            </a:r>
            <a:r>
              <a:rPr lang="cs-CZ" dirty="0" smtClean="0"/>
              <a:t> </a:t>
            </a:r>
          </a:p>
        </p:txBody>
      </p:sp>
      <p:sp>
        <p:nvSpPr>
          <p:cNvPr id="184325"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40D14C1-770C-44CC-80D4-6AF29980ED1A}" type="slidenum">
              <a:rPr lang="cs-CZ" sz="1200"/>
              <a:pPr algn="r"/>
              <a:t>27</a:t>
            </a:fld>
            <a:endParaRPr lang="cs-CZ"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EDC288DB-9C5B-43F3-BF1C-0B7563140A44}" type="slidenum">
              <a:rPr lang="cs-CZ" smtClean="0"/>
              <a:pPr/>
              <a:t>28</a:t>
            </a:fld>
            <a:endParaRPr lang="cs-CZ" smtClean="0"/>
          </a:p>
        </p:txBody>
      </p:sp>
      <p:sp>
        <p:nvSpPr>
          <p:cNvPr id="185347" name="Zástupný symbol pro obrázek snímku 1"/>
          <p:cNvSpPr>
            <a:spLocks noGrp="1" noRot="1" noChangeAspect="1" noTextEdit="1"/>
          </p:cNvSpPr>
          <p:nvPr>
            <p:ph type="sldImg"/>
          </p:nvPr>
        </p:nvSpPr>
        <p:spPr>
          <a:ln/>
        </p:spPr>
      </p:sp>
      <p:sp>
        <p:nvSpPr>
          <p:cNvPr id="185348" name="Zástupný symbol pro poznámky 2"/>
          <p:cNvSpPr>
            <a:spLocks noGrp="1"/>
          </p:cNvSpPr>
          <p:nvPr>
            <p:ph type="body" idx="1"/>
          </p:nvPr>
        </p:nvSpPr>
        <p:spPr>
          <a:noFill/>
          <a:ln/>
        </p:spPr>
        <p:txBody>
          <a:bodyPr/>
          <a:lstStyle/>
          <a:p>
            <a:pPr eaLnBrk="1" hangingPunct="1"/>
            <a:r>
              <a:rPr lang="cs-CZ" b="1" dirty="0" smtClean="0"/>
              <a:t>„aby utvrdil svou smlouvu, kterou přísahal tvým otcům, jak tomu je dnes.“ </a:t>
            </a:r>
            <a:r>
              <a:rPr lang="cs-CZ" b="0" i="1" dirty="0" smtClean="0"/>
              <a:t>(5. Mojžíšova 8,18)</a:t>
            </a:r>
          </a:p>
        </p:txBody>
      </p:sp>
      <p:sp>
        <p:nvSpPr>
          <p:cNvPr id="185349"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DB8B543-AD31-4E0A-BECD-A483D4FC4361}" type="slidenum">
              <a:rPr lang="cs-CZ" sz="1200"/>
              <a:pPr algn="r"/>
              <a:t>28</a:t>
            </a:fld>
            <a:endParaRPr lang="cs-CZ"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A5B04940-8C2F-496A-868D-D5712D8A2B24}" type="slidenum">
              <a:rPr lang="cs-CZ" smtClean="0"/>
              <a:pPr/>
              <a:t>29</a:t>
            </a:fld>
            <a:endParaRPr lang="cs-CZ"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cs-CZ" dirty="0" err="1" smtClean="0"/>
              <a:t>Websterův</a:t>
            </a:r>
            <a:r>
              <a:rPr lang="cs-CZ" dirty="0" smtClean="0"/>
              <a:t> Slovník nového světa definuje správce jako </a:t>
            </a:r>
            <a:r>
              <a:rPr lang="cs-CZ" b="1" dirty="0" smtClean="0"/>
              <a:t>„člověka, který jedná jako dozorce nad financemi a majetkem druhé osoby“. </a:t>
            </a:r>
            <a:r>
              <a:rPr lang="cs-CZ" dirty="0" smtClean="0"/>
              <a:t>Když někdo dnes vstupuje do vztahu správcovství, potřebuje vědět, co od něj vlastník očekává. S tímto porozuměním přistupoval Bůh k Adamovi, jak to zaznamenává Bible: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48096DBC-6462-4D43-8CFA-7EB263CA5FC8}" type="slidenum">
              <a:rPr lang="cs-CZ" smtClean="0"/>
              <a:pPr/>
              <a:t>3</a:t>
            </a:fld>
            <a:endParaRPr lang="cs-CZ"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Mnoho lidí stráví hodně času tím, že si dělá příliš velké starosti týkající se peněz – jak budou schopni si dostatečně vydělat a zaplatit všechny výdaje, které chtějí a potřebují. Tato starost souvisí s našim přirozeným strachem z budoucnosti. Budeme mít z čeho žít, až budeme v důchodu? Co se stane, když zestárneme anebo onemocníme a nebudeme moci dále pracovat?</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62ACA8B9-96AA-44D0-9469-4512A801B455}" type="slidenum">
              <a:rPr lang="cs-CZ" smtClean="0"/>
              <a:pPr/>
              <a:t>30</a:t>
            </a:fld>
            <a:endParaRPr lang="cs-CZ"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r>
              <a:rPr lang="cs-CZ" i="1" dirty="0" smtClean="0"/>
              <a:t>(Text: 1. Mojžíšova 2,16.17) </a:t>
            </a:r>
            <a:r>
              <a:rPr lang="cs-CZ" b="1" dirty="0" smtClean="0"/>
              <a:t>„Z každého stromu zahrady smíš jíst.“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2B0AEB74-2395-412D-BA7D-F23780B92F1E}" type="slidenum">
              <a:rPr lang="cs-CZ" smtClean="0"/>
              <a:pPr/>
              <a:t>31</a:t>
            </a:fld>
            <a:endParaRPr lang="cs-CZ"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cs-CZ" b="1" dirty="0" smtClean="0"/>
              <a:t>„Ze stromu poznání dobrého a zlého však nejez.“</a:t>
            </a:r>
            <a:endParaRPr lang="cs-CZ"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3BE9F62F-3556-4CC5-BC9C-08523822404E}" type="slidenum">
              <a:rPr lang="cs-CZ" smtClean="0"/>
              <a:pPr/>
              <a:t>32</a:t>
            </a:fld>
            <a:endParaRPr lang="cs-CZ"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r>
              <a:rPr lang="cs-CZ" b="1" dirty="0" smtClean="0"/>
              <a:t>„V den, kdy bys z něho pojedl, propadneš smrti.“ </a:t>
            </a:r>
            <a:r>
              <a:rPr lang="cs-CZ" b="0" i="1" dirty="0" smtClean="0"/>
              <a:t>(1. Mojžíšova 2,16.17)  </a:t>
            </a:r>
            <a:r>
              <a:rPr lang="cs-CZ" sz="1200" kern="1200" dirty="0" smtClean="0">
                <a:solidFill>
                  <a:schemeClr val="tx1"/>
                </a:solidFill>
                <a:latin typeface="Arial" charset="0"/>
                <a:ea typeface="+mn-ea"/>
                <a:cs typeface="+mn-cs"/>
              </a:rPr>
              <a:t>Bůh zkoušel lásku a věrnost člověka. Adam a Eva mohli jíst ze všech ostatních stromů v zahradě, ale neměli jíst ovoce z tohoto konkrétního stromu.</a:t>
            </a:r>
            <a:endParaRPr lang="cs-CZ" b="0" i="1"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28054341-46B3-4BF8-876F-AD6C675A085F}" type="slidenum">
              <a:rPr lang="cs-CZ" smtClean="0"/>
              <a:pPr/>
              <a:t>33</a:t>
            </a:fld>
            <a:endParaRPr lang="cs-CZ"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r>
              <a:rPr lang="cs-CZ" dirty="0" smtClean="0"/>
              <a:t>Uposlechnutím Boha by ukázali, že uznávají jeho vlastnictví. Pokud by byli věrnými správci a zachovali svou oddanost Bohu, žili by navěky ve světě, který byl rájem! Adam a Eva selhali v jediné jednoduché zkoušce, kterou jim Bůh uložil. Nebyli věrnými správci a ztratili vše: svůj domov v zahradě, nesmrtelnost, lásku, štěstí, bezpečí, čisté svědomí i procházky a hovory s Bohem tváří v tvář!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6C810DB7-24FA-4DCF-9CDA-B0B5C99AA0FE}" type="slidenum">
              <a:rPr lang="cs-CZ" smtClean="0"/>
              <a:pPr/>
              <a:t>34</a:t>
            </a:fld>
            <a:endParaRPr lang="cs-CZ"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r>
              <a:rPr lang="cs-CZ" smtClean="0"/>
              <a:t>Z královské hodnosti padli do otroctví. Za tím vším stál se zadostiučiněním satan, vzbouřený anděl, který doufal, že tak navždy získá plnou nadvládu nad Zemí.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41E6538E-B8AF-41E2-8948-E08076EB2E51}" type="slidenum">
              <a:rPr lang="cs-CZ" smtClean="0"/>
              <a:pPr/>
              <a:t>35</a:t>
            </a:fld>
            <a:endParaRPr lang="cs-CZ"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r>
              <a:rPr lang="cs-CZ" smtClean="0"/>
              <a:t>Přesto byla satanova vláda rozbita vstupem Krista na naši zem o staletí později.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ACAA2E7E-8DBC-48E1-9E56-4C8FA94514E9}" type="slidenum">
              <a:rPr lang="cs-CZ" smtClean="0"/>
              <a:pPr/>
              <a:t>36</a:t>
            </a:fld>
            <a:endParaRPr lang="cs-CZ"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r>
              <a:rPr lang="cs-CZ" smtClean="0"/>
              <a:t>Satanův plán byl, že Božího Syna podvede stejně snadno, jako podvedl Adama a Evu. Satan čekal na situaci, kdy se Ježíš čtyřicet dnů postil.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FF9CB55A-6FAD-4E40-A42D-4819921696AA}" type="slidenum">
              <a:rPr lang="cs-CZ" smtClean="0"/>
              <a:pPr/>
              <a:t>37</a:t>
            </a:fld>
            <a:endParaRPr lang="cs-CZ"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r>
              <a:rPr lang="cs-CZ" i="1" dirty="0" smtClean="0"/>
              <a:t>(Text: Matouš 4,8. 9) </a:t>
            </a:r>
            <a:r>
              <a:rPr lang="cs-CZ" dirty="0" smtClean="0"/>
              <a:t>Pak ho vzal na </a:t>
            </a:r>
            <a:r>
              <a:rPr lang="cs-CZ" b="1" dirty="0" smtClean="0"/>
              <a:t>„velmi vysokou horu…“</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AB2A6DFF-F61C-4537-A493-2C3A592448C9}" type="slidenum">
              <a:rPr lang="cs-CZ" smtClean="0"/>
              <a:pPr/>
              <a:t>38</a:t>
            </a:fld>
            <a:endParaRPr lang="cs-CZ"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r>
              <a:rPr lang="cs-CZ" b="1" dirty="0" smtClean="0"/>
              <a:t>„ukázal mu všechna království…“</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D30FF3EF-8100-458C-BB88-8697F2A9DA62}" type="slidenum">
              <a:rPr lang="cs-CZ" smtClean="0"/>
              <a:pPr/>
              <a:t>39</a:t>
            </a:fld>
            <a:endParaRPr lang="cs-CZ"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r>
              <a:rPr lang="cs-CZ" b="1" dirty="0" smtClean="0"/>
              <a:t>„a řekl mu: ‚Toto všechno ti dám, padneš-li přede mnou a budeš se mi klanět.‘“ </a:t>
            </a:r>
            <a:r>
              <a:rPr lang="cs-CZ" b="0" i="1" dirty="0" smtClean="0"/>
              <a:t>(Matouš 4,8.9)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1842E904-8808-442A-8913-F8458E459073}" type="slidenum">
              <a:rPr lang="cs-CZ" smtClean="0"/>
              <a:pPr/>
              <a:t>4</a:t>
            </a:fld>
            <a:endParaRPr lang="cs-CZ"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r>
              <a:rPr lang="cs-CZ" smtClean="0"/>
              <a:t>Bůh nikdy neměl v úmyslu, abychom se museli starat o přítomnost nebo budoucnost. Jestliže mu důvěřujeme, nebudeme si dělat starosti o to, co se nám stane.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BBC64433-2F7B-4994-97A8-01EBB57F677C}" type="slidenum">
              <a:rPr lang="cs-CZ" smtClean="0"/>
              <a:pPr/>
              <a:t>40</a:t>
            </a:fld>
            <a:endParaRPr lang="cs-CZ"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Satan doufal, že Ježíše naláká na království tohoto světa, ale neuspěl. Věci, které satan slíbil dát Kristu, mu ve skutečnosti nepatřily! Ukradl planetu podvodem a lstí. Ježíš se nesnížil k tomu, aby se vztahu se svým Otcem vzdal pro věci tohoto světa. </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234BA7FC-39CF-415B-A54D-31ECC15B49BE}" type="slidenum">
              <a:rPr lang="cs-CZ" smtClean="0"/>
              <a:pPr/>
              <a:t>41</a:t>
            </a:fld>
            <a:endParaRPr lang="cs-CZ"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cs-CZ" dirty="0" smtClean="0"/>
              <a:t>Satanův konečný osud byl navždy zpečetěn na Golgotě. Kristovou smrtí na kříži byl satan poražen! Kristova smrt umožnila obnovu Země.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BB67B6CF-1868-44B6-BE94-C9020D1D24B8}" type="slidenum">
              <a:rPr lang="cs-CZ" smtClean="0"/>
              <a:pPr/>
              <a:t>42</a:t>
            </a:fld>
            <a:endParaRPr lang="cs-CZ"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r>
              <a:rPr lang="cs-CZ" smtClean="0"/>
              <a:t>Všechno, co jsme a co máme, bylo umožněno věčným darem Krista lidské rodině. Ať už ho milujeme, nebo ne, naše životy a všechen náš majetek je jeho vlastnictvím.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9C4C6872-06B1-4E2A-997B-9E8BDC17DD51}" type="slidenum">
              <a:rPr lang="cs-CZ" smtClean="0"/>
              <a:pPr/>
              <a:t>43</a:t>
            </a:fld>
            <a:endParaRPr lang="cs-CZ"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r>
              <a:rPr lang="cs-CZ" smtClean="0"/>
              <a:t>On je nejen naším Stvořitelem, ale je i naším Vykupitelem! A stejně jako Adam s Evou jsme správci toho, co nám Bůh svěřuje. Co od nás tedy očekává?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CD0EED8-3874-44A6-9EAA-61183623CD69}" type="slidenum">
              <a:rPr lang="cs-CZ" smtClean="0"/>
              <a:pPr/>
              <a:t>44</a:t>
            </a:fld>
            <a:endParaRPr lang="cs-CZ"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r>
              <a:rPr lang="cs-CZ" i="1" smtClean="0"/>
              <a:t>(Text: 1. Korintským 4,2) </a:t>
            </a:r>
            <a:r>
              <a:rPr lang="cs-CZ" b="1" smtClean="0"/>
              <a:t>„Od správců se nežádá nic jiného, než aby byl každý shledán věrným.“</a:t>
            </a:r>
            <a:r>
              <a:rPr lang="cs-CZ" smtClean="0"/>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69F0F811-D4B8-42BF-BA2F-6234DDE930DE}" type="slidenum">
              <a:rPr lang="cs-CZ" smtClean="0"/>
              <a:pPr/>
              <a:t>45</a:t>
            </a:fld>
            <a:endParaRPr lang="cs-CZ"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r>
              <a:rPr lang="cs-CZ" dirty="0" smtClean="0"/>
              <a:t>Největším ze všech Božích darů je samotný život. Apoštol Pavel prohlašuje: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F36B5390-F8FA-4E8A-AEB1-63F9033CC38B}" type="slidenum">
              <a:rPr lang="cs-CZ" smtClean="0"/>
              <a:pPr/>
              <a:t>46</a:t>
            </a:fld>
            <a:endParaRPr lang="cs-CZ"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cs-CZ" i="1" dirty="0" smtClean="0"/>
              <a:t>(Text: Skutky 17,24.25) </a:t>
            </a:r>
            <a:r>
              <a:rPr lang="cs-CZ" b="1" dirty="0" smtClean="0"/>
              <a:t>„Bůh, který učinil svět a všechno, co je v něm,…“</a:t>
            </a:r>
            <a:endParaRPr lang="cs-CZ"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E9230F7B-8E2B-4566-B231-13870E883BFB}" type="slidenum">
              <a:rPr lang="cs-CZ" smtClean="0"/>
              <a:pPr/>
              <a:t>47</a:t>
            </a:fld>
            <a:endParaRPr lang="cs-CZ"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cs-CZ" b="1" dirty="0" smtClean="0"/>
              <a:t>„všemu dává život, dech i všechno ostatní.“ </a:t>
            </a:r>
            <a:r>
              <a:rPr lang="cs-CZ" b="0" i="1" dirty="0" smtClean="0"/>
              <a:t>(Skutky 17,24.25)</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607D7ABE-42BB-442D-A7CE-A22F99CC69B6}" type="slidenum">
              <a:rPr lang="cs-CZ" smtClean="0"/>
              <a:pPr/>
              <a:t>48</a:t>
            </a:fld>
            <a:endParaRPr lang="cs-CZ"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r>
              <a:rPr lang="cs-CZ" smtClean="0"/>
              <a:t>Našemu životu dal vzniknout Bůh a On ho také udržuje. Každý tep srdce, každý nádech, každý puls našeho těla je Božím darem.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05CC311F-A201-4C39-8377-1FB840E5FDE1}" type="slidenum">
              <a:rPr lang="cs-CZ" smtClean="0"/>
              <a:pPr/>
              <a:t>49</a:t>
            </a:fld>
            <a:endParaRPr lang="cs-CZ"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cs-CZ" i="1" dirty="0" smtClean="0"/>
              <a:t>(Text: Římanům 12,1) </a:t>
            </a:r>
            <a:r>
              <a:rPr lang="cs-CZ" dirty="0" smtClean="0"/>
              <a:t>Pavel napsal: </a:t>
            </a:r>
            <a:r>
              <a:rPr lang="cs-CZ" b="1" dirty="0" smtClean="0"/>
              <a:t>„Vybízím vás, bratří, pro Boží milosrdenství, abyste sami sebe přinášeli jako živou,“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0A46BCB-9AF5-4E33-AB8D-A46502A2D1DA}" type="slidenum">
              <a:rPr lang="cs-CZ" smtClean="0"/>
              <a:pPr/>
              <a:t>5</a:t>
            </a:fld>
            <a:endParaRPr lang="cs-CZ"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cs-CZ" i="1" dirty="0" smtClean="0"/>
              <a:t>(Text: Matouš 6,31.32) </a:t>
            </a:r>
            <a:r>
              <a:rPr lang="cs-CZ" b="1" dirty="0" smtClean="0"/>
              <a:t>„Nemějte starost a neříkejte: Co budeme jíst? Co budeme pít? Co si budeme oblékat?“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77DFDC2-35C5-4B37-9A34-0EEC7F1BE438}" type="slidenum">
              <a:rPr lang="cs-CZ" smtClean="0"/>
              <a:pPr/>
              <a:t>50</a:t>
            </a:fld>
            <a:endParaRPr lang="cs-CZ"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r>
              <a:rPr lang="cs-CZ" b="1" dirty="0" smtClean="0"/>
              <a:t>„svatou, Bohu milou oběť; to ať je vaše pravá bohoslužba.“</a:t>
            </a:r>
            <a:r>
              <a:rPr lang="cs-CZ" b="0" i="1" dirty="0" smtClean="0"/>
              <a:t> (Římanům 12,1)</a:t>
            </a:r>
            <a:r>
              <a:rPr lang="cs-CZ" dirty="0" smtClean="0"/>
              <a:t> „Živá oběť“ znamená nepředstírané odevzdání se Kristu a jeho vedení v našich životech.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6941E7A0-10EA-4001-83DA-1AA78964404B}" type="slidenum">
              <a:rPr lang="cs-CZ" smtClean="0"/>
              <a:pPr/>
              <a:t>51</a:t>
            </a:fld>
            <a:endParaRPr lang="cs-CZ" smtClean="0"/>
          </a:p>
        </p:txBody>
      </p:sp>
      <p:sp>
        <p:nvSpPr>
          <p:cNvPr id="208899" name="Zástupný symbol pro obrázek snímku 1"/>
          <p:cNvSpPr>
            <a:spLocks noGrp="1" noRot="1" noChangeAspect="1" noTextEdit="1"/>
          </p:cNvSpPr>
          <p:nvPr>
            <p:ph type="sldImg"/>
          </p:nvPr>
        </p:nvSpPr>
        <p:spPr>
          <a:ln/>
        </p:spPr>
      </p:sp>
      <p:sp>
        <p:nvSpPr>
          <p:cNvPr id="208900" name="Zástupný symbol pro poznámky 2"/>
          <p:cNvSpPr>
            <a:spLocks noGrp="1"/>
          </p:cNvSpPr>
          <p:nvPr>
            <p:ph type="body" idx="1"/>
          </p:nvPr>
        </p:nvSpPr>
        <p:spPr>
          <a:noFill/>
          <a:ln/>
        </p:spPr>
        <p:txBody>
          <a:bodyPr/>
          <a:lstStyle/>
          <a:p>
            <a:pPr eaLnBrk="1" hangingPunct="1"/>
            <a:r>
              <a:rPr lang="cs-CZ" i="1" dirty="0" smtClean="0"/>
              <a:t>(Text: Skutky 10,38)  </a:t>
            </a:r>
            <a:r>
              <a:rPr lang="cs-CZ" dirty="0" smtClean="0"/>
              <a:t>Kristus </a:t>
            </a:r>
            <a:r>
              <a:rPr lang="cs-CZ" b="1" dirty="0" smtClean="0"/>
              <a:t>„procházel zemí, všem pomáhal…“</a:t>
            </a:r>
            <a:r>
              <a:rPr lang="cs-CZ" dirty="0" smtClean="0"/>
              <a:t> </a:t>
            </a:r>
          </a:p>
        </p:txBody>
      </p:sp>
      <p:sp>
        <p:nvSpPr>
          <p:cNvPr id="208901"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8762032-776E-4661-A64E-04B5BAB36016}" type="slidenum">
              <a:rPr lang="cs-CZ" sz="1200"/>
              <a:pPr algn="r"/>
              <a:t>51</a:t>
            </a:fld>
            <a:endParaRPr lang="cs-CZ"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ED53828B-6450-4709-B370-5AE091199502}" type="slidenum">
              <a:rPr lang="cs-CZ" smtClean="0"/>
              <a:pPr/>
              <a:t>52</a:t>
            </a:fld>
            <a:endParaRPr lang="cs-CZ"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cs-CZ" smtClean="0"/>
              <a:t>On je naším příkladem; máme následovat jeho příklad nesobecké služby.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272DEADA-D496-414A-AC5B-BAF175DC39E5}" type="slidenum">
              <a:rPr lang="cs-CZ" smtClean="0"/>
              <a:pPr/>
              <a:t>53</a:t>
            </a:fld>
            <a:endParaRPr lang="cs-CZ" smtClean="0"/>
          </a:p>
        </p:txBody>
      </p:sp>
      <p:sp>
        <p:nvSpPr>
          <p:cNvPr id="210947" name="Zástupný symbol pro obrázek snímku 1"/>
          <p:cNvSpPr>
            <a:spLocks noGrp="1" noRot="1" noChangeAspect="1" noTextEdit="1"/>
          </p:cNvSpPr>
          <p:nvPr>
            <p:ph type="sldImg"/>
          </p:nvPr>
        </p:nvSpPr>
        <p:spPr>
          <a:ln/>
        </p:spPr>
      </p:sp>
      <p:sp>
        <p:nvSpPr>
          <p:cNvPr id="210948" name="Zástupný symbol pro poznámky 2"/>
          <p:cNvSpPr>
            <a:spLocks noGrp="1"/>
          </p:cNvSpPr>
          <p:nvPr>
            <p:ph type="body" idx="1"/>
          </p:nvPr>
        </p:nvSpPr>
        <p:spPr>
          <a:noFill/>
          <a:ln/>
        </p:spPr>
        <p:txBody>
          <a:bodyPr/>
          <a:lstStyle/>
          <a:p>
            <a:pPr eaLnBrk="1" hangingPunct="1"/>
            <a:r>
              <a:rPr lang="cs-CZ" smtClean="0"/>
              <a:t>Jsme také správci času, který máme od Boha. Nejsme jen správci peněz, jsme také odpovědni za to, jak zacházíme se svým časem. Někdo řekl, že „čas je to, z čeho se skládá život“. Autor žalmu žádal od Boha: </a:t>
            </a:r>
          </a:p>
        </p:txBody>
      </p:sp>
      <p:sp>
        <p:nvSpPr>
          <p:cNvPr id="210949"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6BC4E5D-ADEA-496B-AC3D-232ED1B17547}" type="slidenum">
              <a:rPr lang="cs-CZ" sz="1200"/>
              <a:pPr algn="r"/>
              <a:t>53</a:t>
            </a:fld>
            <a:endParaRPr lang="cs-CZ"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275FBCF5-3510-4461-A5EA-4AAF1529711A}" type="slidenum">
              <a:rPr lang="cs-CZ" smtClean="0"/>
              <a:pPr/>
              <a:t>54</a:t>
            </a:fld>
            <a:endParaRPr lang="cs-CZ" smtClean="0"/>
          </a:p>
        </p:txBody>
      </p:sp>
      <p:sp>
        <p:nvSpPr>
          <p:cNvPr id="211971" name="Zástupný symbol pro obrázek snímku 1"/>
          <p:cNvSpPr>
            <a:spLocks noGrp="1" noRot="1" noChangeAspect="1" noTextEdit="1"/>
          </p:cNvSpPr>
          <p:nvPr>
            <p:ph type="sldImg"/>
          </p:nvPr>
        </p:nvSpPr>
        <p:spPr>
          <a:ln/>
        </p:spPr>
      </p:sp>
      <p:sp>
        <p:nvSpPr>
          <p:cNvPr id="211972" name="Zástupný symbol pro poznámky 2"/>
          <p:cNvSpPr>
            <a:spLocks noGrp="1"/>
          </p:cNvSpPr>
          <p:nvPr>
            <p:ph type="body" idx="1"/>
          </p:nvPr>
        </p:nvSpPr>
        <p:spPr>
          <a:noFill/>
          <a:ln/>
        </p:spPr>
        <p:txBody>
          <a:bodyPr/>
          <a:lstStyle/>
          <a:p>
            <a:pPr eaLnBrk="1" hangingPunct="1"/>
            <a:r>
              <a:rPr lang="cs-CZ" i="1" smtClean="0"/>
              <a:t>(Text: Žalm 90,12) </a:t>
            </a:r>
            <a:r>
              <a:rPr lang="cs-CZ" b="1" smtClean="0"/>
              <a:t>„Nauč nás počítat naše dny, ať získáme moudrost srdce.“</a:t>
            </a:r>
            <a:r>
              <a:rPr lang="cs-CZ" smtClean="0"/>
              <a:t> </a:t>
            </a:r>
          </a:p>
        </p:txBody>
      </p:sp>
      <p:sp>
        <p:nvSpPr>
          <p:cNvPr id="211973"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CD9DCA2-1813-40B4-AA46-B56950C4CAF9}" type="slidenum">
              <a:rPr lang="cs-CZ" sz="1200"/>
              <a:pPr algn="r"/>
              <a:t>54</a:t>
            </a:fld>
            <a:endParaRPr lang="cs-CZ"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7D0328B4-8577-40AA-9997-CBD608F6C6E3}" type="slidenum">
              <a:rPr lang="cs-CZ" smtClean="0"/>
              <a:pPr/>
              <a:t>55</a:t>
            </a:fld>
            <a:endParaRPr lang="cs-CZ"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r>
              <a:rPr lang="cs-CZ" smtClean="0"/>
              <a:t>Mrhat časem znamená mrhat životem. Tím maříme dar, který sám Bůh dal každému člověku. Každý člověk má stejný počet hodin dne, stejný počet minut v těchto hodinách a bude veden k zodpovědnosti za to, jak se je rozhodl naplnit.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F4E7B714-1B5A-41F2-B70D-D3F83EDB7175}" type="slidenum">
              <a:rPr lang="cs-CZ" smtClean="0"/>
              <a:pPr/>
              <a:t>56</a:t>
            </a:fld>
            <a:endParaRPr lang="cs-CZ"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Bůh nás také žádá, abychom si vyhradili specifický čas – sobotu, sedmý den týdne –, a věnovali čas uctívání Stvořitele. </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3EE496DF-52FD-445E-9DC5-1B5CA3825AA2}" type="slidenum">
              <a:rPr lang="cs-CZ" smtClean="0"/>
              <a:pPr/>
              <a:t>57</a:t>
            </a:fld>
            <a:endParaRPr lang="cs-CZ"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r>
              <a:rPr lang="cs-CZ" smtClean="0"/>
              <a:t>Všechen náš čas náleží Bohu a on žádá, abychom sobotu – sedmý den – zasvětili společenství s Ním, studiu jeho slova a čerpali naději z jeho zaslíbení. Zve nás, abychom odložili všední pracovní tlaky, nakupování a světské zájmy a připomínali si ho jako našeho Stvořitele a Vykupitele.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05A02F35-360A-405C-A6BD-A1162E1B61BD}" type="slidenum">
              <a:rPr lang="cs-CZ" smtClean="0"/>
              <a:pPr/>
              <a:t>58</a:t>
            </a:fld>
            <a:endParaRPr lang="cs-CZ"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r>
              <a:rPr lang="cs-CZ" smtClean="0"/>
              <a:t>Jsme správci darů, které nám Bůh dává. „Dobrá,“ řeknete, „za jaké konkrétní obdarování jsme Bohu jako správci zodpovědni? Nemyslím si, že mám nějaké obdarování.“</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C047CCBC-2A26-4BA8-812C-F36453C4036E}" type="slidenum">
              <a:rPr lang="cs-CZ" smtClean="0"/>
              <a:pPr/>
              <a:t>59</a:t>
            </a:fld>
            <a:endParaRPr lang="cs-CZ"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cs-CZ" smtClean="0"/>
              <a:t>Dnes slovo obdarování obvykle znamená schopnost, určitý talent, jako dobře zpívat, hrát na hudební nástroj, namalovat obraz, ušít šaty, psát nebo organizovat.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B59B78EC-6097-4A71-AA52-E6A43B5ADC04}" type="slidenum">
              <a:rPr lang="cs-CZ" smtClean="0"/>
              <a:pPr/>
              <a:t>6</a:t>
            </a:fld>
            <a:endParaRPr lang="cs-CZ"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cs-CZ" b="1" dirty="0" smtClean="0"/>
              <a:t>„Váš nebeský Otec přece ví, že to všechno potřebujete.“</a:t>
            </a:r>
            <a:r>
              <a:rPr lang="cs-CZ" b="0" i="1" dirty="0" smtClean="0"/>
              <a:t> (Matouš 6,31.32)</a:t>
            </a:r>
            <a:r>
              <a:rPr lang="cs-CZ" dirty="0" smtClean="0"/>
              <a:t>  Podívejme se na Boží plán zabezpečení.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2AB387EB-7914-430C-A2C5-766A2DBB6AFA}" type="slidenum">
              <a:rPr lang="cs-CZ" smtClean="0"/>
              <a:pPr/>
              <a:t>60</a:t>
            </a:fld>
            <a:endParaRPr lang="cs-CZ"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r>
              <a:rPr lang="cs-CZ" smtClean="0"/>
              <a:t>Naše obdarování, náš talent, nemáme používat k tomu, abychom si získali chválu u lidí nebo zásluhy u Boha. Talent nám je svěřen proto, abychom byli požehnáním pro druhé.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715BD333-B00E-4832-A155-A495C47AAD69}" type="slidenum">
              <a:rPr lang="cs-CZ" smtClean="0"/>
              <a:pPr/>
              <a:t>61</a:t>
            </a:fld>
            <a:endParaRPr lang="cs-CZ"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r>
              <a:rPr lang="cs-CZ" i="1" dirty="0" smtClean="0"/>
              <a:t>(Text: 1. Korintským 4,7) </a:t>
            </a:r>
            <a:r>
              <a:rPr lang="cs-CZ" dirty="0" smtClean="0"/>
              <a:t>Pavel napsal: </a:t>
            </a:r>
            <a:r>
              <a:rPr lang="cs-CZ" b="1" dirty="0" smtClean="0"/>
              <a:t>„Máš něco, co bys nebyl dostal?“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D4C1C3D6-26D8-463F-A320-590B15ABCCAA}" type="slidenum">
              <a:rPr lang="cs-CZ" smtClean="0"/>
              <a:pPr/>
              <a:t>62</a:t>
            </a:fld>
            <a:endParaRPr lang="cs-CZ"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r>
              <a:rPr lang="cs-CZ" b="1" dirty="0" smtClean="0"/>
              <a:t>„A když jsi to dostal, proč se chlubíš, jako bys to nebyl dostal?“ </a:t>
            </a:r>
            <a:r>
              <a:rPr lang="cs-CZ" b="0" i="1" dirty="0" smtClean="0"/>
              <a:t>(1. Korintským 4,7)</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8D061AE9-1193-4B01-BAA8-DE7E03BA46E3}" type="slidenum">
              <a:rPr lang="cs-CZ" smtClean="0"/>
              <a:pPr/>
              <a:t>63</a:t>
            </a:fld>
            <a:endParaRPr lang="cs-CZ"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r>
              <a:rPr lang="cs-CZ" smtClean="0"/>
              <a:t>Jsme správci peněz, které nám Bůh svěřil.</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2EFAD9C8-7629-4CAB-9B9C-CA19552429EF}" type="slidenum">
              <a:rPr lang="cs-CZ" smtClean="0"/>
              <a:pPr/>
              <a:t>64</a:t>
            </a:fld>
            <a:endParaRPr lang="cs-CZ"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cs-CZ" i="1" smtClean="0"/>
              <a:t>(Text: Matouš 6,33) </a:t>
            </a:r>
            <a:r>
              <a:rPr lang="cs-CZ" smtClean="0"/>
              <a:t>Když hledáme </a:t>
            </a:r>
            <a:r>
              <a:rPr lang="cs-CZ" b="1" smtClean="0"/>
              <a:t>„především jeho království a spravedlnost“,</a:t>
            </a:r>
            <a:r>
              <a:rPr lang="cs-CZ" smtClean="0"/>
              <a:t> zjistíme, že nám Bůh bohatě žehná.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F57FBD67-E693-4011-A54C-3D52974B0C92}" type="slidenum">
              <a:rPr lang="cs-CZ" smtClean="0"/>
              <a:pPr/>
              <a:t>65</a:t>
            </a:fld>
            <a:endParaRPr lang="cs-CZ"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Kromě toho, že mu dáme svůj čas, z Bible zjišťujeme, že zasvěcení Bohu zahrnuje i to, že mu vrátíme část našich příjmů. Jednoho dne se Abrahamův synovec Lot, když žil v Sodomě, dostal se svou rodinou do zajetí.</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194AAFB4-5EB4-4765-AA7E-970F81FEBC66}" type="slidenum">
              <a:rPr lang="cs-CZ" smtClean="0"/>
              <a:pPr/>
              <a:t>66</a:t>
            </a:fld>
            <a:endParaRPr lang="cs-CZ"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cs-CZ" dirty="0" smtClean="0"/>
              <a:t>Když se tato zpráva dostala k Abrahamovi, rozhodl se zachránit Lota a jeho rodinu. Modlil se k Bohu, aby byl s ním a dal mu úspěch. Bůh byl s ním. Lot byl i se svou rodinou zachráněn a všichni se vrátili domů i s poklady nepřátel.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2BD9C814-3356-4AEF-B72D-4AFFD9E004FB}" type="slidenum">
              <a:rPr lang="cs-CZ" smtClean="0"/>
              <a:pPr/>
              <a:t>67</a:t>
            </a:fld>
            <a:endParaRPr lang="cs-CZ"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cs-CZ" smtClean="0"/>
              <a:t>Když se Abraham blížil k Sodomě, vyšel mu naproti král a naléhal na něj, aby si poklady nechal a vrátil zajatce. Abraham ovšem odmítl nechat si cokoli pro sebe. Melchisedech, Boží kněz, přinesl Abrahamovi jídlo a požehnal mu.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5F172D0F-9375-4F98-B970-51FDE3EEA556}" type="slidenum">
              <a:rPr lang="cs-CZ" smtClean="0"/>
              <a:pPr/>
              <a:t>68</a:t>
            </a:fld>
            <a:endParaRPr lang="cs-CZ"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cs-CZ" i="1" smtClean="0"/>
              <a:t>(Text: 1. Mojžíšova 14,20) </a:t>
            </a:r>
            <a:r>
              <a:rPr lang="cs-CZ" smtClean="0"/>
              <a:t>Pak Abraham dal </a:t>
            </a:r>
            <a:r>
              <a:rPr lang="cs-CZ" b="1" smtClean="0"/>
              <a:t>„…desátek ze všeho.“</a:t>
            </a:r>
            <a:r>
              <a:rPr lang="cs-CZ" smtClean="0"/>
              <a:t>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34500F73-22AF-4DBD-BEF2-F80E5B4FE2B3}" type="slidenum">
              <a:rPr lang="cs-CZ" smtClean="0"/>
              <a:pPr/>
              <a:t>69</a:t>
            </a:fld>
            <a:endParaRPr lang="cs-CZ"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cs-CZ" smtClean="0"/>
              <a:t>Když Abraham vysvobodil Lota, chtěl vyjádřit svou vděčnost za Boží pomoc a zároveň uznat Boží vlastnictví a požehnání.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E8119D3-C19E-4FC6-9FA7-218C6DD66734}" type="slidenum">
              <a:rPr lang="cs-CZ" smtClean="0"/>
              <a:pPr/>
              <a:t>7</a:t>
            </a:fld>
            <a:endParaRPr lang="cs-CZ"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Vše začalo dávno v zahradě Eden. Planeta Země právě vyšla z rukou Stvořitele ve vší kráse, dokonalosti a slávě, která se nedá popsat.</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70AE209A-92B0-4516-BAF5-698A183BD678}" type="slidenum">
              <a:rPr lang="cs-CZ" smtClean="0"/>
              <a:pPr/>
              <a:t>70</a:t>
            </a:fld>
            <a:endParaRPr lang="cs-CZ"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cs-CZ" smtClean="0"/>
              <a:t>O sto padesát let později vyjádřil svou vděčnost Bohu stejným způsobem Abrahamův vnuk. Jákob utíkal před svým rozhněvaným bratrem, cítil se úplně sám a měl strach. Zoufale toužil po Boží ochraně, ale cítil se provinile za to, že okradl svého bratra Ezaua. Bál se tedy, že ho Bůh opustil a že mu neodpustí.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874C6997-2520-413D-997A-9B769CEB5175}" type="slidenum">
              <a:rPr lang="cs-CZ" smtClean="0"/>
              <a:pPr/>
              <a:t>71</a:t>
            </a:fld>
            <a:endParaRPr lang="cs-CZ"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cs-CZ" smtClean="0"/>
              <a:t>S hlubokou lítostí Jákob vyznal své chyby Bohu. Pak unaven padl na zem a usnul.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AB03D750-CBC7-4F67-BF7A-4222E08A8EA0}" type="slidenum">
              <a:rPr lang="cs-CZ" smtClean="0"/>
              <a:pPr/>
              <a:t>72</a:t>
            </a:fld>
            <a:endParaRPr lang="cs-CZ"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cs-CZ" i="1" dirty="0" smtClean="0"/>
              <a:t>(Text: 1. Mojžíšova 28,12.22) </a:t>
            </a:r>
            <a:r>
              <a:rPr lang="cs-CZ" b="1" dirty="0" smtClean="0"/>
              <a:t>„Měl sen: Hle, na zemi stojí žebřík, jehož vrchol dosahuje k nebesům,“</a:t>
            </a:r>
            <a:r>
              <a:rPr lang="cs-CZ" dirty="0" smtClean="0"/>
              <a: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8CDE6540-273C-40F3-9AE7-DDDD7C765CAE}" type="slidenum">
              <a:rPr lang="cs-CZ" smtClean="0"/>
              <a:pPr/>
              <a:t>73</a:t>
            </a:fld>
            <a:endParaRPr lang="cs-CZ"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r>
              <a:rPr lang="cs-CZ" b="1" dirty="0" smtClean="0"/>
              <a:t>„a po něm vystupují a sestupují poslové Boží.“</a:t>
            </a:r>
            <a:r>
              <a:rPr lang="cs-CZ" b="0" i="1" dirty="0" smtClean="0"/>
              <a:t> (1. Mojžíšova 28,12)</a:t>
            </a:r>
            <a:r>
              <a:rPr lang="cs-CZ" dirty="0" smtClean="0"/>
              <a:t>  Když se Jákob probudil, věděl, že k němu promluvil Bůh a slíbil mu vedení a ochranu.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6DD59CC7-1957-42B4-B24A-2729B8BB739F}" type="slidenum">
              <a:rPr lang="cs-CZ" smtClean="0"/>
              <a:pPr/>
              <a:t>74</a:t>
            </a:fld>
            <a:endParaRPr lang="cs-CZ"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r>
              <a:rPr lang="cs-CZ" dirty="0" smtClean="0"/>
              <a:t>Hluboce ho to dojalo a vděčně slíbil: </a:t>
            </a:r>
            <a:r>
              <a:rPr lang="cs-CZ" b="1" dirty="0" smtClean="0"/>
              <a:t>„A ze všeho, co mi dáš, odvedu ti poctivě desátky.“ </a:t>
            </a:r>
            <a:r>
              <a:rPr lang="cs-CZ" b="0" i="1" dirty="0" smtClean="0"/>
              <a:t>(1. Mojžíšova 28,22) </a:t>
            </a:r>
            <a:r>
              <a:rPr lang="cs-CZ" sz="1200" kern="1200" dirty="0" smtClean="0">
                <a:solidFill>
                  <a:schemeClr val="tx1"/>
                </a:solidFill>
                <a:latin typeface="Arial" charset="0"/>
                <a:ea typeface="+mn-ea"/>
                <a:cs typeface="+mn-cs"/>
              </a:rPr>
              <a:t>Král David se cítil podobně, když se zeptal:</a:t>
            </a:r>
            <a:endParaRPr lang="cs-CZ" b="0" i="1"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15385133-729B-46CE-8368-66F7FCCC1597}" type="slidenum">
              <a:rPr lang="cs-CZ" smtClean="0"/>
              <a:pPr/>
              <a:t>75</a:t>
            </a:fld>
            <a:endParaRPr lang="cs-CZ"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cs-CZ" i="1" dirty="0" smtClean="0"/>
              <a:t>(Text: Žalm 116,12) </a:t>
            </a:r>
            <a:r>
              <a:rPr lang="cs-CZ" b="1" dirty="0" smtClean="0"/>
              <a:t>„Jak se mám odvděčit Hospodinu, že se mne tolikrát zastal?“ </a:t>
            </a:r>
            <a:r>
              <a:rPr lang="cs-CZ" dirty="0" smtClean="0"/>
              <a:t>Snad každý z nás někdy přemýšlel o tom, jak poděkovat Bohu za jeho neuvěřitelnou dobrotu k nám – za dar života, rodiny, zdraví, hmotné požehnání! Každý by měl někdy přemýšlet o tom, zda stačí pouhé „děkuji“! Biblický princip správcovství poskytuje také praktický způsob vyjádření ocenění Bohu za všechna jeho požehnání.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CB7B01BD-316D-4CEE-93DC-10001F386B35}" type="slidenum">
              <a:rPr lang="cs-CZ" smtClean="0"/>
              <a:pPr/>
              <a:t>76</a:t>
            </a:fld>
            <a:endParaRPr lang="cs-CZ"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r>
              <a:rPr lang="cs-CZ" smtClean="0"/>
              <a:t>První psané pokyny ohledně desátku – vrácení desetiny Bohu – jsou zaznamenány v 3. knize Mojžíšově.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13D7188C-D5B5-4CC2-AFE5-649233123A94}" type="slidenum">
              <a:rPr lang="cs-CZ" smtClean="0"/>
              <a:pPr/>
              <a:t>77</a:t>
            </a:fld>
            <a:endParaRPr lang="cs-CZ"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r>
              <a:rPr lang="cs-CZ" i="1" dirty="0" smtClean="0"/>
              <a:t>(Text: 3. Mojžíšova 27,30) </a:t>
            </a:r>
            <a:r>
              <a:rPr lang="cs-CZ" b="1" dirty="0" smtClean="0"/>
              <a:t>„Všechny desátky země z obilí země a z ovoce stromů budou Hospodinovy;</a:t>
            </a:r>
            <a:r>
              <a:rPr lang="cs-CZ" b="0" dirty="0" smtClean="0"/>
              <a:t>“</a:t>
            </a:r>
            <a:endParaRPr lang="cs-CZ"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610BD08C-94E2-4BEF-B291-235BDF892582}" type="slidenum">
              <a:rPr lang="cs-CZ" smtClean="0"/>
              <a:pPr/>
              <a:t>78</a:t>
            </a:fld>
            <a:endParaRPr lang="cs-CZ"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r>
              <a:rPr lang="cs-CZ" b="1" dirty="0" smtClean="0"/>
              <a:t>„jsou svaté Hospodinu.“ </a:t>
            </a:r>
            <a:r>
              <a:rPr lang="cs-CZ" b="0" i="1" dirty="0" smtClean="0"/>
              <a:t>(3. Mojžíšova 27,30)</a:t>
            </a:r>
            <a:r>
              <a:rPr lang="cs-CZ" dirty="0" smtClean="0"/>
              <a:t>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E611FBF0-0FCA-494A-9C20-8089CACDC55B}" type="slidenum">
              <a:rPr lang="cs-CZ" smtClean="0"/>
              <a:pPr/>
              <a:t>79</a:t>
            </a:fld>
            <a:endParaRPr lang="cs-CZ"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r>
              <a:rPr lang="cs-CZ" smtClean="0"/>
              <a:t>Když Bohu vrátíme desátek, znovu a znovu nás osloví skutečnost, že Bůh je Stvořitelem a zdrojem všeho požehnání. K čemu slouží desátek?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F3F02F6C-94F5-45AB-844B-106CB84A970C}" type="slidenum">
              <a:rPr lang="cs-CZ" smtClean="0"/>
              <a:pPr/>
              <a:t>8</a:t>
            </a:fld>
            <a:endParaRPr lang="cs-CZ"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Tahy Mistra umělce vítaly oko při každém jeho pohledu. Velkolepý východ slunce měl konkurenci pouze ve chvíli, kdy nastává jeho dech beroucí západ. Klidná jezera se uvelebila mezi kopci.</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28924207-3D7C-4898-9B0E-47314A6BEDBE}" type="slidenum">
              <a:rPr lang="cs-CZ" smtClean="0"/>
              <a:pPr/>
              <a:t>80</a:t>
            </a:fld>
            <a:endParaRPr lang="cs-CZ"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r>
              <a:rPr lang="cs-CZ" i="1" dirty="0" smtClean="0"/>
              <a:t>(Text: 4. Mojžíšova 18,21) </a:t>
            </a:r>
            <a:r>
              <a:rPr lang="cs-CZ" dirty="0" smtClean="0"/>
              <a:t>Kniha 4. Mojžíšova poskytuje jasné vysvětlení: </a:t>
            </a:r>
            <a:r>
              <a:rPr lang="cs-CZ" b="1" dirty="0" smtClean="0"/>
              <a:t>„</a:t>
            </a:r>
            <a:r>
              <a:rPr lang="cs-CZ" b="1" dirty="0" err="1" smtClean="0"/>
              <a:t>Léviovcům</a:t>
            </a:r>
            <a:r>
              <a:rPr lang="cs-CZ" b="1" dirty="0" smtClean="0"/>
              <a:t> dávám v Izraeli za dědictví všechny desátky za jejich službu,“</a:t>
            </a:r>
            <a:r>
              <a:rPr lang="cs-CZ" dirty="0" smtClean="0"/>
              <a:t>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E12CB28D-80C9-4BCC-A0CE-B0C08C574AC7}" type="slidenum">
              <a:rPr lang="cs-CZ" smtClean="0"/>
              <a:pPr/>
              <a:t>81</a:t>
            </a:fld>
            <a:endParaRPr lang="cs-CZ"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cs-CZ" b="1" dirty="0" smtClean="0"/>
              <a:t>„neboť oni konají službu při stanu setkávání.“</a:t>
            </a:r>
            <a:r>
              <a:rPr lang="cs-CZ" b="0" i="1" dirty="0" smtClean="0"/>
              <a:t> (4. Mojžíšova 18,21) </a:t>
            </a:r>
            <a:r>
              <a:rPr lang="cs-CZ" sz="1200" kern="1200" dirty="0" smtClean="0">
                <a:solidFill>
                  <a:schemeClr val="tx1"/>
                </a:solidFill>
                <a:latin typeface="Arial" charset="0"/>
                <a:ea typeface="+mn-ea"/>
                <a:cs typeface="+mn-cs"/>
              </a:rPr>
              <a:t>Napříč Biblí se můžeme dozvědět, že desátky vždy podporovaly Boží dílo.</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16B517BC-2C57-48F2-9781-49877895D1AF}" type="slidenum">
              <a:rPr lang="cs-CZ" smtClean="0"/>
              <a:pPr/>
              <a:t>82</a:t>
            </a:fld>
            <a:endParaRPr lang="cs-CZ"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cs-CZ" i="1" dirty="0" smtClean="0"/>
              <a:t>(Text: 1. Korintským 9,13.14)  </a:t>
            </a:r>
            <a:r>
              <a:rPr lang="cs-CZ" dirty="0" smtClean="0"/>
              <a:t>V Novém zákoně Pavel vysvětluje: </a:t>
            </a:r>
            <a:r>
              <a:rPr lang="cs-CZ" b="1" dirty="0" smtClean="0"/>
              <a:t>„Což nevíte, že ti, kteří slouží ve svatyni, dostávají ze svatyně jídlo,“</a:t>
            </a:r>
            <a:r>
              <a:rPr lang="cs-CZ" dirty="0" smtClean="0"/>
              <a:t>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8377BE53-1865-404B-88F7-C91CF857B590}" type="slidenum">
              <a:rPr lang="cs-CZ" smtClean="0"/>
              <a:pPr/>
              <a:t>83</a:t>
            </a:fld>
            <a:endParaRPr lang="cs-CZ"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r>
              <a:rPr lang="cs-CZ" b="1" dirty="0" smtClean="0"/>
              <a:t>„a ti, kteří přisluhují při oltáři, mají podíl na obětech?“</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1DA40B84-DB73-48EA-B0FC-E40BF805F031}" type="slidenum">
              <a:rPr lang="cs-CZ" smtClean="0"/>
              <a:pPr/>
              <a:t>84</a:t>
            </a:fld>
            <a:endParaRPr lang="cs-CZ"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r>
              <a:rPr lang="cs-CZ" b="1" dirty="0" smtClean="0"/>
              <a:t>„Tak i Pán ustanovil, aby ti, kteří zvěstují evangelium, měli z evangelia obživu.“ </a:t>
            </a:r>
            <a:r>
              <a:rPr lang="cs-CZ" b="0" i="1" dirty="0" smtClean="0"/>
              <a:t>(1. Korintským 9,13.14)</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188E2B36-C84D-4C8D-9A38-AADBF8F2993F}" type="slidenum">
              <a:rPr lang="cs-CZ" smtClean="0"/>
              <a:pPr/>
              <a:t>85</a:t>
            </a:fld>
            <a:endParaRPr lang="cs-CZ"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r>
              <a:rPr lang="cs-CZ" smtClean="0"/>
              <a:t>Kristus, když káral zákoníky a farizeje za jejich úzkoprsý přístup k náboženství, desátkový systém potvrdil: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5071B2D6-CA10-4BE1-859F-61B7ADD53DCC}" type="slidenum">
              <a:rPr lang="cs-CZ" smtClean="0"/>
              <a:pPr/>
              <a:t>86</a:t>
            </a:fld>
            <a:endParaRPr lang="cs-CZ"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cs-CZ" i="1" dirty="0" smtClean="0"/>
              <a:t>(Text: Matouš 23,23) </a:t>
            </a:r>
            <a:r>
              <a:rPr lang="cs-CZ" b="1" dirty="0" smtClean="0"/>
              <a:t>„Odevzdáváte desátky z máty, kopru a kmínu, a nedbáte na to, co je v Zákoně důležitější:“</a:t>
            </a:r>
            <a:endParaRPr lang="cs-CZ"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E630CDAF-F90C-4ECF-A2EB-F18F974BB058}" type="slidenum">
              <a:rPr lang="cs-CZ" smtClean="0"/>
              <a:pPr/>
              <a:t>87</a:t>
            </a:fld>
            <a:endParaRPr lang="cs-CZ"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cs-CZ" b="1" dirty="0" smtClean="0"/>
              <a:t>„právo, milosrdenství a věrnost. Toto bylo třeba činit a to ostatní nezanedbávat.“</a:t>
            </a:r>
            <a:r>
              <a:rPr lang="cs-CZ" b="0" i="1" dirty="0" smtClean="0"/>
              <a:t> (Matouš 23,23)</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E3D49E15-6C3A-412D-A549-67261939F6ED}" type="slidenum">
              <a:rPr lang="cs-CZ" smtClean="0"/>
              <a:pPr/>
              <a:t>88</a:t>
            </a:fld>
            <a:endParaRPr lang="cs-CZ"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cs-CZ" smtClean="0"/>
              <a:t>Možná si říkáte, jak jen byste mohli dát desátek vašeho příjmu Bohu. Nejste sami! Přesto jsou lidé, kteří se rozhodli Božímu vedení a moudrosti důvěřovat a desátek mu vrátit.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117458DD-91A0-4905-8417-953DD4100F27}" type="slidenum">
              <a:rPr lang="cs-CZ" smtClean="0"/>
              <a:pPr/>
              <a:t>89</a:t>
            </a:fld>
            <a:endParaRPr lang="cs-CZ"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r>
              <a:rPr lang="cs-CZ" dirty="0" smtClean="0"/>
              <a:t>O týdny později nadšeně svědčili o zázraku, který se v jejich životě stal! Oněch devět desetin se zvláštním způsobem rozmnožilo víc než všech deset desetin kdykoli předtím! Tady je tajemství finančního zajištění!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01371A1C-02AD-48C1-A4CD-92EFCE8B5AD1}" type="slidenum">
              <a:rPr lang="cs-CZ" smtClean="0"/>
              <a:pPr/>
              <a:t>9</a:t>
            </a:fld>
            <a:endParaRPr lang="cs-CZ"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r>
              <a:rPr lang="cs-CZ" sz="1200" kern="1200" dirty="0" smtClean="0">
                <a:solidFill>
                  <a:schemeClr val="tx1"/>
                </a:solidFill>
                <a:latin typeface="Arial" charset="0"/>
                <a:ea typeface="+mn-ea"/>
                <a:cs typeface="+mn-cs"/>
              </a:rPr>
              <a:t>Nádherné květiny všech barev a kvetoucí révy přinášely rozkoš všem smyslům. Zpěvní ptáci naplňovali vzduch svými melodickými písněmi. Zvířata si beze strachu hrála při svých toulkách na bohatých loukách.</a:t>
            </a:r>
            <a:endParaRPr lang="cs-CZ"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271073FC-2D18-4600-8B48-D0D7AB1DA46F}" type="slidenum">
              <a:rPr lang="cs-CZ" smtClean="0"/>
              <a:pPr/>
              <a:t>90</a:t>
            </a:fld>
            <a:endParaRPr lang="cs-CZ"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Marie se rozhodl dát ryzí desátek ze skrovné výplaty. Nejprve se jí to zdálo obtížné, ale později se jí v podnikání začalo dařit a byla finančně dobře zajištěna. Nyní děkuje Bohu za svůj finanční úspěch a rád dává peníze na pokrok Božího díla.</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4FA601B3-B80D-4EB3-A25A-782259485D42}" type="slidenum">
              <a:rPr lang="cs-CZ" smtClean="0"/>
              <a:pPr/>
              <a:t>91</a:t>
            </a:fld>
            <a:endParaRPr lang="cs-CZ"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r>
              <a:rPr lang="cs-CZ" sz="1200" kern="1200" dirty="0" smtClean="0">
                <a:solidFill>
                  <a:schemeClr val="tx1"/>
                </a:solidFill>
                <a:latin typeface="Arial" charset="0"/>
                <a:ea typeface="+mn-ea"/>
                <a:cs typeface="+mn-cs"/>
              </a:rPr>
              <a:t>Nebo například Eda, který udělal krok víry a v sobotu – nejproduktivnější den týdne – svůj podnik zavřel. Odměnou mu bylo, že se mu během ostatních šesti dnů v týdnu zvýšila tržba! Bůh své sliby dodržuje! </a:t>
            </a:r>
            <a:endParaRPr lang="cs-CZ"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200E477B-342B-4C4D-BB6B-A6F6A7354DD0}" type="slidenum">
              <a:rPr lang="cs-CZ" smtClean="0"/>
              <a:pPr/>
              <a:t>92</a:t>
            </a:fld>
            <a:endParaRPr lang="cs-CZ"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cs-CZ" smtClean="0"/>
              <a:t>Takoví křesťané objevili požehnání zaslíbená u Malachiáše: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1ECDBE82-EBCC-4BFA-8BF5-4C21D3582273}" type="slidenum">
              <a:rPr lang="cs-CZ" smtClean="0"/>
              <a:pPr/>
              <a:t>93</a:t>
            </a:fld>
            <a:endParaRPr lang="cs-CZ"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cs-CZ" i="1" dirty="0" smtClean="0"/>
              <a:t>(Text: </a:t>
            </a:r>
            <a:r>
              <a:rPr lang="cs-CZ" i="1" dirty="0" err="1" smtClean="0"/>
              <a:t>Malachiáš</a:t>
            </a:r>
            <a:r>
              <a:rPr lang="cs-CZ" i="1" dirty="0" smtClean="0"/>
              <a:t> 3,10) </a:t>
            </a:r>
            <a:r>
              <a:rPr lang="cs-CZ" b="1" dirty="0" smtClean="0"/>
              <a:t>„Přinášejte do mých skladů úplné desátky. Až bude ta potrava v mém domě, pak to se mnou zkuste,“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AEFFD472-3A0D-4929-AD7A-3C6FFE35C5EA}" type="slidenum">
              <a:rPr lang="cs-CZ" smtClean="0"/>
              <a:pPr/>
              <a:t>94</a:t>
            </a:fld>
            <a:endParaRPr lang="cs-CZ"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cs-CZ" b="1" dirty="0" smtClean="0"/>
              <a:t>„praví Hospodin zástupů: Neotevřu vám snad nebeské průduchy“</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F7B002C-0ABC-4940-B2FE-F53273D570FE}" type="slidenum">
              <a:rPr lang="cs-CZ" smtClean="0"/>
              <a:pPr/>
              <a:t>95</a:t>
            </a:fld>
            <a:endParaRPr lang="cs-CZ"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cs-CZ" b="1" dirty="0" smtClean="0"/>
              <a:t>„a </a:t>
            </a:r>
            <a:r>
              <a:rPr lang="cs-CZ" b="1" dirty="0" err="1" smtClean="0"/>
              <a:t>nevyleji</a:t>
            </a:r>
            <a:r>
              <a:rPr lang="cs-CZ" b="1" dirty="0" smtClean="0"/>
              <a:t> na vás požehnání? A bude po nedostatku.“ </a:t>
            </a:r>
            <a:r>
              <a:rPr lang="cs-CZ" b="0" i="1" dirty="0" smtClean="0"/>
              <a:t>(</a:t>
            </a:r>
            <a:r>
              <a:rPr lang="cs-CZ" b="0" i="1" dirty="0" err="1" smtClean="0"/>
              <a:t>Malachiáš</a:t>
            </a:r>
            <a:r>
              <a:rPr lang="cs-CZ" b="0" i="1" dirty="0" smtClean="0"/>
              <a:t> 3,10)</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AA2B92A6-887A-4172-A5D4-86973BE140BF}" type="slidenum">
              <a:rPr lang="cs-CZ" smtClean="0"/>
              <a:pPr/>
              <a:t>96</a:t>
            </a:fld>
            <a:endParaRPr lang="cs-CZ" smtClean="0"/>
          </a:p>
        </p:txBody>
      </p:sp>
      <p:sp>
        <p:nvSpPr>
          <p:cNvPr id="262147" name="Zástupný symbol pro obrázek snímku 1"/>
          <p:cNvSpPr>
            <a:spLocks noGrp="1" noRot="1" noChangeAspect="1" noTextEdit="1"/>
          </p:cNvSpPr>
          <p:nvPr>
            <p:ph type="sldImg"/>
          </p:nvPr>
        </p:nvSpPr>
        <p:spPr>
          <a:ln/>
        </p:spPr>
      </p:sp>
      <p:sp>
        <p:nvSpPr>
          <p:cNvPr id="262148" name="Zástupný symbol pro poznámky 2"/>
          <p:cNvSpPr>
            <a:spLocks noGrp="1"/>
          </p:cNvSpPr>
          <p:nvPr>
            <p:ph type="body" idx="1"/>
          </p:nvPr>
        </p:nvSpPr>
        <p:spPr>
          <a:noFill/>
          <a:ln/>
        </p:spPr>
        <p:txBody>
          <a:bodyPr/>
          <a:lstStyle/>
          <a:p>
            <a:pPr eaLnBrk="1" hangingPunct="1"/>
            <a:r>
              <a:rPr lang="cs-CZ" smtClean="0"/>
              <a:t>Bůh říká, že desátek ze všeho je pro něj svatý. On nám dává tu možnost, abychom mu vrátili ze všeho jen desátek. Tak zkouší naše správcovství, aby viděl, jestli ctíme a uznáváme jeho vlastnictví. </a:t>
            </a:r>
          </a:p>
        </p:txBody>
      </p:sp>
      <p:sp>
        <p:nvSpPr>
          <p:cNvPr id="262149"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3810BF3-6FF9-4047-BBE6-2448895E264D}" type="slidenum">
              <a:rPr lang="cs-CZ" sz="1200"/>
              <a:pPr algn="r"/>
              <a:t>96</a:t>
            </a:fld>
            <a:endParaRPr lang="cs-CZ"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5332062-FD9E-44D1-88D7-0BFEF480B900}" type="slidenum">
              <a:rPr lang="cs-CZ" smtClean="0"/>
              <a:pPr/>
              <a:t>97</a:t>
            </a:fld>
            <a:endParaRPr lang="cs-CZ"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cs-CZ" smtClean="0"/>
              <a:t>Jestliže to odmítneme, ve skutečnosti podle Bible Boha okrádáme.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943714ED-646D-415F-9FD7-A596843FE2B7}" type="slidenum">
              <a:rPr lang="cs-CZ" smtClean="0"/>
              <a:pPr/>
              <a:t>98</a:t>
            </a:fld>
            <a:endParaRPr lang="cs-CZ"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cs-CZ" i="1" smtClean="0"/>
              <a:t>(Text: Malachiáš 3,8) </a:t>
            </a:r>
            <a:r>
              <a:rPr lang="cs-CZ" b="1" smtClean="0"/>
              <a:t>„Ptáte se: </a:t>
            </a:r>
            <a:r>
              <a:rPr lang="cs-CZ" b="1" smtClean="0">
                <a:latin typeface="Calibri" pitchFamily="34" charset="0"/>
              </a:rPr>
              <a:t>‚</a:t>
            </a:r>
            <a:r>
              <a:rPr lang="cs-CZ" b="1" smtClean="0"/>
              <a:t>Jak tě okrádáme?</a:t>
            </a:r>
            <a:r>
              <a:rPr lang="cs-CZ" b="1" smtClean="0">
                <a:latin typeface="Calibri" pitchFamily="34" charset="0"/>
              </a:rPr>
              <a:t>‘</a:t>
            </a:r>
            <a:r>
              <a:rPr lang="cs-CZ" b="1" smtClean="0"/>
              <a:t> Na desátcích a na obětech pozdvihování.“</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BBD81653-1B41-460C-A9FB-F95562ED99B7}" type="slidenum">
              <a:rPr lang="cs-CZ" smtClean="0"/>
              <a:pPr/>
              <a:t>99</a:t>
            </a:fld>
            <a:endParaRPr lang="cs-CZ"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cs-CZ" dirty="0" smtClean="0"/>
              <a:t>Zatímco desátek, tedy desetina našeho příjmu, patří Bohu, dávat můžeme bohatě i více než tuto částku, která je oprávněně Boží. S dary je to na rozhodnutí každého z nás, podle toho, jak chceme být štědří.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5200650" y="639763"/>
            <a:ext cx="158115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639763"/>
            <a:ext cx="459105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2590800" y="1524000"/>
            <a:ext cx="2971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715000" y="1524000"/>
            <a:ext cx="2971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181850" y="639763"/>
            <a:ext cx="158115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2438400" y="639763"/>
            <a:ext cx="459105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981200"/>
            <a:ext cx="33909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000500" y="1981200"/>
            <a:ext cx="33909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5657850" y="1173163"/>
            <a:ext cx="1733550" cy="49530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1173163"/>
            <a:ext cx="5048250" cy="49530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2590800" y="1524000"/>
            <a:ext cx="2971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715000" y="1524000"/>
            <a:ext cx="2971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524000"/>
            <a:ext cx="2971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3581400" y="1524000"/>
            <a:ext cx="2971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181850" y="639763"/>
            <a:ext cx="158115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2438400" y="639763"/>
            <a:ext cx="459105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39763"/>
            <a:ext cx="6324600" cy="6556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524000"/>
            <a:ext cx="6096000" cy="4602163"/>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a:t>
            </a:r>
          </a:p>
          <a:p>
            <a:pPr lvl="0"/>
            <a:endParaRPr lang="en-US" smtClean="0"/>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Impact" pitchFamily="34" charset="0"/>
        </a:defRPr>
      </a:lvl2pPr>
      <a:lvl3pPr algn="ctr" rtl="0" eaLnBrk="0" fontAlgn="base" hangingPunct="0">
        <a:spcBef>
          <a:spcPct val="0"/>
        </a:spcBef>
        <a:spcAft>
          <a:spcPct val="0"/>
        </a:spcAft>
        <a:defRPr sz="4000">
          <a:solidFill>
            <a:schemeClr val="tx1"/>
          </a:solidFill>
          <a:latin typeface="Impact" pitchFamily="34" charset="0"/>
        </a:defRPr>
      </a:lvl3pPr>
      <a:lvl4pPr algn="ctr" rtl="0" eaLnBrk="0" fontAlgn="base" hangingPunct="0">
        <a:spcBef>
          <a:spcPct val="0"/>
        </a:spcBef>
        <a:spcAft>
          <a:spcPct val="0"/>
        </a:spcAft>
        <a:defRPr sz="4000">
          <a:solidFill>
            <a:schemeClr val="tx1"/>
          </a:solidFill>
          <a:latin typeface="Impact" pitchFamily="34" charset="0"/>
        </a:defRPr>
      </a:lvl4pPr>
      <a:lvl5pPr algn="ctr" rtl="0" eaLnBrk="0" fontAlgn="base" hangingPunct="0">
        <a:spcBef>
          <a:spcPct val="0"/>
        </a:spcBef>
        <a:spcAft>
          <a:spcPct val="0"/>
        </a:spcAft>
        <a:defRPr sz="4000">
          <a:solidFill>
            <a:schemeClr val="tx1"/>
          </a:solidFill>
          <a:latin typeface="Impact" pitchFamily="34" charset="0"/>
        </a:defRPr>
      </a:lvl5pPr>
      <a:lvl6pPr marL="457200" algn="ctr" rtl="0" fontAlgn="base">
        <a:spcBef>
          <a:spcPct val="0"/>
        </a:spcBef>
        <a:spcAft>
          <a:spcPct val="0"/>
        </a:spcAft>
        <a:defRPr sz="4000">
          <a:solidFill>
            <a:schemeClr val="tx1"/>
          </a:solidFill>
          <a:latin typeface="Impact" pitchFamily="34" charset="0"/>
        </a:defRPr>
      </a:lvl6pPr>
      <a:lvl7pPr marL="914400" algn="ctr" rtl="0" fontAlgn="base">
        <a:spcBef>
          <a:spcPct val="0"/>
        </a:spcBef>
        <a:spcAft>
          <a:spcPct val="0"/>
        </a:spcAft>
        <a:defRPr sz="4000">
          <a:solidFill>
            <a:schemeClr val="tx1"/>
          </a:solidFill>
          <a:latin typeface="Impact" pitchFamily="34" charset="0"/>
        </a:defRPr>
      </a:lvl7pPr>
      <a:lvl8pPr marL="1371600" algn="ctr" rtl="0" fontAlgn="base">
        <a:spcBef>
          <a:spcPct val="0"/>
        </a:spcBef>
        <a:spcAft>
          <a:spcPct val="0"/>
        </a:spcAft>
        <a:defRPr sz="4000">
          <a:solidFill>
            <a:schemeClr val="tx1"/>
          </a:solidFill>
          <a:latin typeface="Impact" pitchFamily="34" charset="0"/>
        </a:defRPr>
      </a:lvl8pPr>
      <a:lvl9pPr marL="1828800" algn="ctr" rtl="0" fontAlgn="base">
        <a:spcBef>
          <a:spcPct val="0"/>
        </a:spcBef>
        <a:spcAft>
          <a:spcPct val="0"/>
        </a:spcAft>
        <a:defRPr sz="4000">
          <a:solidFill>
            <a:schemeClr val="tx1"/>
          </a:solidFill>
          <a:latin typeface="Impact" pitchFamily="34"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2438400" y="639763"/>
            <a:ext cx="6324600" cy="6556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1843" name="Rectangle 3"/>
          <p:cNvSpPr>
            <a:spLocks noGrp="1" noChangeArrowheads="1"/>
          </p:cNvSpPr>
          <p:nvPr>
            <p:ph type="body" idx="1"/>
          </p:nvPr>
        </p:nvSpPr>
        <p:spPr bwMode="auto">
          <a:xfrm>
            <a:off x="2590800" y="1524000"/>
            <a:ext cx="6096000" cy="4602163"/>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a:t>
            </a:r>
          </a:p>
          <a:p>
            <a:pPr lvl="0"/>
            <a:endParaRPr lang="en-US" smtClean="0"/>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Impact" pitchFamily="34" charset="0"/>
        </a:defRPr>
      </a:lvl2pPr>
      <a:lvl3pPr algn="ctr" rtl="0" eaLnBrk="0" fontAlgn="base" hangingPunct="0">
        <a:spcBef>
          <a:spcPct val="0"/>
        </a:spcBef>
        <a:spcAft>
          <a:spcPct val="0"/>
        </a:spcAft>
        <a:defRPr sz="4000">
          <a:solidFill>
            <a:schemeClr val="tx1"/>
          </a:solidFill>
          <a:latin typeface="Impact" pitchFamily="34" charset="0"/>
        </a:defRPr>
      </a:lvl3pPr>
      <a:lvl4pPr algn="ctr" rtl="0" eaLnBrk="0" fontAlgn="base" hangingPunct="0">
        <a:spcBef>
          <a:spcPct val="0"/>
        </a:spcBef>
        <a:spcAft>
          <a:spcPct val="0"/>
        </a:spcAft>
        <a:defRPr sz="4000">
          <a:solidFill>
            <a:schemeClr val="tx1"/>
          </a:solidFill>
          <a:latin typeface="Impact" pitchFamily="34" charset="0"/>
        </a:defRPr>
      </a:lvl4pPr>
      <a:lvl5pPr algn="ctr" rtl="0" eaLnBrk="0" fontAlgn="base" hangingPunct="0">
        <a:spcBef>
          <a:spcPct val="0"/>
        </a:spcBef>
        <a:spcAft>
          <a:spcPct val="0"/>
        </a:spcAft>
        <a:defRPr sz="4000">
          <a:solidFill>
            <a:schemeClr val="tx1"/>
          </a:solidFill>
          <a:latin typeface="Impact" pitchFamily="34" charset="0"/>
        </a:defRPr>
      </a:lvl5pPr>
      <a:lvl6pPr marL="457200" algn="ctr" rtl="0" fontAlgn="base">
        <a:spcBef>
          <a:spcPct val="0"/>
        </a:spcBef>
        <a:spcAft>
          <a:spcPct val="0"/>
        </a:spcAft>
        <a:defRPr sz="4000">
          <a:solidFill>
            <a:schemeClr val="tx1"/>
          </a:solidFill>
          <a:latin typeface="Impact" pitchFamily="34" charset="0"/>
        </a:defRPr>
      </a:lvl6pPr>
      <a:lvl7pPr marL="914400" algn="ctr" rtl="0" fontAlgn="base">
        <a:spcBef>
          <a:spcPct val="0"/>
        </a:spcBef>
        <a:spcAft>
          <a:spcPct val="0"/>
        </a:spcAft>
        <a:defRPr sz="4000">
          <a:solidFill>
            <a:schemeClr val="tx1"/>
          </a:solidFill>
          <a:latin typeface="Impact" pitchFamily="34" charset="0"/>
        </a:defRPr>
      </a:lvl7pPr>
      <a:lvl8pPr marL="1371600" algn="ctr" rtl="0" fontAlgn="base">
        <a:spcBef>
          <a:spcPct val="0"/>
        </a:spcBef>
        <a:spcAft>
          <a:spcPct val="0"/>
        </a:spcAft>
        <a:defRPr sz="4000">
          <a:solidFill>
            <a:schemeClr val="tx1"/>
          </a:solidFill>
          <a:latin typeface="Impact" pitchFamily="34" charset="0"/>
        </a:defRPr>
      </a:lvl8pPr>
      <a:lvl9pPr marL="1828800" algn="ctr" rtl="0" fontAlgn="base">
        <a:spcBef>
          <a:spcPct val="0"/>
        </a:spcBef>
        <a:spcAft>
          <a:spcPct val="0"/>
        </a:spcAft>
        <a:defRPr sz="4000">
          <a:solidFill>
            <a:schemeClr val="tx1"/>
          </a:solidFill>
          <a:latin typeface="Impact" pitchFamily="34" charset="0"/>
        </a:defRPr>
      </a:lvl9pPr>
    </p:titleStyle>
    <p:bodyStyle>
      <a:lvl1pPr marL="342900" indent="-342900" algn="r"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457200" y="1173163"/>
            <a:ext cx="6324600" cy="6556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5571" name="Rectangle 3"/>
          <p:cNvSpPr>
            <a:spLocks noGrp="1" noChangeArrowheads="1"/>
          </p:cNvSpPr>
          <p:nvPr>
            <p:ph type="body" idx="1"/>
          </p:nvPr>
        </p:nvSpPr>
        <p:spPr bwMode="auto">
          <a:xfrm>
            <a:off x="457200" y="1981200"/>
            <a:ext cx="6934200" cy="4144963"/>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a:t>
            </a:r>
          </a:p>
          <a:p>
            <a:pPr lvl="0"/>
            <a:endParaRPr lang="en-US" smtClean="0"/>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Impact" pitchFamily="34" charset="0"/>
        </a:defRPr>
      </a:lvl2pPr>
      <a:lvl3pPr algn="ctr" rtl="0" eaLnBrk="0" fontAlgn="base" hangingPunct="0">
        <a:spcBef>
          <a:spcPct val="0"/>
        </a:spcBef>
        <a:spcAft>
          <a:spcPct val="0"/>
        </a:spcAft>
        <a:defRPr sz="4000">
          <a:solidFill>
            <a:schemeClr val="tx1"/>
          </a:solidFill>
          <a:latin typeface="Impact" pitchFamily="34" charset="0"/>
        </a:defRPr>
      </a:lvl3pPr>
      <a:lvl4pPr algn="ctr" rtl="0" eaLnBrk="0" fontAlgn="base" hangingPunct="0">
        <a:spcBef>
          <a:spcPct val="0"/>
        </a:spcBef>
        <a:spcAft>
          <a:spcPct val="0"/>
        </a:spcAft>
        <a:defRPr sz="4000">
          <a:solidFill>
            <a:schemeClr val="tx1"/>
          </a:solidFill>
          <a:latin typeface="Impact" pitchFamily="34" charset="0"/>
        </a:defRPr>
      </a:lvl4pPr>
      <a:lvl5pPr algn="ctr" rtl="0" eaLnBrk="0" fontAlgn="base" hangingPunct="0">
        <a:spcBef>
          <a:spcPct val="0"/>
        </a:spcBef>
        <a:spcAft>
          <a:spcPct val="0"/>
        </a:spcAft>
        <a:defRPr sz="4000">
          <a:solidFill>
            <a:schemeClr val="tx1"/>
          </a:solidFill>
          <a:latin typeface="Impact" pitchFamily="34" charset="0"/>
        </a:defRPr>
      </a:lvl5pPr>
      <a:lvl6pPr marL="457200" algn="ctr" rtl="0" fontAlgn="base">
        <a:spcBef>
          <a:spcPct val="0"/>
        </a:spcBef>
        <a:spcAft>
          <a:spcPct val="0"/>
        </a:spcAft>
        <a:defRPr sz="4000">
          <a:solidFill>
            <a:schemeClr val="tx1"/>
          </a:solidFill>
          <a:latin typeface="Impact" pitchFamily="34" charset="0"/>
        </a:defRPr>
      </a:lvl6pPr>
      <a:lvl7pPr marL="914400" algn="ctr" rtl="0" fontAlgn="base">
        <a:spcBef>
          <a:spcPct val="0"/>
        </a:spcBef>
        <a:spcAft>
          <a:spcPct val="0"/>
        </a:spcAft>
        <a:defRPr sz="4000">
          <a:solidFill>
            <a:schemeClr val="tx1"/>
          </a:solidFill>
          <a:latin typeface="Impact" pitchFamily="34" charset="0"/>
        </a:defRPr>
      </a:lvl7pPr>
      <a:lvl8pPr marL="1371600" algn="ctr" rtl="0" fontAlgn="base">
        <a:spcBef>
          <a:spcPct val="0"/>
        </a:spcBef>
        <a:spcAft>
          <a:spcPct val="0"/>
        </a:spcAft>
        <a:defRPr sz="4000">
          <a:solidFill>
            <a:schemeClr val="tx1"/>
          </a:solidFill>
          <a:latin typeface="Impact" pitchFamily="34" charset="0"/>
        </a:defRPr>
      </a:lvl8pPr>
      <a:lvl9pPr marL="1828800" algn="ctr" rtl="0" fontAlgn="base">
        <a:spcBef>
          <a:spcPct val="0"/>
        </a:spcBef>
        <a:spcAft>
          <a:spcPct val="0"/>
        </a:spcAft>
        <a:defRPr sz="4000">
          <a:solidFill>
            <a:schemeClr val="tx1"/>
          </a:solidFill>
          <a:latin typeface="Impact" pitchFamily="34"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2438400" y="639763"/>
            <a:ext cx="6324600" cy="6556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1843" name="Rectangle 3"/>
          <p:cNvSpPr>
            <a:spLocks noGrp="1" noChangeArrowheads="1"/>
          </p:cNvSpPr>
          <p:nvPr>
            <p:ph type="body" idx="1"/>
          </p:nvPr>
        </p:nvSpPr>
        <p:spPr bwMode="auto">
          <a:xfrm>
            <a:off x="2590800" y="1524000"/>
            <a:ext cx="6096000" cy="4602163"/>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a:t>
            </a:r>
          </a:p>
          <a:p>
            <a:pPr lvl="0"/>
            <a:endParaRPr lang="en-US" smtClean="0"/>
          </a:p>
        </p:txBody>
      </p:sp>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Impact" pitchFamily="34" charset="0"/>
        </a:defRPr>
      </a:lvl2pPr>
      <a:lvl3pPr algn="ctr" rtl="0" eaLnBrk="0" fontAlgn="base" hangingPunct="0">
        <a:spcBef>
          <a:spcPct val="0"/>
        </a:spcBef>
        <a:spcAft>
          <a:spcPct val="0"/>
        </a:spcAft>
        <a:defRPr sz="4000">
          <a:solidFill>
            <a:schemeClr val="tx1"/>
          </a:solidFill>
          <a:latin typeface="Impact" pitchFamily="34" charset="0"/>
        </a:defRPr>
      </a:lvl3pPr>
      <a:lvl4pPr algn="ctr" rtl="0" eaLnBrk="0" fontAlgn="base" hangingPunct="0">
        <a:spcBef>
          <a:spcPct val="0"/>
        </a:spcBef>
        <a:spcAft>
          <a:spcPct val="0"/>
        </a:spcAft>
        <a:defRPr sz="4000">
          <a:solidFill>
            <a:schemeClr val="tx1"/>
          </a:solidFill>
          <a:latin typeface="Impact" pitchFamily="34" charset="0"/>
        </a:defRPr>
      </a:lvl4pPr>
      <a:lvl5pPr algn="ctr" rtl="0" eaLnBrk="0" fontAlgn="base" hangingPunct="0">
        <a:spcBef>
          <a:spcPct val="0"/>
        </a:spcBef>
        <a:spcAft>
          <a:spcPct val="0"/>
        </a:spcAft>
        <a:defRPr sz="4000">
          <a:solidFill>
            <a:schemeClr val="tx1"/>
          </a:solidFill>
          <a:latin typeface="Impact" pitchFamily="34" charset="0"/>
        </a:defRPr>
      </a:lvl5pPr>
      <a:lvl6pPr marL="457200" algn="ctr" rtl="0" fontAlgn="base">
        <a:spcBef>
          <a:spcPct val="0"/>
        </a:spcBef>
        <a:spcAft>
          <a:spcPct val="0"/>
        </a:spcAft>
        <a:defRPr sz="4000">
          <a:solidFill>
            <a:schemeClr val="tx1"/>
          </a:solidFill>
          <a:latin typeface="Impact" pitchFamily="34" charset="0"/>
        </a:defRPr>
      </a:lvl6pPr>
      <a:lvl7pPr marL="914400" algn="ctr" rtl="0" fontAlgn="base">
        <a:spcBef>
          <a:spcPct val="0"/>
        </a:spcBef>
        <a:spcAft>
          <a:spcPct val="0"/>
        </a:spcAft>
        <a:defRPr sz="4000">
          <a:solidFill>
            <a:schemeClr val="tx1"/>
          </a:solidFill>
          <a:latin typeface="Impact" pitchFamily="34" charset="0"/>
        </a:defRPr>
      </a:lvl7pPr>
      <a:lvl8pPr marL="1371600" algn="ctr" rtl="0" fontAlgn="base">
        <a:spcBef>
          <a:spcPct val="0"/>
        </a:spcBef>
        <a:spcAft>
          <a:spcPct val="0"/>
        </a:spcAft>
        <a:defRPr sz="4000">
          <a:solidFill>
            <a:schemeClr val="tx1"/>
          </a:solidFill>
          <a:latin typeface="Impact" pitchFamily="34" charset="0"/>
        </a:defRPr>
      </a:lvl8pPr>
      <a:lvl9pPr marL="1828800" algn="ctr" rtl="0" fontAlgn="base">
        <a:spcBef>
          <a:spcPct val="0"/>
        </a:spcBef>
        <a:spcAft>
          <a:spcPct val="0"/>
        </a:spcAft>
        <a:defRPr sz="4000">
          <a:solidFill>
            <a:schemeClr val="tx1"/>
          </a:solidFill>
          <a:latin typeface="Impact" pitchFamily="34" charset="0"/>
        </a:defRPr>
      </a:lvl9pPr>
    </p:titleStyle>
    <p:bodyStyle>
      <a:lvl1pPr marL="342900" indent="-342900" algn="r"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8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85.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8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8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8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8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8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8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89.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8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9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9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90.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9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9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8.xml"/><Relationship Id="rId3" Type="http://schemas.openxmlformats.org/officeDocument/2006/relationships/image" Target="../media/image26.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9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94.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9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9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 Id="rId3"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2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5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4.xml"/><Relationship Id="rId3"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6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6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6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6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7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7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7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7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7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7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7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7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7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7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7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7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7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7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7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8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81.jpeg"/></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2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2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5.xml"/><Relationship Id="rId3" Type="http://schemas.openxmlformats.org/officeDocument/2006/relationships/image" Target="../media/image2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82.jpeg"/></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8.xml"/><Relationship Id="rId3" Type="http://schemas.openxmlformats.org/officeDocument/2006/relationships/image" Target="../media/image8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Světem Bibl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051" name="Rectangle 3"/>
          <p:cNvSpPr>
            <a:spLocks noChangeArrowheads="1"/>
          </p:cNvSpPr>
          <p:nvPr/>
        </p:nvSpPr>
        <p:spPr bwMode="auto">
          <a:xfrm>
            <a:off x="-76200" y="4038600"/>
            <a:ext cx="9144000" cy="1524000"/>
          </a:xfrm>
          <a:prstGeom prst="rect">
            <a:avLst/>
          </a:prstGeom>
          <a:noFill/>
          <a:ln w="9525">
            <a:noFill/>
            <a:miter lim="800000"/>
            <a:headEnd/>
            <a:tailEnd/>
          </a:ln>
          <a:effectLst>
            <a:outerShdw dist="35921" dir="2700000" algn="ctr" rotWithShape="0">
              <a:schemeClr val="bg2"/>
            </a:outerShdw>
          </a:effectLst>
        </p:spPr>
        <p:txBody>
          <a:bodyPr anchor="ctr"/>
          <a:lstStyle/>
          <a:p>
            <a:pPr algn="ctr"/>
            <a:r>
              <a:rPr lang="cs-CZ" sz="4800">
                <a:solidFill>
                  <a:srgbClr val="FF9933"/>
                </a:solidFill>
                <a:latin typeface="Impact" pitchFamily="34" charset="0"/>
              </a:rPr>
              <a:t>Investice, na které </a:t>
            </a:r>
            <a:br>
              <a:rPr lang="cs-CZ" sz="4800">
                <a:solidFill>
                  <a:srgbClr val="FF9933"/>
                </a:solidFill>
                <a:latin typeface="Impact" pitchFamily="34" charset="0"/>
              </a:rPr>
            </a:br>
            <a:r>
              <a:rPr lang="cs-CZ" sz="4800">
                <a:solidFill>
                  <a:srgbClr val="FF9933"/>
                </a:solidFill>
                <a:latin typeface="Impact" pitchFamily="34" charset="0"/>
              </a:rPr>
              <a:t>nemůžete prodělat</a:t>
            </a:r>
          </a:p>
        </p:txBody>
      </p:sp>
      <p:sp>
        <p:nvSpPr>
          <p:cNvPr id="2052" name="Rectangle 4"/>
          <p:cNvSpPr>
            <a:spLocks noChangeArrowheads="1"/>
          </p:cNvSpPr>
          <p:nvPr/>
        </p:nvSpPr>
        <p:spPr bwMode="auto">
          <a:xfrm>
            <a:off x="381000" y="5562600"/>
            <a:ext cx="8229600" cy="69691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ctr">
              <a:spcBef>
                <a:spcPct val="20000"/>
              </a:spcBef>
              <a:defRPr/>
            </a:pPr>
            <a:r>
              <a:rPr lang="cs-CZ" sz="3200" b="1">
                <a:solidFill>
                  <a:srgbClr val="C00000"/>
                </a:solidFill>
                <a:latin typeface="Calibri" pitchFamily="34" charset="0"/>
              </a:rPr>
              <a:t>Jak zabezpečit své peníze</a:t>
            </a:r>
          </a:p>
        </p:txBody>
      </p:sp>
    </p:spTree>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21-01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21-09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17763" name="Rectangle 3"/>
          <p:cNvSpPr>
            <a:spLocks noGrp="1" noChangeArrowheads="1"/>
          </p:cNvSpPr>
          <p:nvPr>
            <p:ph type="title"/>
          </p:nvPr>
        </p:nvSpPr>
        <p:spPr>
          <a:xfrm>
            <a:off x="1219200" y="685800"/>
            <a:ext cx="4876800" cy="655638"/>
          </a:xfrm>
        </p:spPr>
        <p:txBody>
          <a:bodyPr/>
          <a:lstStyle/>
          <a:p>
            <a:pPr eaLnBrk="1" hangingPunct="1">
              <a:defRPr/>
            </a:pPr>
            <a:r>
              <a:rPr lang="cs-CZ" sz="3600" smtClean="0"/>
              <a:t>Lukáš 6,38</a:t>
            </a:r>
          </a:p>
        </p:txBody>
      </p:sp>
      <p:sp>
        <p:nvSpPr>
          <p:cNvPr id="117764"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„Dávejte a bude </a:t>
            </a:r>
          </a:p>
          <a:p>
            <a:pPr eaLnBrk="1" hangingPunct="1">
              <a:buFontTx/>
              <a:buNone/>
              <a:defRPr/>
            </a:pPr>
            <a:r>
              <a:rPr lang="cs-CZ" sz="3200" dirty="0" smtClean="0">
                <a:latin typeface="Calibri" pitchFamily="34" charset="0"/>
              </a:rPr>
              <a:t>vám dáno; </a:t>
            </a:r>
          </a:p>
          <a:p>
            <a:pPr eaLnBrk="1" hangingPunct="1">
              <a:buFontTx/>
              <a:buNone/>
              <a:defRPr/>
            </a:pPr>
            <a:r>
              <a:rPr lang="cs-CZ" sz="3200" dirty="0" smtClean="0">
                <a:latin typeface="Calibri" pitchFamily="34" charset="0"/>
              </a:rPr>
              <a:t>dobrá míra, </a:t>
            </a:r>
          </a:p>
          <a:p>
            <a:pPr eaLnBrk="1" hangingPunct="1">
              <a:buFontTx/>
              <a:buNone/>
              <a:defRPr/>
            </a:pPr>
            <a:r>
              <a:rPr lang="cs-CZ" sz="3200" dirty="0" smtClean="0">
                <a:latin typeface="Calibri" pitchFamily="34" charset="0"/>
              </a:rPr>
              <a:t>natlačená, natřesená, </a:t>
            </a:r>
          </a:p>
          <a:p>
            <a:pPr eaLnBrk="1" hangingPunct="1">
              <a:buFontTx/>
              <a:buNone/>
              <a:defRPr/>
            </a:pPr>
            <a:r>
              <a:rPr lang="cs-CZ" sz="3200" dirty="0" smtClean="0">
                <a:latin typeface="Calibri" pitchFamily="34" charset="0"/>
              </a:rPr>
              <a:t>vrchovatá…“ </a:t>
            </a:r>
          </a:p>
        </p:txBody>
      </p:sp>
    </p:spTree>
  </p:cSld>
  <p:clrMapOvr>
    <a:masterClrMapping/>
  </p:clrMapOvr>
  <p:transition xmlns:p14="http://schemas.microsoft.com/office/powerpoint/2010/main" spd="med">
    <p:wipe dir="d"/>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8" descr="21-10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19813" name="Rectangle 5"/>
          <p:cNvSpPr>
            <a:spLocks noGrp="1" noChangeArrowheads="1"/>
          </p:cNvSpPr>
          <p:nvPr>
            <p:ph type="title"/>
          </p:nvPr>
        </p:nvSpPr>
        <p:spPr>
          <a:xfrm>
            <a:off x="5105400" y="685800"/>
            <a:ext cx="2971800" cy="762000"/>
          </a:xfrm>
        </p:spPr>
        <p:txBody>
          <a:bodyPr/>
          <a:lstStyle/>
          <a:p>
            <a:pPr eaLnBrk="1" hangingPunct="1">
              <a:defRPr/>
            </a:pPr>
            <a:r>
              <a:rPr lang="cs-CZ" sz="3200" dirty="0" smtClean="0"/>
              <a:t>země</a:t>
            </a:r>
          </a:p>
        </p:txBody>
      </p:sp>
      <p:sp>
        <p:nvSpPr>
          <p:cNvPr id="119814" name="Rectangle 6"/>
          <p:cNvSpPr>
            <a:spLocks noGrp="1" noChangeArrowheads="1"/>
          </p:cNvSpPr>
          <p:nvPr>
            <p:ph type="body" sz="half" idx="1"/>
          </p:nvPr>
        </p:nvSpPr>
        <p:spPr>
          <a:xfrm>
            <a:off x="457200" y="1828800"/>
            <a:ext cx="3124200" cy="609600"/>
          </a:xfrm>
        </p:spPr>
        <p:txBody>
          <a:bodyPr/>
          <a:lstStyle/>
          <a:p>
            <a:pPr marL="0" indent="0" algn="ctr" eaLnBrk="1" hangingPunct="1">
              <a:buFontTx/>
              <a:buNone/>
              <a:defRPr/>
            </a:pPr>
            <a:r>
              <a:rPr lang="cs-CZ" sz="3200" dirty="0" smtClean="0">
                <a:latin typeface="Impact" pitchFamily="34" charset="0"/>
              </a:rPr>
              <a:t>dobytek</a:t>
            </a:r>
          </a:p>
        </p:txBody>
      </p:sp>
      <p:sp>
        <p:nvSpPr>
          <p:cNvPr id="119815" name="Rectangle 7"/>
          <p:cNvSpPr>
            <a:spLocks noGrp="1" noChangeArrowheads="1"/>
          </p:cNvSpPr>
          <p:nvPr>
            <p:ph type="body" sz="half" idx="2"/>
          </p:nvPr>
        </p:nvSpPr>
        <p:spPr>
          <a:xfrm>
            <a:off x="2895600" y="4114800"/>
            <a:ext cx="3276600" cy="685800"/>
          </a:xfrm>
        </p:spPr>
        <p:txBody>
          <a:bodyPr/>
          <a:lstStyle/>
          <a:p>
            <a:pPr marL="0" indent="0" algn="ctr" eaLnBrk="1" hangingPunct="1">
              <a:buFontTx/>
              <a:buNone/>
              <a:defRPr/>
            </a:pPr>
            <a:r>
              <a:rPr lang="cs-CZ" sz="3200" dirty="0" smtClean="0">
                <a:latin typeface="Impact" pitchFamily="34" charset="0"/>
              </a:rPr>
              <a:t>majitel</a:t>
            </a:r>
          </a:p>
        </p:txBody>
      </p:sp>
      <p:sp>
        <p:nvSpPr>
          <p:cNvPr id="6" name="Rectangle 7"/>
          <p:cNvSpPr txBox="1">
            <a:spLocks noChangeArrowheads="1"/>
          </p:cNvSpPr>
          <p:nvPr/>
        </p:nvSpPr>
        <p:spPr bwMode="auto">
          <a:xfrm>
            <a:off x="4191000" y="5257800"/>
            <a:ext cx="3276600" cy="6858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cs-CZ" sz="3200" kern="0" dirty="0" smtClean="0">
                <a:latin typeface="Impact" pitchFamily="34" charset="0"/>
              </a:rPr>
              <a:t>peníze</a:t>
            </a:r>
            <a:endParaRPr kumimoji="0" lang="cs-CZ" sz="3200" b="0" i="0" u="none" strike="noStrike" kern="0" cap="none" spc="0" normalizeH="0" baseline="0" noProof="0" dirty="0" smtClean="0">
              <a:ln>
                <a:noFill/>
              </a:ln>
              <a:solidFill>
                <a:schemeClr val="tx1"/>
              </a:solidFill>
              <a:effectLst/>
              <a:uLnTx/>
              <a:uFillTx/>
              <a:latin typeface="Impact" pitchFamily="34" charset="0"/>
              <a:ea typeface="+mn-ea"/>
              <a:cs typeface="+mn-cs"/>
            </a:endParaRPr>
          </a:p>
        </p:txBody>
      </p:sp>
    </p:spTree>
  </p:cSld>
  <p:clrMapOvr>
    <a:masterClrMapping/>
  </p:clrMapOvr>
  <p:transition xmlns:p14="http://schemas.microsoft.com/office/powerpoint/2010/main" spd="med">
    <p:wipe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5" descr="21-10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2227" name="Rectangle 3"/>
          <p:cNvSpPr>
            <a:spLocks noGrp="1" noChangeArrowheads="1"/>
          </p:cNvSpPr>
          <p:nvPr>
            <p:ph type="title" idx="4294967295"/>
          </p:nvPr>
        </p:nvSpPr>
        <p:spPr>
          <a:xfrm>
            <a:off x="1371600" y="3276600"/>
            <a:ext cx="6324600" cy="655638"/>
          </a:xfrm>
        </p:spPr>
        <p:txBody>
          <a:bodyPr/>
          <a:lstStyle/>
          <a:p>
            <a:pPr eaLnBrk="1" hangingPunct="1">
              <a:defRPr/>
            </a:pPr>
            <a:r>
              <a:rPr lang="cs-CZ" sz="3600" dirty="0">
                <a:solidFill>
                  <a:srgbClr val="C00000"/>
                </a:solidFill>
                <a:latin typeface="Bodoni MT Black" pitchFamily="18" charset="0"/>
              </a:rPr>
              <a:t>LOTERIE</a:t>
            </a:r>
          </a:p>
        </p:txBody>
      </p:sp>
      <p:sp>
        <p:nvSpPr>
          <p:cNvPr id="52228" name="Rectangle 4"/>
          <p:cNvSpPr>
            <a:spLocks noGrp="1" noChangeArrowheads="1"/>
          </p:cNvSpPr>
          <p:nvPr>
            <p:ph type="body" idx="4294967295"/>
          </p:nvPr>
        </p:nvSpPr>
        <p:spPr>
          <a:xfrm>
            <a:off x="1295400" y="3962400"/>
            <a:ext cx="6629400" cy="1066800"/>
          </a:xfrm>
        </p:spPr>
        <p:txBody>
          <a:bodyPr/>
          <a:lstStyle/>
          <a:p>
            <a:pPr algn="ctr" eaLnBrk="1" hangingPunct="1">
              <a:lnSpc>
                <a:spcPct val="90000"/>
              </a:lnSpc>
              <a:buFontTx/>
              <a:buNone/>
              <a:defRPr/>
            </a:pPr>
            <a:r>
              <a:rPr lang="cs-CZ" sz="3200" dirty="0" smtClean="0">
                <a:solidFill>
                  <a:srgbClr val="0070C0"/>
                </a:solidFill>
              </a:rPr>
              <a:t>Vylosování v neděli v 10: 00 </a:t>
            </a:r>
          </a:p>
          <a:p>
            <a:pPr algn="ctr" eaLnBrk="1" hangingPunct="1">
              <a:lnSpc>
                <a:spcPct val="90000"/>
              </a:lnSpc>
              <a:buFontTx/>
              <a:buNone/>
              <a:defRPr/>
            </a:pPr>
            <a:r>
              <a:rPr lang="cs-CZ" sz="3200" dirty="0" smtClean="0">
                <a:solidFill>
                  <a:srgbClr val="0070C0"/>
                </a:solidFill>
              </a:rPr>
              <a:t>Všichni vítáni! </a:t>
            </a:r>
          </a:p>
        </p:txBody>
      </p:sp>
    </p:spTree>
  </p:cSld>
  <p:clrMapOvr>
    <a:masterClrMapping/>
  </p:clrMapOvr>
  <p:transition xmlns:p14="http://schemas.microsoft.com/office/powerpoint/2010/main" spd="med">
    <p:wipe dir="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3667" name="Rectangle 3"/>
          <p:cNvSpPr>
            <a:spLocks noChangeArrowheads="1"/>
          </p:cNvSpPr>
          <p:nvPr/>
        </p:nvSpPr>
        <p:spPr bwMode="auto">
          <a:xfrm>
            <a:off x="2438400" y="5029200"/>
            <a:ext cx="3810000" cy="1066800"/>
          </a:xfrm>
          <a:prstGeom prst="rect">
            <a:avLst/>
          </a:prstGeom>
          <a:noFill/>
          <a:ln w="9525">
            <a:noFill/>
            <a:miter lim="800000"/>
            <a:headEnd/>
            <a:tailEnd/>
          </a:ln>
          <a:effectLst>
            <a:outerShdw dist="35921" dir="2700000" algn="ctr" rotWithShape="0">
              <a:schemeClr val="bg2"/>
            </a:outerShdw>
          </a:effectLst>
        </p:spPr>
        <p:txBody>
          <a:bodyPr/>
          <a:lstStyle/>
          <a:p>
            <a:pPr algn="ctr">
              <a:defRPr/>
            </a:pPr>
            <a:r>
              <a:rPr lang="cs-CZ" sz="4000" kern="0">
                <a:latin typeface="+mj-lt"/>
                <a:ea typeface="+mj-ea"/>
                <a:cs typeface="+mj-cs"/>
              </a:rPr>
              <a:t>Desetina příjmu</a:t>
            </a:r>
          </a:p>
        </p:txBody>
      </p:sp>
    </p:spTree>
  </p:cSld>
  <p:clrMapOvr>
    <a:masterClrMapping/>
  </p:clrMapOvr>
  <p:transition xmlns:p14="http://schemas.microsoft.com/office/powerpoint/2010/main" spd="med">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25958" name="Text Box 6"/>
          <p:cNvSpPr txBox="1">
            <a:spLocks noChangeArrowheads="1"/>
          </p:cNvSpPr>
          <p:nvPr/>
        </p:nvSpPr>
        <p:spPr bwMode="auto">
          <a:xfrm>
            <a:off x="609600" y="5943600"/>
            <a:ext cx="7772400" cy="579438"/>
          </a:xfrm>
          <a:prstGeom prst="rect">
            <a:avLst/>
          </a:prstGeom>
          <a:noFill/>
          <a:ln w="9525">
            <a:noFill/>
            <a:miter lim="800000"/>
            <a:headEnd/>
            <a:tailEnd/>
          </a:ln>
          <a:effectLst/>
        </p:spPr>
        <p:txBody>
          <a:bodyPr>
            <a:spAutoFit/>
          </a:bodyPr>
          <a:lstStyle/>
          <a:p>
            <a:pPr algn="ctr">
              <a:spcBef>
                <a:spcPct val="50000"/>
              </a:spcBef>
            </a:pPr>
            <a:r>
              <a:rPr lang="cs-CZ" sz="3200">
                <a:latin typeface="Impact" pitchFamily="34" charset="0"/>
              </a:rPr>
              <a:t>1/10   z   10.000,- Kč</a:t>
            </a:r>
          </a:p>
        </p:txBody>
      </p:sp>
      <p:sp>
        <p:nvSpPr>
          <p:cNvPr id="113667" name="Rectangle 3"/>
          <p:cNvSpPr>
            <a:spLocks noChangeArrowheads="1"/>
          </p:cNvSpPr>
          <p:nvPr/>
        </p:nvSpPr>
        <p:spPr bwMode="auto">
          <a:xfrm>
            <a:off x="2286000" y="5029200"/>
            <a:ext cx="3810000" cy="1066800"/>
          </a:xfrm>
          <a:prstGeom prst="rect">
            <a:avLst/>
          </a:prstGeom>
          <a:noFill/>
          <a:ln w="9525">
            <a:noFill/>
            <a:miter lim="800000"/>
            <a:headEnd/>
            <a:tailEnd/>
          </a:ln>
          <a:effectLst>
            <a:outerShdw dist="35921" dir="2700000" algn="ctr" rotWithShape="0">
              <a:schemeClr val="bg2"/>
            </a:outerShdw>
          </a:effectLst>
        </p:spPr>
        <p:txBody>
          <a:bodyPr/>
          <a:lstStyle/>
          <a:p>
            <a:pPr algn="ctr">
              <a:defRPr/>
            </a:pPr>
            <a:r>
              <a:rPr lang="cs-CZ" sz="4000" kern="0">
                <a:latin typeface="+mj-lt"/>
                <a:ea typeface="+mj-ea"/>
                <a:cs typeface="+mj-cs"/>
              </a:rPr>
              <a:t>Desetina příjmu</a:t>
            </a:r>
          </a:p>
        </p:txBody>
      </p:sp>
    </p:spTree>
  </p:cSld>
  <p:clrMapOvr>
    <a:masterClrMapping/>
  </p:clrMapOvr>
  <p:transition xmlns:p14="http://schemas.microsoft.com/office/powerpoint/2010/main" spd="med">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3667" name="Rectangle 3"/>
          <p:cNvSpPr>
            <a:spLocks noGrp="1" noChangeArrowheads="1"/>
          </p:cNvSpPr>
          <p:nvPr>
            <p:ph type="title" idx="4294967295"/>
          </p:nvPr>
        </p:nvSpPr>
        <p:spPr>
          <a:xfrm>
            <a:off x="2286000" y="5029200"/>
            <a:ext cx="3810000" cy="1066800"/>
          </a:xfrm>
        </p:spPr>
        <p:txBody>
          <a:bodyPr anchor="t"/>
          <a:lstStyle/>
          <a:p>
            <a:pPr eaLnBrk="1" hangingPunct="1">
              <a:defRPr/>
            </a:pPr>
            <a:r>
              <a:rPr lang="cs-CZ" smtClean="0"/>
              <a:t>Desetina příjmu</a:t>
            </a:r>
          </a:p>
        </p:txBody>
      </p:sp>
      <p:sp>
        <p:nvSpPr>
          <p:cNvPr id="126981" name="Text Box 5"/>
          <p:cNvSpPr txBox="1">
            <a:spLocks noChangeArrowheads="1"/>
          </p:cNvSpPr>
          <p:nvPr/>
        </p:nvSpPr>
        <p:spPr bwMode="auto">
          <a:xfrm>
            <a:off x="609600" y="5943600"/>
            <a:ext cx="7772400" cy="579438"/>
          </a:xfrm>
          <a:prstGeom prst="rect">
            <a:avLst/>
          </a:prstGeom>
          <a:noFill/>
          <a:ln w="9525">
            <a:noFill/>
            <a:miter lim="800000"/>
            <a:headEnd/>
            <a:tailEnd/>
          </a:ln>
          <a:effectLst/>
        </p:spPr>
        <p:txBody>
          <a:bodyPr>
            <a:spAutoFit/>
          </a:bodyPr>
          <a:lstStyle/>
          <a:p>
            <a:pPr algn="ctr">
              <a:spcBef>
                <a:spcPct val="50000"/>
              </a:spcBef>
            </a:pPr>
            <a:r>
              <a:rPr lang="cs-CZ" sz="3200">
                <a:latin typeface="Impact" pitchFamily="34" charset="0"/>
              </a:rPr>
              <a:t>1/10   z   10.000,- Kč   =  1.000,- Kč  Bohu</a:t>
            </a:r>
          </a:p>
        </p:txBody>
      </p:sp>
    </p:spTree>
  </p:cSld>
  <p:clrMapOvr>
    <a:masterClrMapping/>
  </p:clrMapOvr>
  <p:transition xmlns:p14="http://schemas.microsoft.com/office/powerpoint/2010/main" spd="med">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3667" name="Rectangle 3"/>
          <p:cNvSpPr>
            <a:spLocks noGrp="1" noChangeArrowheads="1"/>
          </p:cNvSpPr>
          <p:nvPr>
            <p:ph type="title" idx="4294967295"/>
          </p:nvPr>
        </p:nvSpPr>
        <p:spPr>
          <a:xfrm>
            <a:off x="2286000" y="5029200"/>
            <a:ext cx="3810000" cy="1066800"/>
          </a:xfrm>
        </p:spPr>
        <p:txBody>
          <a:bodyPr anchor="t"/>
          <a:lstStyle/>
          <a:p>
            <a:pPr eaLnBrk="1" hangingPunct="1">
              <a:defRPr/>
            </a:pPr>
            <a:r>
              <a:rPr lang="cs-CZ" smtClean="0"/>
              <a:t>Desetina příjmu</a:t>
            </a:r>
          </a:p>
        </p:txBody>
      </p:sp>
      <p:sp>
        <p:nvSpPr>
          <p:cNvPr id="128005" name="Text Box 5"/>
          <p:cNvSpPr txBox="1">
            <a:spLocks noChangeArrowheads="1"/>
          </p:cNvSpPr>
          <p:nvPr/>
        </p:nvSpPr>
        <p:spPr bwMode="auto">
          <a:xfrm>
            <a:off x="609600" y="5943600"/>
            <a:ext cx="7772400" cy="579438"/>
          </a:xfrm>
          <a:prstGeom prst="rect">
            <a:avLst/>
          </a:prstGeom>
          <a:noFill/>
          <a:ln w="9525">
            <a:noFill/>
            <a:miter lim="800000"/>
            <a:headEnd/>
            <a:tailEnd/>
          </a:ln>
          <a:effectLst/>
        </p:spPr>
        <p:txBody>
          <a:bodyPr>
            <a:spAutoFit/>
          </a:bodyPr>
          <a:lstStyle/>
          <a:p>
            <a:pPr algn="ctr">
              <a:spcBef>
                <a:spcPct val="50000"/>
              </a:spcBef>
            </a:pPr>
            <a:r>
              <a:rPr lang="cs-CZ" sz="3200">
                <a:latin typeface="Impact" pitchFamily="34" charset="0"/>
              </a:rPr>
              <a:t>1/10   z   1.000,- Kč</a:t>
            </a:r>
          </a:p>
        </p:txBody>
      </p:sp>
    </p:spTree>
  </p:cSld>
  <p:clrMapOvr>
    <a:masterClrMapping/>
  </p:clrMapOvr>
  <p:transition xmlns:p14="http://schemas.microsoft.com/office/powerpoint/2010/main" spd="med">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3667" name="Rectangle 3"/>
          <p:cNvSpPr>
            <a:spLocks noGrp="1" noChangeArrowheads="1"/>
          </p:cNvSpPr>
          <p:nvPr>
            <p:ph type="title" idx="4294967295"/>
          </p:nvPr>
        </p:nvSpPr>
        <p:spPr>
          <a:xfrm>
            <a:off x="2286000" y="5029200"/>
            <a:ext cx="3810000" cy="1066800"/>
          </a:xfrm>
        </p:spPr>
        <p:txBody>
          <a:bodyPr anchor="t"/>
          <a:lstStyle/>
          <a:p>
            <a:pPr eaLnBrk="1" hangingPunct="1">
              <a:defRPr/>
            </a:pPr>
            <a:r>
              <a:rPr lang="cs-CZ" smtClean="0"/>
              <a:t>Desetina příjmu</a:t>
            </a:r>
          </a:p>
        </p:txBody>
      </p:sp>
      <p:sp>
        <p:nvSpPr>
          <p:cNvPr id="129029" name="Text Box 5"/>
          <p:cNvSpPr txBox="1">
            <a:spLocks noChangeArrowheads="1"/>
          </p:cNvSpPr>
          <p:nvPr/>
        </p:nvSpPr>
        <p:spPr bwMode="auto">
          <a:xfrm>
            <a:off x="609600" y="5943600"/>
            <a:ext cx="7772400" cy="579438"/>
          </a:xfrm>
          <a:prstGeom prst="rect">
            <a:avLst/>
          </a:prstGeom>
          <a:noFill/>
          <a:ln w="9525">
            <a:noFill/>
            <a:miter lim="800000"/>
            <a:headEnd/>
            <a:tailEnd/>
          </a:ln>
          <a:effectLst/>
        </p:spPr>
        <p:txBody>
          <a:bodyPr>
            <a:spAutoFit/>
          </a:bodyPr>
          <a:lstStyle/>
          <a:p>
            <a:pPr algn="ctr">
              <a:spcBef>
                <a:spcPct val="50000"/>
              </a:spcBef>
            </a:pPr>
            <a:r>
              <a:rPr lang="cs-CZ" sz="3200">
                <a:latin typeface="Impact" pitchFamily="34" charset="0"/>
              </a:rPr>
              <a:t>1/10   z   1.000,- Kč   =  100,- Kč  Bohu</a:t>
            </a:r>
          </a:p>
        </p:txBody>
      </p:sp>
    </p:spTree>
  </p:cSld>
  <p:clrMapOvr>
    <a:masterClrMapping/>
  </p:clrMapOvr>
  <p:transition xmlns:p14="http://schemas.microsoft.com/office/powerpoint/2010/main" spd="med">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descr="21-10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21-01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7411" name="Rectangle 3"/>
          <p:cNvSpPr>
            <a:spLocks noGrp="1" noChangeArrowheads="1"/>
          </p:cNvSpPr>
          <p:nvPr>
            <p:ph type="title"/>
          </p:nvPr>
        </p:nvSpPr>
        <p:spPr>
          <a:xfrm>
            <a:off x="685800" y="685800"/>
            <a:ext cx="3886200" cy="655638"/>
          </a:xfrm>
        </p:spPr>
        <p:txBody>
          <a:bodyPr/>
          <a:lstStyle/>
          <a:p>
            <a:pPr eaLnBrk="1" hangingPunct="1">
              <a:defRPr/>
            </a:pPr>
            <a:r>
              <a:rPr lang="cs-CZ" sz="3600" dirty="0" smtClean="0"/>
              <a:t>1. Mojžíšova 2,8 </a:t>
            </a:r>
          </a:p>
        </p:txBody>
      </p:sp>
      <p:sp>
        <p:nvSpPr>
          <p:cNvPr id="1741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„A Hospodin Bůh </a:t>
            </a:r>
          </a:p>
          <a:p>
            <a:pPr eaLnBrk="1" hangingPunct="1">
              <a:buFontTx/>
              <a:buNone/>
              <a:defRPr/>
            </a:pPr>
            <a:r>
              <a:rPr lang="cs-CZ" sz="3200" dirty="0" smtClean="0">
                <a:latin typeface="Calibri" pitchFamily="34" charset="0"/>
              </a:rPr>
              <a:t>vysadil zahradu </a:t>
            </a:r>
          </a:p>
          <a:p>
            <a:pPr eaLnBrk="1" hangingPunct="1">
              <a:buFontTx/>
              <a:buNone/>
              <a:defRPr/>
            </a:pPr>
            <a:r>
              <a:rPr lang="cs-CZ" sz="3200" dirty="0" smtClean="0">
                <a:latin typeface="Calibri" pitchFamily="34" charset="0"/>
              </a:rPr>
              <a:t>v Edenu… </a:t>
            </a:r>
          </a:p>
          <a:p>
            <a:pPr eaLnBrk="1" hangingPunct="1">
              <a:buFontTx/>
              <a:buNone/>
              <a:defRPr/>
            </a:pPr>
            <a:r>
              <a:rPr lang="cs-CZ" sz="3200" dirty="0" smtClean="0">
                <a:latin typeface="Calibri" pitchFamily="34" charset="0"/>
              </a:rPr>
              <a:t>a postavil tam člověka, </a:t>
            </a:r>
          </a:p>
          <a:p>
            <a:pPr eaLnBrk="1" hangingPunct="1">
              <a:buFontTx/>
              <a:buNone/>
              <a:defRPr/>
            </a:pPr>
            <a:r>
              <a:rPr lang="cs-CZ" sz="3200" dirty="0" smtClean="0">
                <a:latin typeface="Calibri" pitchFamily="34" charset="0"/>
              </a:rPr>
              <a:t>kterého vytvořil.“ </a:t>
            </a:r>
          </a:p>
        </p:txBody>
      </p:sp>
    </p:spTree>
  </p:cSld>
  <p:clrMapOvr>
    <a:masterClrMapping/>
  </p:clrMapOvr>
  <p:transition xmlns:p14="http://schemas.microsoft.com/office/powerpoint/2010/main" spd="med">
    <p:wipe dir="d"/>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5" descr="21-10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5" descr="21-107%_2A04"/>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4147" name="Rectangle 3"/>
          <p:cNvSpPr>
            <a:spLocks noGrp="1" noChangeArrowheads="1"/>
          </p:cNvSpPr>
          <p:nvPr>
            <p:ph type="title" idx="4294967295"/>
          </p:nvPr>
        </p:nvSpPr>
        <p:spPr>
          <a:xfrm>
            <a:off x="1447800" y="685800"/>
            <a:ext cx="3048000" cy="655638"/>
          </a:xfrm>
        </p:spPr>
        <p:txBody>
          <a:bodyPr/>
          <a:lstStyle/>
          <a:p>
            <a:pPr eaLnBrk="1" hangingPunct="1">
              <a:defRPr/>
            </a:pPr>
            <a:r>
              <a:rPr lang="cs-CZ" sz="3600" smtClean="0"/>
              <a:t>Lukáš 12,18</a:t>
            </a:r>
          </a:p>
        </p:txBody>
      </p:sp>
      <p:sp>
        <p:nvSpPr>
          <p:cNvPr id="134148"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„Tohle udělám: </a:t>
            </a:r>
          </a:p>
          <a:p>
            <a:pPr eaLnBrk="1" hangingPunct="1">
              <a:buFontTx/>
              <a:buNone/>
              <a:defRPr/>
            </a:pPr>
            <a:r>
              <a:rPr lang="cs-CZ" sz="3200" dirty="0" smtClean="0">
                <a:latin typeface="Calibri" pitchFamily="34" charset="0"/>
              </a:rPr>
              <a:t>Zbořím stodoly, </a:t>
            </a:r>
          </a:p>
          <a:p>
            <a:pPr eaLnBrk="1" hangingPunct="1">
              <a:buFontTx/>
              <a:buNone/>
              <a:defRPr/>
            </a:pPr>
            <a:r>
              <a:rPr lang="cs-CZ" sz="3200" dirty="0" smtClean="0">
                <a:latin typeface="Calibri" pitchFamily="34" charset="0"/>
              </a:rPr>
              <a:t>postavím větší </a:t>
            </a:r>
          </a:p>
          <a:p>
            <a:pPr eaLnBrk="1" hangingPunct="1">
              <a:buFontTx/>
              <a:buNone/>
              <a:defRPr/>
            </a:pPr>
            <a:r>
              <a:rPr lang="cs-CZ" sz="3200" dirty="0" smtClean="0">
                <a:latin typeface="Calibri" pitchFamily="34" charset="0"/>
              </a:rPr>
              <a:t>a tam shromáždím všechno</a:t>
            </a:r>
          </a:p>
          <a:p>
            <a:pPr eaLnBrk="1" hangingPunct="1">
              <a:buFontTx/>
              <a:buNone/>
              <a:defRPr/>
            </a:pPr>
            <a:r>
              <a:rPr lang="cs-CZ" sz="3200" dirty="0" smtClean="0">
                <a:latin typeface="Calibri" pitchFamily="34" charset="0"/>
              </a:rPr>
              <a:t>své obilí i ostatní zásoby“</a:t>
            </a:r>
          </a:p>
        </p:txBody>
      </p:sp>
    </p:spTree>
  </p:cSld>
  <p:clrMapOvr>
    <a:masterClrMapping/>
  </p:clrMapOvr>
  <p:transition xmlns:p14="http://schemas.microsoft.com/office/powerpoint/2010/main" spd="med">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21-107%_2A04"/>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4147" name="Rectangle 3"/>
          <p:cNvSpPr>
            <a:spLocks noGrp="1" noChangeArrowheads="1"/>
          </p:cNvSpPr>
          <p:nvPr>
            <p:ph type="title" idx="4294967295"/>
          </p:nvPr>
        </p:nvSpPr>
        <p:spPr>
          <a:xfrm>
            <a:off x="1447800" y="685800"/>
            <a:ext cx="3048000" cy="655638"/>
          </a:xfrm>
        </p:spPr>
        <p:txBody>
          <a:bodyPr/>
          <a:lstStyle/>
          <a:p>
            <a:pPr eaLnBrk="1" hangingPunct="1">
              <a:defRPr/>
            </a:pPr>
            <a:r>
              <a:rPr lang="cs-CZ" sz="3600" smtClean="0"/>
              <a:t>Lukáš 12,19</a:t>
            </a:r>
          </a:p>
        </p:txBody>
      </p:sp>
      <p:sp>
        <p:nvSpPr>
          <p:cNvPr id="134148"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 řeknu si: </a:t>
            </a:r>
          </a:p>
          <a:p>
            <a:pPr eaLnBrk="1" hangingPunct="1">
              <a:buFontTx/>
              <a:buNone/>
              <a:defRPr/>
            </a:pPr>
            <a:r>
              <a:rPr lang="cs-CZ" sz="3200" dirty="0" smtClean="0">
                <a:latin typeface="Calibri" pitchFamily="34" charset="0"/>
              </a:rPr>
              <a:t>Teď máš velké zásoby </a:t>
            </a:r>
          </a:p>
          <a:p>
            <a:pPr eaLnBrk="1" hangingPunct="1">
              <a:buFontTx/>
              <a:buNone/>
              <a:defRPr/>
            </a:pPr>
            <a:r>
              <a:rPr lang="cs-CZ" sz="3200" dirty="0" smtClean="0">
                <a:latin typeface="Calibri" pitchFamily="34" charset="0"/>
              </a:rPr>
              <a:t>na mnoho let; </a:t>
            </a:r>
          </a:p>
          <a:p>
            <a:pPr eaLnBrk="1" hangingPunct="1">
              <a:buFontTx/>
              <a:buNone/>
              <a:defRPr/>
            </a:pPr>
            <a:r>
              <a:rPr lang="cs-CZ" sz="3200" dirty="0" smtClean="0">
                <a:latin typeface="Calibri" pitchFamily="34" charset="0"/>
              </a:rPr>
              <a:t>klidně si žij, jez, pij, </a:t>
            </a:r>
          </a:p>
          <a:p>
            <a:pPr eaLnBrk="1" hangingPunct="1">
              <a:buFontTx/>
              <a:buNone/>
              <a:defRPr/>
            </a:pPr>
            <a:r>
              <a:rPr lang="cs-CZ" sz="3200" dirty="0" smtClean="0">
                <a:latin typeface="Calibri" pitchFamily="34" charset="0"/>
              </a:rPr>
              <a:t>buď veselé mysli.“</a:t>
            </a:r>
          </a:p>
        </p:txBody>
      </p:sp>
    </p:spTree>
  </p:cSld>
  <p:clrMapOvr>
    <a:masterClrMapping/>
  </p:clrMapOvr>
  <p:transition xmlns:p14="http://schemas.microsoft.com/office/powerpoint/2010/main" spd="med">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5" descr="21-107%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312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„Ale Bůh mu řekl: </a:t>
            </a:r>
          </a:p>
          <a:p>
            <a:pPr eaLnBrk="1" hangingPunct="1">
              <a:buFontTx/>
              <a:buNone/>
              <a:defRPr/>
            </a:pPr>
            <a:r>
              <a:rPr lang="cs-CZ" sz="3200" dirty="0" smtClean="0">
                <a:latin typeface="Calibri" pitchFamily="34" charset="0"/>
              </a:rPr>
              <a:t>‚Blázne! </a:t>
            </a:r>
          </a:p>
          <a:p>
            <a:pPr eaLnBrk="1" hangingPunct="1">
              <a:buFontTx/>
              <a:buNone/>
              <a:defRPr/>
            </a:pPr>
            <a:r>
              <a:rPr lang="cs-CZ" sz="3200" dirty="0" smtClean="0">
                <a:latin typeface="Calibri" pitchFamily="34" charset="0"/>
              </a:rPr>
              <a:t>Ještě této noci si vyžádají</a:t>
            </a:r>
          </a:p>
          <a:p>
            <a:pPr eaLnBrk="1" hangingPunct="1">
              <a:buFontTx/>
              <a:buNone/>
              <a:defRPr/>
            </a:pPr>
            <a:r>
              <a:rPr lang="cs-CZ" sz="3200" dirty="0" smtClean="0">
                <a:latin typeface="Calibri" pitchFamily="34" charset="0"/>
              </a:rPr>
              <a:t>tvoji duši,“ </a:t>
            </a:r>
          </a:p>
        </p:txBody>
      </p:sp>
      <p:sp>
        <p:nvSpPr>
          <p:cNvPr id="133126" name="Rectangle 6"/>
          <p:cNvSpPr>
            <a:spLocks noGrp="1" noChangeArrowheads="1"/>
          </p:cNvSpPr>
          <p:nvPr>
            <p:ph type="title" idx="4294967295"/>
          </p:nvPr>
        </p:nvSpPr>
        <p:spPr>
          <a:xfrm>
            <a:off x="1371600" y="685800"/>
            <a:ext cx="3200400" cy="655638"/>
          </a:xfrm>
        </p:spPr>
        <p:txBody>
          <a:bodyPr/>
          <a:lstStyle/>
          <a:p>
            <a:pPr eaLnBrk="1" hangingPunct="1">
              <a:defRPr/>
            </a:pPr>
            <a:r>
              <a:rPr lang="cs-CZ" sz="3600" smtClean="0"/>
              <a:t>Lukáš 12,20</a:t>
            </a:r>
          </a:p>
        </p:txBody>
      </p:sp>
    </p:spTree>
  </p:cSld>
  <p:clrMapOvr>
    <a:masterClrMapping/>
  </p:clrMapOvr>
  <p:transition xmlns:p14="http://schemas.microsoft.com/office/powerpoint/2010/main" spd="med">
    <p:split orient="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5" descr="21-107%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312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 čí bude to, </a:t>
            </a:r>
          </a:p>
          <a:p>
            <a:pPr eaLnBrk="1" hangingPunct="1">
              <a:buFontTx/>
              <a:buNone/>
              <a:defRPr/>
            </a:pPr>
            <a:r>
              <a:rPr lang="cs-CZ" sz="3200" dirty="0" smtClean="0">
                <a:latin typeface="Calibri" pitchFamily="34" charset="0"/>
              </a:rPr>
              <a:t>co jsi nashromáždil?‘“</a:t>
            </a:r>
          </a:p>
        </p:txBody>
      </p:sp>
      <p:sp>
        <p:nvSpPr>
          <p:cNvPr id="133126" name="Rectangle 6"/>
          <p:cNvSpPr>
            <a:spLocks noGrp="1" noChangeArrowheads="1"/>
          </p:cNvSpPr>
          <p:nvPr>
            <p:ph type="title" idx="4294967295"/>
          </p:nvPr>
        </p:nvSpPr>
        <p:spPr>
          <a:xfrm>
            <a:off x="1371600" y="685800"/>
            <a:ext cx="3200400" cy="655638"/>
          </a:xfrm>
        </p:spPr>
        <p:txBody>
          <a:bodyPr/>
          <a:lstStyle/>
          <a:p>
            <a:pPr eaLnBrk="1" hangingPunct="1">
              <a:defRPr/>
            </a:pPr>
            <a:r>
              <a:rPr lang="cs-CZ" sz="3600" smtClean="0"/>
              <a:t>Lukáš 12,20</a:t>
            </a:r>
          </a:p>
        </p:txBody>
      </p:sp>
    </p:spTree>
  </p:cSld>
  <p:clrMapOvr>
    <a:masterClrMapping/>
  </p:clrMapOvr>
  <p:transition xmlns:p14="http://schemas.microsoft.com/office/powerpoint/2010/main" spd="med">
    <p:split orient="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5" descr="21-107%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312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„Tak je to s tím, </a:t>
            </a:r>
          </a:p>
          <a:p>
            <a:pPr eaLnBrk="1" hangingPunct="1">
              <a:buFontTx/>
              <a:buNone/>
              <a:defRPr/>
            </a:pPr>
            <a:r>
              <a:rPr lang="cs-CZ" sz="3200" dirty="0" smtClean="0">
                <a:latin typeface="Calibri" pitchFamily="34" charset="0"/>
              </a:rPr>
              <a:t>kdo si hromadí poklady </a:t>
            </a:r>
          </a:p>
          <a:p>
            <a:pPr eaLnBrk="1" hangingPunct="1">
              <a:buFontTx/>
              <a:buNone/>
              <a:defRPr/>
            </a:pPr>
            <a:r>
              <a:rPr lang="cs-CZ" sz="3200" dirty="0" smtClean="0">
                <a:latin typeface="Calibri" pitchFamily="34" charset="0"/>
              </a:rPr>
              <a:t>a není bohatý před Bohem.“ </a:t>
            </a:r>
          </a:p>
        </p:txBody>
      </p:sp>
      <p:sp>
        <p:nvSpPr>
          <p:cNvPr id="133126" name="Rectangle 6"/>
          <p:cNvSpPr>
            <a:spLocks noGrp="1" noChangeArrowheads="1"/>
          </p:cNvSpPr>
          <p:nvPr>
            <p:ph type="title" idx="4294967295"/>
          </p:nvPr>
        </p:nvSpPr>
        <p:spPr>
          <a:xfrm>
            <a:off x="1371600" y="685800"/>
            <a:ext cx="3200400" cy="655638"/>
          </a:xfrm>
        </p:spPr>
        <p:txBody>
          <a:bodyPr/>
          <a:lstStyle/>
          <a:p>
            <a:pPr eaLnBrk="1" hangingPunct="1">
              <a:defRPr/>
            </a:pPr>
            <a:r>
              <a:rPr lang="cs-CZ" sz="3600" smtClean="0"/>
              <a:t>Lukáš 12,21</a:t>
            </a:r>
          </a:p>
        </p:txBody>
      </p:sp>
    </p:spTree>
  </p:cSld>
  <p:clrMapOvr>
    <a:masterClrMapping/>
  </p:clrMapOvr>
  <p:transition xmlns:p14="http://schemas.microsoft.com/office/powerpoint/2010/main" spd="med">
    <p:split orient="ver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descr="21-10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d"/>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21-10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7219" name="Rectangle 3"/>
          <p:cNvSpPr>
            <a:spLocks noGrp="1" noChangeArrowheads="1"/>
          </p:cNvSpPr>
          <p:nvPr>
            <p:ph type="title"/>
          </p:nvPr>
        </p:nvSpPr>
        <p:spPr>
          <a:xfrm>
            <a:off x="1219200" y="685800"/>
            <a:ext cx="4572000" cy="655638"/>
          </a:xfrm>
        </p:spPr>
        <p:txBody>
          <a:bodyPr/>
          <a:lstStyle/>
          <a:p>
            <a:pPr eaLnBrk="1" hangingPunct="1">
              <a:defRPr/>
            </a:pPr>
            <a:r>
              <a:rPr lang="cs-CZ" sz="3600" smtClean="0"/>
              <a:t>Matouš 6,21</a:t>
            </a:r>
          </a:p>
        </p:txBody>
      </p:sp>
      <p:sp>
        <p:nvSpPr>
          <p:cNvPr id="137220"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„Neboť kde </a:t>
            </a:r>
          </a:p>
          <a:p>
            <a:pPr eaLnBrk="1" hangingPunct="1">
              <a:buFontTx/>
              <a:buNone/>
              <a:defRPr/>
            </a:pPr>
            <a:r>
              <a:rPr lang="cs-CZ" sz="3200" dirty="0" smtClean="0">
                <a:latin typeface="Calibri" pitchFamily="34" charset="0"/>
              </a:rPr>
              <a:t>je tvůj poklad, </a:t>
            </a:r>
          </a:p>
          <a:p>
            <a:pPr eaLnBrk="1" hangingPunct="1">
              <a:buFontTx/>
              <a:buNone/>
              <a:defRPr/>
            </a:pPr>
            <a:r>
              <a:rPr lang="cs-CZ" sz="3200" dirty="0" smtClean="0">
                <a:latin typeface="Calibri" pitchFamily="34" charset="0"/>
              </a:rPr>
              <a:t>tam bude </a:t>
            </a:r>
          </a:p>
          <a:p>
            <a:pPr eaLnBrk="1" hangingPunct="1">
              <a:buFontTx/>
              <a:buNone/>
              <a:defRPr/>
            </a:pPr>
            <a:r>
              <a:rPr lang="cs-CZ" sz="3200" dirty="0" smtClean="0">
                <a:latin typeface="Calibri" pitchFamily="34" charset="0"/>
              </a:rPr>
              <a:t>i tvé srdce.“ </a:t>
            </a:r>
          </a:p>
        </p:txBody>
      </p:sp>
    </p:spTree>
  </p:cSld>
  <p:clrMapOvr>
    <a:masterClrMapping/>
  </p:clrMapOvr>
  <p:transition xmlns:p14="http://schemas.microsoft.com/office/powerpoint/2010/main" spd="med">
    <p:split orient="vert" dir="in"/>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38243" name="Rectangle 3"/>
          <p:cNvSpPr>
            <a:spLocks noGrp="1" noChangeArrowheads="1"/>
          </p:cNvSpPr>
          <p:nvPr>
            <p:ph type="title" idx="4294967295"/>
          </p:nvPr>
        </p:nvSpPr>
        <p:spPr>
          <a:xfrm>
            <a:off x="3657600" y="685800"/>
            <a:ext cx="3733800" cy="655638"/>
          </a:xfrm>
        </p:spPr>
        <p:txBody>
          <a:bodyPr/>
          <a:lstStyle/>
          <a:p>
            <a:pPr eaLnBrk="1" hangingPunct="1">
              <a:defRPr/>
            </a:pPr>
            <a:r>
              <a:rPr lang="cs-CZ" sz="3600" dirty="0"/>
              <a:t>Matouš 16,26</a:t>
            </a:r>
          </a:p>
        </p:txBody>
      </p:sp>
      <p:sp>
        <p:nvSpPr>
          <p:cNvPr id="13824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t>
            </a:r>
            <a:r>
              <a:rPr lang="cs-CZ" sz="3200" dirty="0">
                <a:latin typeface="Calibri" pitchFamily="34" charset="0"/>
              </a:rPr>
              <a:t>Jaký prospěch</a:t>
            </a:r>
          </a:p>
          <a:p>
            <a:pPr eaLnBrk="1" hangingPunct="1">
              <a:buFontTx/>
              <a:buNone/>
              <a:defRPr/>
            </a:pPr>
            <a:r>
              <a:rPr lang="cs-CZ" sz="3200" dirty="0">
                <a:latin typeface="Calibri" pitchFamily="34" charset="0"/>
              </a:rPr>
              <a:t>bude mít člověk, </a:t>
            </a:r>
          </a:p>
          <a:p>
            <a:pPr eaLnBrk="1" hangingPunct="1">
              <a:buFontTx/>
              <a:buNone/>
              <a:defRPr/>
            </a:pPr>
            <a:r>
              <a:rPr lang="cs-CZ" sz="3200" dirty="0" smtClean="0">
                <a:latin typeface="Calibri" pitchFamily="34" charset="0"/>
              </a:rPr>
              <a:t>získá-li </a:t>
            </a:r>
            <a:r>
              <a:rPr lang="cs-CZ" sz="3200" dirty="0">
                <a:latin typeface="Calibri" pitchFamily="34" charset="0"/>
              </a:rPr>
              <a:t>celý svět, </a:t>
            </a:r>
          </a:p>
          <a:p>
            <a:pPr eaLnBrk="1" hangingPunct="1">
              <a:buFontTx/>
              <a:buNone/>
              <a:defRPr/>
            </a:pPr>
            <a:r>
              <a:rPr lang="cs-CZ" sz="3200" dirty="0">
                <a:latin typeface="Calibri" pitchFamily="34" charset="0"/>
              </a:rPr>
              <a:t>ale svůj život </a:t>
            </a:r>
            <a:r>
              <a:rPr lang="cs-CZ" sz="3200" dirty="0" smtClean="0">
                <a:latin typeface="Calibri" pitchFamily="34" charset="0"/>
              </a:rPr>
              <a:t>ztratí?“ </a:t>
            </a:r>
            <a:endParaRPr lang="cs-CZ" sz="3200" dirty="0">
              <a:latin typeface="Calibri" pitchFamily="34" charset="0"/>
            </a:endParaRPr>
          </a:p>
        </p:txBody>
      </p:sp>
    </p:spTree>
  </p:cSld>
  <p:clrMapOvr>
    <a:masterClrMapping/>
  </p:clrMapOvr>
  <p:transition xmlns:p14="http://schemas.microsoft.com/office/powerpoint/2010/main" spd="med">
    <p:wip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descr="21-11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5" descr="21-11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d"/>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
          <p:cNvSpPr>
            <a:spLocks noGrp="1" noChangeArrowheads="1"/>
          </p:cNvSpPr>
          <p:nvPr>
            <p:ph type="title"/>
          </p:nvPr>
        </p:nvSpPr>
        <p:spPr>
          <a:ln/>
        </p:spPr>
        <p:txBody>
          <a:bodyPr/>
          <a:lstStyle/>
          <a:p>
            <a:endParaRPr lang="en-US"/>
          </a:p>
        </p:txBody>
      </p:sp>
      <p:sp>
        <p:nvSpPr>
          <p:cNvPr id="264194" name="Rectangle 2"/>
          <p:cNvSpPr>
            <a:spLocks noGrp="1" noChangeArrowheads="1"/>
          </p:cNvSpPr>
          <p:nvPr>
            <p:ph type="body" idx="1"/>
          </p:nvPr>
        </p:nvSpPr>
        <p:spPr>
          <a:ln/>
        </p:spPr>
        <p:txBody>
          <a:bodyPr/>
          <a:lstStyle/>
          <a:p>
            <a:pPr marL="628650"/>
            <a:endParaRPr lang="en-US" dirty="0"/>
          </a:p>
        </p:txBody>
      </p:sp>
      <p:pic>
        <p:nvPicPr>
          <p:cNvPr id="26419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21-01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0483" name="Rectangle 3"/>
          <p:cNvSpPr>
            <a:spLocks noGrp="1" noChangeArrowheads="1"/>
          </p:cNvSpPr>
          <p:nvPr>
            <p:ph type="title"/>
          </p:nvPr>
        </p:nvSpPr>
        <p:spPr>
          <a:xfrm>
            <a:off x="1066800" y="685800"/>
            <a:ext cx="4724400" cy="655638"/>
          </a:xfrm>
        </p:spPr>
        <p:txBody>
          <a:bodyPr/>
          <a:lstStyle/>
          <a:p>
            <a:pPr eaLnBrk="1" hangingPunct="1">
              <a:defRPr/>
            </a:pPr>
            <a:r>
              <a:rPr lang="cs-CZ" sz="3600" dirty="0" smtClean="0"/>
              <a:t>1. Mojžíšova 1,29 </a:t>
            </a:r>
          </a:p>
        </p:txBody>
      </p:sp>
      <p:sp>
        <p:nvSpPr>
          <p:cNvPr id="20484"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„Dal jsem vám </a:t>
            </a:r>
          </a:p>
          <a:p>
            <a:pPr eaLnBrk="1" hangingPunct="1">
              <a:buFontTx/>
              <a:buNone/>
              <a:defRPr/>
            </a:pPr>
            <a:r>
              <a:rPr lang="cs-CZ" sz="3200" dirty="0" smtClean="0">
                <a:latin typeface="Calibri" pitchFamily="34" charset="0"/>
              </a:rPr>
              <a:t>na celé zemi </a:t>
            </a:r>
          </a:p>
          <a:p>
            <a:pPr eaLnBrk="1" hangingPunct="1">
              <a:buFontTx/>
              <a:buNone/>
              <a:defRPr/>
            </a:pPr>
            <a:r>
              <a:rPr lang="cs-CZ" sz="3200" dirty="0" smtClean="0">
                <a:latin typeface="Calibri" pitchFamily="34" charset="0"/>
              </a:rPr>
              <a:t>každou bylinu </a:t>
            </a:r>
          </a:p>
          <a:p>
            <a:pPr eaLnBrk="1" hangingPunct="1">
              <a:buFontTx/>
              <a:buNone/>
              <a:defRPr/>
            </a:pPr>
            <a:r>
              <a:rPr lang="cs-CZ" sz="3200" dirty="0" smtClean="0">
                <a:latin typeface="Calibri" pitchFamily="34" charset="0"/>
              </a:rPr>
              <a:t>nesoucí semena“ </a:t>
            </a:r>
          </a:p>
        </p:txBody>
      </p:sp>
    </p:spTree>
  </p:cSld>
  <p:clrMapOvr>
    <a:masterClrMapping/>
  </p:clrMapOvr>
  <p:transition xmlns:p14="http://schemas.microsoft.com/office/powerpoint/2010/main" spd="med">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21-018%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1508"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„i každý strom, </a:t>
            </a:r>
          </a:p>
          <a:p>
            <a:pPr eaLnBrk="1" hangingPunct="1">
              <a:buFontTx/>
              <a:buNone/>
              <a:defRPr/>
            </a:pPr>
            <a:r>
              <a:rPr lang="cs-CZ" sz="3200" dirty="0" smtClean="0">
                <a:latin typeface="Calibri" pitchFamily="34" charset="0"/>
              </a:rPr>
              <a:t>na němž rostou </a:t>
            </a:r>
          </a:p>
          <a:p>
            <a:pPr eaLnBrk="1" hangingPunct="1">
              <a:buFontTx/>
              <a:buNone/>
              <a:defRPr/>
            </a:pPr>
            <a:r>
              <a:rPr lang="cs-CZ" sz="3200" dirty="0" smtClean="0">
                <a:latin typeface="Calibri" pitchFamily="34" charset="0"/>
              </a:rPr>
              <a:t>plody se semeny. </a:t>
            </a:r>
          </a:p>
          <a:p>
            <a:pPr eaLnBrk="1" hangingPunct="1">
              <a:buFontTx/>
              <a:buNone/>
              <a:defRPr/>
            </a:pPr>
            <a:r>
              <a:rPr lang="cs-CZ" sz="3200" dirty="0" smtClean="0">
                <a:latin typeface="Calibri" pitchFamily="34" charset="0"/>
              </a:rPr>
              <a:t>To budete mít </a:t>
            </a:r>
          </a:p>
          <a:p>
            <a:pPr eaLnBrk="1" hangingPunct="1">
              <a:buFontTx/>
              <a:buNone/>
              <a:defRPr/>
            </a:pPr>
            <a:r>
              <a:rPr lang="cs-CZ" sz="3200" dirty="0" smtClean="0">
                <a:latin typeface="Calibri" pitchFamily="34" charset="0"/>
              </a:rPr>
              <a:t>za pokrm.“ </a:t>
            </a:r>
          </a:p>
        </p:txBody>
      </p:sp>
      <p:sp>
        <p:nvSpPr>
          <p:cNvPr id="21510" name="Rectangle 6"/>
          <p:cNvSpPr>
            <a:spLocks noGrp="1" noChangeArrowheads="1"/>
          </p:cNvSpPr>
          <p:nvPr>
            <p:ph type="title"/>
          </p:nvPr>
        </p:nvSpPr>
        <p:spPr>
          <a:xfrm>
            <a:off x="1066800" y="685800"/>
            <a:ext cx="4724400" cy="655638"/>
          </a:xfrm>
        </p:spPr>
        <p:txBody>
          <a:bodyPr/>
          <a:lstStyle/>
          <a:p>
            <a:pPr eaLnBrk="1" hangingPunct="1">
              <a:defRPr/>
            </a:pPr>
            <a:r>
              <a:rPr lang="cs-CZ" sz="3600" dirty="0" smtClean="0"/>
              <a:t>1. Mojžíšova 1,29 </a:t>
            </a:r>
          </a:p>
        </p:txBody>
      </p:sp>
    </p:spTree>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wip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21-02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21-02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4579" name="Rectangle 3"/>
          <p:cNvSpPr>
            <a:spLocks noGrp="1" noChangeArrowheads="1"/>
          </p:cNvSpPr>
          <p:nvPr>
            <p:ph type="title"/>
          </p:nvPr>
        </p:nvSpPr>
        <p:spPr>
          <a:xfrm>
            <a:off x="1143000" y="685800"/>
            <a:ext cx="5029200" cy="655638"/>
          </a:xfrm>
        </p:spPr>
        <p:txBody>
          <a:bodyPr/>
          <a:lstStyle/>
          <a:p>
            <a:pPr eaLnBrk="1" hangingPunct="1">
              <a:defRPr/>
            </a:pPr>
            <a:r>
              <a:rPr lang="cs-CZ" sz="3600" dirty="0" smtClean="0"/>
              <a:t>1. Mojžíšova 1,28 </a:t>
            </a:r>
          </a:p>
        </p:txBody>
      </p:sp>
      <p:sp>
        <p:nvSpPr>
          <p:cNvPr id="24580"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„Ploďte a množte se </a:t>
            </a:r>
          </a:p>
          <a:p>
            <a:pPr eaLnBrk="1" hangingPunct="1">
              <a:buFontTx/>
              <a:buNone/>
              <a:defRPr/>
            </a:pPr>
            <a:r>
              <a:rPr lang="cs-CZ" sz="3200" dirty="0" smtClean="0">
                <a:latin typeface="Calibri" pitchFamily="34" charset="0"/>
              </a:rPr>
              <a:t>a naplňte zemi. </a:t>
            </a:r>
          </a:p>
          <a:p>
            <a:pPr eaLnBrk="1" hangingPunct="1">
              <a:buFontTx/>
              <a:buNone/>
              <a:defRPr/>
            </a:pPr>
            <a:r>
              <a:rPr lang="cs-CZ" sz="3200" dirty="0" smtClean="0">
                <a:latin typeface="Calibri" pitchFamily="34" charset="0"/>
              </a:rPr>
              <a:t>Podmaňte ji a panujte…“</a:t>
            </a:r>
          </a:p>
        </p:txBody>
      </p:sp>
    </p:spTree>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21-02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5603" name="Rectangle 3"/>
          <p:cNvSpPr>
            <a:spLocks noGrp="1" noChangeArrowheads="1"/>
          </p:cNvSpPr>
          <p:nvPr>
            <p:ph type="title"/>
          </p:nvPr>
        </p:nvSpPr>
        <p:spPr>
          <a:xfrm>
            <a:off x="2057400" y="4602163"/>
            <a:ext cx="5486400" cy="1112837"/>
          </a:xfrm>
        </p:spPr>
        <p:txBody>
          <a:bodyPr/>
          <a:lstStyle/>
          <a:p>
            <a:pPr eaLnBrk="1" hangingPunct="1">
              <a:defRPr/>
            </a:pPr>
            <a:r>
              <a:rPr lang="cs-CZ" sz="3600" smtClean="0"/>
              <a:t>My jsme správci </a:t>
            </a:r>
            <a:br>
              <a:rPr lang="cs-CZ" sz="3600" smtClean="0"/>
            </a:br>
            <a:r>
              <a:rPr lang="cs-CZ" sz="3600" smtClean="0"/>
              <a:t>Božího vlastnictví </a:t>
            </a:r>
          </a:p>
        </p:txBody>
      </p:sp>
    </p:spTree>
  </p:cSld>
  <p:clrMapOvr>
    <a:masterClrMapping/>
  </p:clrMapOvr>
  <p:transition xmlns:p14="http://schemas.microsoft.com/office/powerpoint/2010/main" spd="med">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21-02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7652"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„…panujte nad</a:t>
            </a:r>
          </a:p>
          <a:p>
            <a:pPr eaLnBrk="1" hangingPunct="1">
              <a:buFontTx/>
              <a:buNone/>
              <a:defRPr/>
            </a:pPr>
            <a:r>
              <a:rPr lang="cs-CZ" sz="3200" dirty="0" smtClean="0">
                <a:latin typeface="Calibri" pitchFamily="34" charset="0"/>
              </a:rPr>
              <a:t>mořskými rybami, </a:t>
            </a:r>
          </a:p>
          <a:p>
            <a:pPr eaLnBrk="1" hangingPunct="1">
              <a:buFontTx/>
              <a:buNone/>
              <a:defRPr/>
            </a:pPr>
            <a:r>
              <a:rPr lang="cs-CZ" sz="3200" dirty="0" smtClean="0">
                <a:latin typeface="Calibri" pitchFamily="34" charset="0"/>
              </a:rPr>
              <a:t>nad nebeským </a:t>
            </a:r>
          </a:p>
          <a:p>
            <a:pPr eaLnBrk="1" hangingPunct="1">
              <a:buFontTx/>
              <a:buNone/>
              <a:defRPr/>
            </a:pPr>
            <a:r>
              <a:rPr lang="cs-CZ" sz="3200" dirty="0" smtClean="0">
                <a:latin typeface="Calibri" pitchFamily="34" charset="0"/>
              </a:rPr>
              <a:t>ptactvem,“</a:t>
            </a:r>
          </a:p>
        </p:txBody>
      </p:sp>
      <p:sp>
        <p:nvSpPr>
          <p:cNvPr id="27654" name="Rectangle 6"/>
          <p:cNvSpPr>
            <a:spLocks noGrp="1" noChangeArrowheads="1"/>
          </p:cNvSpPr>
          <p:nvPr>
            <p:ph type="title"/>
          </p:nvPr>
        </p:nvSpPr>
        <p:spPr>
          <a:xfrm>
            <a:off x="990600" y="685800"/>
            <a:ext cx="5029200" cy="655638"/>
          </a:xfrm>
        </p:spPr>
        <p:txBody>
          <a:bodyPr/>
          <a:lstStyle/>
          <a:p>
            <a:pPr eaLnBrk="1" hangingPunct="1">
              <a:defRPr/>
            </a:pPr>
            <a:r>
              <a:rPr lang="cs-CZ" sz="3600" dirty="0" smtClean="0"/>
              <a:t>1. Mojžíšova 1,28 </a:t>
            </a:r>
          </a:p>
        </p:txBody>
      </p:sp>
    </p:spTree>
  </p:cSld>
  <p:clrMapOvr>
    <a:masterClrMapping/>
  </p:clrMapOvr>
  <p:transition xmlns:p14="http://schemas.microsoft.com/office/powerpoint/2010/main" spd="med">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21-00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21-024%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8676"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„nade vším živým, </a:t>
            </a:r>
          </a:p>
          <a:p>
            <a:pPr eaLnBrk="1" hangingPunct="1">
              <a:buFontTx/>
              <a:buNone/>
              <a:defRPr/>
            </a:pPr>
            <a:r>
              <a:rPr lang="cs-CZ" sz="3200" dirty="0" smtClean="0">
                <a:latin typeface="Calibri" pitchFamily="34" charset="0"/>
              </a:rPr>
              <a:t>co se na zemi </a:t>
            </a:r>
          </a:p>
          <a:p>
            <a:pPr eaLnBrk="1" hangingPunct="1">
              <a:buFontTx/>
              <a:buNone/>
              <a:defRPr/>
            </a:pPr>
            <a:r>
              <a:rPr lang="cs-CZ" sz="3200" dirty="0" smtClean="0">
                <a:latin typeface="Calibri" pitchFamily="34" charset="0"/>
              </a:rPr>
              <a:t>hýbe…“ </a:t>
            </a:r>
          </a:p>
        </p:txBody>
      </p:sp>
      <p:sp>
        <p:nvSpPr>
          <p:cNvPr id="28678" name="Rectangle 6"/>
          <p:cNvSpPr>
            <a:spLocks noGrp="1" noChangeArrowheads="1"/>
          </p:cNvSpPr>
          <p:nvPr>
            <p:ph type="title"/>
          </p:nvPr>
        </p:nvSpPr>
        <p:spPr>
          <a:xfrm>
            <a:off x="914400" y="685800"/>
            <a:ext cx="5029200" cy="655638"/>
          </a:xfrm>
        </p:spPr>
        <p:txBody>
          <a:bodyPr/>
          <a:lstStyle/>
          <a:p>
            <a:pPr eaLnBrk="1" hangingPunct="1">
              <a:defRPr/>
            </a:pPr>
            <a:r>
              <a:rPr lang="cs-CZ" sz="3600" dirty="0" smtClean="0"/>
              <a:t>1. Mojžíšova 1,28 </a:t>
            </a:r>
          </a:p>
        </p:txBody>
      </p:sp>
    </p:spTree>
  </p:cSld>
  <p:clrMapOvr>
    <a:masterClrMapping/>
  </p:clrMapOvr>
  <p:transition xmlns:p14="http://schemas.microsoft.com/office/powerpoint/2010/main" spd="med">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21-02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9700"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„Hospodin Bůh postavil </a:t>
            </a:r>
          </a:p>
          <a:p>
            <a:pPr eaLnBrk="1" hangingPunct="1">
              <a:buFontTx/>
              <a:buNone/>
              <a:defRPr/>
            </a:pPr>
            <a:r>
              <a:rPr lang="cs-CZ" sz="3200" dirty="0" smtClean="0">
                <a:latin typeface="Calibri" pitchFamily="34" charset="0"/>
              </a:rPr>
              <a:t>člověka do zahrady </a:t>
            </a:r>
          </a:p>
          <a:p>
            <a:pPr eaLnBrk="1" hangingPunct="1">
              <a:buFontTx/>
              <a:buNone/>
              <a:defRPr/>
            </a:pPr>
            <a:r>
              <a:rPr lang="cs-CZ" sz="3200" dirty="0" smtClean="0">
                <a:latin typeface="Calibri" pitchFamily="34" charset="0"/>
              </a:rPr>
              <a:t>v Edenu, aby ji </a:t>
            </a:r>
          </a:p>
          <a:p>
            <a:pPr eaLnBrk="1" hangingPunct="1">
              <a:buFontTx/>
              <a:buNone/>
              <a:defRPr/>
            </a:pPr>
            <a:r>
              <a:rPr lang="cs-CZ" sz="3200" dirty="0" smtClean="0">
                <a:latin typeface="Calibri" pitchFamily="34" charset="0"/>
              </a:rPr>
              <a:t>obdělával a střežil.“ </a:t>
            </a:r>
          </a:p>
        </p:txBody>
      </p:sp>
      <p:sp>
        <p:nvSpPr>
          <p:cNvPr id="29702" name="Rectangle 6"/>
          <p:cNvSpPr>
            <a:spLocks noGrp="1" noChangeArrowheads="1"/>
          </p:cNvSpPr>
          <p:nvPr>
            <p:ph type="title"/>
          </p:nvPr>
        </p:nvSpPr>
        <p:spPr>
          <a:xfrm>
            <a:off x="914400" y="685800"/>
            <a:ext cx="5029200" cy="655638"/>
          </a:xfrm>
        </p:spPr>
        <p:txBody>
          <a:bodyPr/>
          <a:lstStyle/>
          <a:p>
            <a:pPr eaLnBrk="1" hangingPunct="1">
              <a:defRPr/>
            </a:pPr>
            <a:r>
              <a:rPr lang="cs-CZ" sz="3600" dirty="0" smtClean="0"/>
              <a:t>1. Mojžíšova 2,15 </a:t>
            </a:r>
          </a:p>
        </p:txBody>
      </p:sp>
    </p:spTree>
  </p:cSld>
  <p:clrMapOvr>
    <a:masterClrMapping/>
  </p:clrMapOvr>
  <p:transition xmlns:p14="http://schemas.microsoft.com/office/powerpoint/2010/main" spd="med">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21-02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21-02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1747" name="Rectangle 3"/>
          <p:cNvSpPr>
            <a:spLocks noGrp="1" noChangeArrowheads="1"/>
          </p:cNvSpPr>
          <p:nvPr>
            <p:ph type="title" idx="4294967295"/>
          </p:nvPr>
        </p:nvSpPr>
        <p:spPr>
          <a:xfrm>
            <a:off x="1828800" y="685800"/>
            <a:ext cx="2590800" cy="655638"/>
          </a:xfrm>
        </p:spPr>
        <p:txBody>
          <a:bodyPr/>
          <a:lstStyle/>
          <a:p>
            <a:pPr eaLnBrk="1" hangingPunct="1">
              <a:defRPr/>
            </a:pPr>
            <a:r>
              <a:rPr lang="cs-CZ" sz="3600" smtClean="0"/>
              <a:t>Žalm 24,1</a:t>
            </a:r>
          </a:p>
        </p:txBody>
      </p:sp>
      <p:sp>
        <p:nvSpPr>
          <p:cNvPr id="31748"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„Hospodinova </a:t>
            </a:r>
            <a:r>
              <a:rPr lang="cs-CZ" sz="3200" dirty="0">
                <a:latin typeface="Calibri" pitchFamily="34" charset="0"/>
              </a:rPr>
              <a:t>je země </a:t>
            </a:r>
          </a:p>
          <a:p>
            <a:pPr eaLnBrk="1" hangingPunct="1">
              <a:buFontTx/>
              <a:buNone/>
              <a:defRPr/>
            </a:pPr>
            <a:r>
              <a:rPr lang="cs-CZ" sz="3200" dirty="0">
                <a:latin typeface="Calibri" pitchFamily="34" charset="0"/>
              </a:rPr>
              <a:t>se vším, co je na ní, </a:t>
            </a:r>
          </a:p>
          <a:p>
            <a:pPr eaLnBrk="1" hangingPunct="1">
              <a:buFontTx/>
              <a:buNone/>
              <a:defRPr/>
            </a:pPr>
            <a:r>
              <a:rPr lang="cs-CZ" sz="3200" dirty="0" smtClean="0">
                <a:latin typeface="Calibri" pitchFamily="34" charset="0"/>
              </a:rPr>
              <a:t>svět </a:t>
            </a:r>
            <a:r>
              <a:rPr lang="cs-CZ" sz="3200" dirty="0">
                <a:latin typeface="Calibri" pitchFamily="34" charset="0"/>
              </a:rPr>
              <a:t>i ti, </a:t>
            </a:r>
          </a:p>
          <a:p>
            <a:pPr eaLnBrk="1" hangingPunct="1">
              <a:buFontTx/>
              <a:buNone/>
              <a:defRPr/>
            </a:pPr>
            <a:r>
              <a:rPr lang="cs-CZ" sz="3200" dirty="0">
                <a:latin typeface="Calibri" pitchFamily="34" charset="0"/>
              </a:rPr>
              <a:t>kdo na něm </a:t>
            </a:r>
            <a:r>
              <a:rPr lang="cs-CZ" sz="3200" dirty="0" smtClean="0">
                <a:latin typeface="Calibri" pitchFamily="34" charset="0"/>
              </a:rPr>
              <a:t>sídlí.“ </a:t>
            </a:r>
            <a:endParaRPr lang="cs-CZ" sz="3200" dirty="0">
              <a:latin typeface="Calibri" pitchFamily="34" charset="0"/>
            </a:endParaRPr>
          </a:p>
        </p:txBody>
      </p:sp>
    </p:spTree>
  </p:cSld>
  <p:clrMapOvr>
    <a:masterClrMapping/>
  </p:clrMapOvr>
  <p:transition xmlns:p14="http://schemas.microsoft.com/office/powerpoint/2010/mai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21-02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2771" name="Rectangle 3"/>
          <p:cNvSpPr>
            <a:spLocks noGrp="1" noChangeArrowheads="1"/>
          </p:cNvSpPr>
          <p:nvPr>
            <p:ph type="title" idx="4294967295"/>
          </p:nvPr>
        </p:nvSpPr>
        <p:spPr>
          <a:xfrm>
            <a:off x="1828800" y="685800"/>
            <a:ext cx="2895600" cy="655638"/>
          </a:xfrm>
        </p:spPr>
        <p:txBody>
          <a:bodyPr/>
          <a:lstStyle/>
          <a:p>
            <a:pPr eaLnBrk="1" hangingPunct="1">
              <a:defRPr/>
            </a:pPr>
            <a:r>
              <a:rPr lang="cs-CZ" sz="3600" smtClean="0"/>
              <a:t>Žalm 50,10</a:t>
            </a:r>
          </a:p>
        </p:txBody>
      </p:sp>
      <p:sp>
        <p:nvSpPr>
          <p:cNvPr id="32772" name="Rectangle 4"/>
          <p:cNvSpPr>
            <a:spLocks noGrp="1" noChangeArrowheads="1"/>
          </p:cNvSpPr>
          <p:nvPr>
            <p:ph type="body" idx="4294967295"/>
          </p:nvPr>
        </p:nvSpPr>
        <p:spPr>
          <a:xfrm>
            <a:off x="720000" y="1799999"/>
            <a:ext cx="7560000" cy="4320000"/>
          </a:xfrm>
        </p:spPr>
        <p:txBody>
          <a:bodyPr anchor="ctr"/>
          <a:lstStyle/>
          <a:p>
            <a:pPr eaLnBrk="1" hangingPunct="1">
              <a:buFontTx/>
              <a:buNone/>
              <a:defRPr/>
            </a:pPr>
            <a:r>
              <a:rPr lang="cs-CZ" sz="3200" dirty="0" smtClean="0">
                <a:latin typeface="Calibri" pitchFamily="34" charset="0"/>
              </a:rPr>
              <a:t>„Všechna lesní zvěř </a:t>
            </a:r>
          </a:p>
          <a:p>
            <a:pPr eaLnBrk="1" hangingPunct="1">
              <a:buFontTx/>
              <a:buNone/>
              <a:defRPr/>
            </a:pPr>
            <a:r>
              <a:rPr lang="cs-CZ" sz="3200" dirty="0" smtClean="0">
                <a:latin typeface="Calibri" pitchFamily="34" charset="0"/>
              </a:rPr>
              <a:t>mi patří i dobytek </a:t>
            </a:r>
          </a:p>
          <a:p>
            <a:pPr eaLnBrk="1" hangingPunct="1">
              <a:buFontTx/>
              <a:buNone/>
              <a:defRPr/>
            </a:pPr>
            <a:r>
              <a:rPr lang="cs-CZ" sz="3200" dirty="0" smtClean="0">
                <a:latin typeface="Calibri" pitchFamily="34" charset="0"/>
              </a:rPr>
              <a:t>na tisíci horách,“ </a:t>
            </a:r>
          </a:p>
        </p:txBody>
      </p:sp>
    </p:spTree>
  </p:cSld>
  <p:clrMapOvr>
    <a:masterClrMapping/>
  </p:clrMapOvr>
  <p:transition xmlns:p14="http://schemas.microsoft.com/office/powerpoint/2010/mai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21-02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2771" name="Rectangle 3"/>
          <p:cNvSpPr>
            <a:spLocks noGrp="1" noChangeArrowheads="1"/>
          </p:cNvSpPr>
          <p:nvPr>
            <p:ph type="title" idx="4294967295"/>
          </p:nvPr>
        </p:nvSpPr>
        <p:spPr>
          <a:xfrm>
            <a:off x="1828800" y="685800"/>
            <a:ext cx="2895600" cy="655638"/>
          </a:xfrm>
        </p:spPr>
        <p:txBody>
          <a:bodyPr/>
          <a:lstStyle/>
          <a:p>
            <a:pPr eaLnBrk="1" hangingPunct="1">
              <a:defRPr/>
            </a:pPr>
            <a:r>
              <a:rPr lang="cs-CZ" sz="3600" smtClean="0"/>
              <a:t>Žalm 50,11</a:t>
            </a:r>
          </a:p>
        </p:txBody>
      </p:sp>
      <p:sp>
        <p:nvSpPr>
          <p:cNvPr id="3277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„v horách vím </a:t>
            </a:r>
          </a:p>
          <a:p>
            <a:pPr eaLnBrk="1" hangingPunct="1">
              <a:buFontTx/>
              <a:buNone/>
              <a:defRPr/>
            </a:pPr>
            <a:r>
              <a:rPr lang="cs-CZ" sz="3200" dirty="0" smtClean="0">
                <a:latin typeface="Calibri" pitchFamily="34" charset="0"/>
              </a:rPr>
              <a:t>o každém ptáku, </a:t>
            </a:r>
          </a:p>
          <a:p>
            <a:pPr eaLnBrk="1" hangingPunct="1">
              <a:buFontTx/>
              <a:buNone/>
              <a:defRPr/>
            </a:pPr>
            <a:r>
              <a:rPr lang="cs-CZ" sz="3200" dirty="0" smtClean="0">
                <a:latin typeface="Calibri" pitchFamily="34" charset="0"/>
              </a:rPr>
              <a:t>polní havěť též </a:t>
            </a:r>
          </a:p>
          <a:p>
            <a:pPr eaLnBrk="1" hangingPunct="1">
              <a:buFontTx/>
              <a:buNone/>
              <a:defRPr/>
            </a:pPr>
            <a:r>
              <a:rPr lang="cs-CZ" sz="3200" dirty="0" smtClean="0">
                <a:latin typeface="Calibri" pitchFamily="34" charset="0"/>
              </a:rPr>
              <a:t>mám kolem sebe.“</a:t>
            </a:r>
          </a:p>
        </p:txBody>
      </p:sp>
    </p:spTree>
  </p:cSld>
  <p:clrMapOvr>
    <a:masterClrMapping/>
  </p:clrMapOvr>
  <p:transition xmlns:p14="http://schemas.microsoft.com/office/powerpoint/2010/mai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35843" name="Rectangle 3"/>
          <p:cNvSpPr>
            <a:spLocks noGrp="1" noChangeArrowheads="1"/>
          </p:cNvSpPr>
          <p:nvPr>
            <p:ph type="title" idx="4294967295"/>
          </p:nvPr>
        </p:nvSpPr>
        <p:spPr>
          <a:xfrm>
            <a:off x="3810000" y="685800"/>
            <a:ext cx="4191000" cy="655638"/>
          </a:xfrm>
        </p:spPr>
        <p:txBody>
          <a:bodyPr/>
          <a:lstStyle/>
          <a:p>
            <a:pPr eaLnBrk="1" hangingPunct="1">
              <a:defRPr/>
            </a:pPr>
            <a:r>
              <a:rPr lang="cs-CZ" sz="3600" dirty="0" smtClean="0"/>
              <a:t>5. Mojžíšova </a:t>
            </a:r>
            <a:r>
              <a:rPr lang="cs-CZ" sz="3600" dirty="0"/>
              <a:t>8,18</a:t>
            </a:r>
          </a:p>
        </p:txBody>
      </p:sp>
      <p:sp>
        <p:nvSpPr>
          <p:cNvPr id="35844" name="Rectangle 4"/>
          <p:cNvSpPr>
            <a:spLocks noGrp="1" noChangeArrowheads="1"/>
          </p:cNvSpPr>
          <p:nvPr>
            <p:ph type="body" idx="4294967295"/>
          </p:nvPr>
        </p:nvSpPr>
        <p:spPr>
          <a:xfrm>
            <a:off x="720000" y="1800000"/>
            <a:ext cx="7560000" cy="4320000"/>
          </a:xfrm>
        </p:spPr>
        <p:txBody>
          <a:bodyPr anchor="ctr"/>
          <a:lstStyle/>
          <a:p>
            <a:pPr algn="r" eaLnBrk="1" hangingPunct="1">
              <a:buFontTx/>
              <a:buNone/>
              <a:defRPr/>
            </a:pPr>
            <a:r>
              <a:rPr lang="cs-CZ" sz="3200" dirty="0" smtClean="0">
                <a:latin typeface="Calibri" pitchFamily="34" charset="0"/>
              </a:rPr>
              <a:t>„Pamatuj na Hospodina, </a:t>
            </a:r>
          </a:p>
          <a:p>
            <a:pPr algn="r" eaLnBrk="1" hangingPunct="1">
              <a:buFontTx/>
              <a:buNone/>
              <a:defRPr/>
            </a:pPr>
            <a:r>
              <a:rPr lang="cs-CZ" sz="3200" dirty="0" smtClean="0">
                <a:latin typeface="Calibri" pitchFamily="34" charset="0"/>
              </a:rPr>
              <a:t>svého Boha, neboť </a:t>
            </a:r>
          </a:p>
          <a:p>
            <a:pPr algn="r" eaLnBrk="1" hangingPunct="1">
              <a:buFontTx/>
              <a:buNone/>
              <a:defRPr/>
            </a:pPr>
            <a:r>
              <a:rPr lang="cs-CZ" sz="3200" dirty="0" smtClean="0">
                <a:latin typeface="Calibri" pitchFamily="34" charset="0"/>
              </a:rPr>
              <a:t>k nabytí blahobytu </a:t>
            </a:r>
          </a:p>
          <a:p>
            <a:pPr algn="r" eaLnBrk="1" hangingPunct="1">
              <a:buFontTx/>
              <a:buNone/>
              <a:defRPr/>
            </a:pPr>
            <a:r>
              <a:rPr lang="cs-CZ" sz="3200" dirty="0" smtClean="0">
                <a:latin typeface="Calibri" pitchFamily="34" charset="0"/>
              </a:rPr>
              <a:t>ti dává sílu on,“ </a:t>
            </a:r>
          </a:p>
        </p:txBody>
      </p:sp>
    </p:spTree>
  </p:cSld>
  <p:clrMapOvr>
    <a:masterClrMapping/>
  </p:clrMapOvr>
  <p:transition xmlns:p14="http://schemas.microsoft.com/office/powerpoint/2010/mai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35843" name="Rectangle 3"/>
          <p:cNvSpPr>
            <a:spLocks noGrp="1" noChangeArrowheads="1"/>
          </p:cNvSpPr>
          <p:nvPr>
            <p:ph type="title" idx="4294967295"/>
          </p:nvPr>
        </p:nvSpPr>
        <p:spPr>
          <a:xfrm>
            <a:off x="3733800" y="685800"/>
            <a:ext cx="4114800" cy="655638"/>
          </a:xfrm>
        </p:spPr>
        <p:txBody>
          <a:bodyPr/>
          <a:lstStyle/>
          <a:p>
            <a:pPr eaLnBrk="1" hangingPunct="1">
              <a:defRPr/>
            </a:pPr>
            <a:r>
              <a:rPr lang="cs-CZ" sz="3600" dirty="0" smtClean="0"/>
              <a:t>5. Mojžíšova </a:t>
            </a:r>
            <a:r>
              <a:rPr lang="cs-CZ" sz="3600" dirty="0"/>
              <a:t>8,18</a:t>
            </a:r>
          </a:p>
        </p:txBody>
      </p:sp>
      <p:sp>
        <p:nvSpPr>
          <p:cNvPr id="3584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„aby utvrdil svou smlouvu, </a:t>
            </a:r>
          </a:p>
          <a:p>
            <a:pPr eaLnBrk="1" hangingPunct="1">
              <a:buFontTx/>
              <a:buNone/>
              <a:defRPr/>
            </a:pPr>
            <a:r>
              <a:rPr lang="cs-CZ" sz="3200" dirty="0" smtClean="0">
                <a:latin typeface="Calibri" pitchFamily="34" charset="0"/>
              </a:rPr>
              <a:t>kterou přísahal tvým otcům,</a:t>
            </a:r>
          </a:p>
          <a:p>
            <a:pPr eaLnBrk="1" hangingPunct="1">
              <a:buFontTx/>
              <a:buNone/>
              <a:defRPr/>
            </a:pPr>
            <a:r>
              <a:rPr lang="cs-CZ" sz="3200" dirty="0" smtClean="0">
                <a:latin typeface="Calibri" pitchFamily="34" charset="0"/>
              </a:rPr>
              <a:t> jak tomu je dnes.“</a:t>
            </a:r>
          </a:p>
        </p:txBody>
      </p:sp>
    </p:spTree>
  </p:cSld>
  <p:clrMapOvr>
    <a:masterClrMapping/>
  </p:clrMapOvr>
  <p:transition xmlns:p14="http://schemas.microsoft.com/office/powerpoint/2010/mai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21-03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7891" name="Rectangle 3"/>
          <p:cNvSpPr>
            <a:spLocks noGrp="1" noChangeArrowheads="1"/>
          </p:cNvSpPr>
          <p:nvPr>
            <p:ph type="title"/>
          </p:nvPr>
        </p:nvSpPr>
        <p:spPr>
          <a:xfrm>
            <a:off x="762000" y="1219200"/>
            <a:ext cx="7467600" cy="655638"/>
          </a:xfrm>
        </p:spPr>
        <p:txBody>
          <a:bodyPr/>
          <a:lstStyle/>
          <a:p>
            <a:pPr eaLnBrk="1" hangingPunct="1">
              <a:defRPr/>
            </a:pPr>
            <a:r>
              <a:rPr lang="cs-CZ" sz="3600" smtClean="0"/>
              <a:t>Websterův Slovník nového světa </a:t>
            </a:r>
          </a:p>
        </p:txBody>
      </p:sp>
      <p:sp>
        <p:nvSpPr>
          <p:cNvPr id="37892" name="Rectangle 4"/>
          <p:cNvSpPr>
            <a:spLocks noGrp="1" noChangeArrowheads="1"/>
          </p:cNvSpPr>
          <p:nvPr>
            <p:ph type="body" idx="1"/>
          </p:nvPr>
        </p:nvSpPr>
        <p:spPr>
          <a:xfrm>
            <a:off x="720000" y="1800000"/>
            <a:ext cx="7560000" cy="4320000"/>
          </a:xfrm>
        </p:spPr>
        <p:txBody>
          <a:bodyPr anchor="ctr"/>
          <a:lstStyle/>
          <a:p>
            <a:pPr algn="ctr" eaLnBrk="1" hangingPunct="1">
              <a:buFontTx/>
              <a:buNone/>
              <a:defRPr/>
            </a:pPr>
            <a:r>
              <a:rPr lang="cs-CZ" sz="3200" dirty="0" smtClean="0">
                <a:latin typeface="Calibri" pitchFamily="34" charset="0"/>
              </a:rPr>
              <a:t>„…člověka, který jedná </a:t>
            </a:r>
          </a:p>
          <a:p>
            <a:pPr algn="ctr" eaLnBrk="1" hangingPunct="1">
              <a:buFontTx/>
              <a:buNone/>
              <a:defRPr/>
            </a:pPr>
            <a:r>
              <a:rPr lang="cs-CZ" sz="3200" dirty="0" smtClean="0">
                <a:latin typeface="Calibri" pitchFamily="34" charset="0"/>
              </a:rPr>
              <a:t>jako dozorce nad financemi </a:t>
            </a:r>
          </a:p>
          <a:p>
            <a:pPr algn="ctr" eaLnBrk="1" hangingPunct="1">
              <a:buFontTx/>
              <a:buNone/>
              <a:defRPr/>
            </a:pPr>
            <a:r>
              <a:rPr lang="cs-CZ" sz="3200" dirty="0" smtClean="0">
                <a:latin typeface="Calibri" pitchFamily="34" charset="0"/>
              </a:rPr>
              <a:t>a majetkem druhé osoby.“ </a:t>
            </a:r>
          </a:p>
        </p:txBody>
      </p:sp>
    </p:spTree>
  </p:cSld>
  <p:clrMapOvr>
    <a:masterClrMapping/>
  </p:clrMapOvr>
  <p:transition xmlns:p14="http://schemas.microsoft.com/office/powerpoint/2010/mai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21-03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8915" name="Rectangle 3"/>
          <p:cNvSpPr>
            <a:spLocks noGrp="1" noChangeArrowheads="1"/>
          </p:cNvSpPr>
          <p:nvPr>
            <p:ph type="title"/>
          </p:nvPr>
        </p:nvSpPr>
        <p:spPr>
          <a:xfrm>
            <a:off x="838200" y="685800"/>
            <a:ext cx="4191000" cy="655638"/>
          </a:xfrm>
        </p:spPr>
        <p:txBody>
          <a:bodyPr/>
          <a:lstStyle/>
          <a:p>
            <a:pPr eaLnBrk="1" hangingPunct="1">
              <a:defRPr/>
            </a:pPr>
            <a:r>
              <a:rPr lang="cs-CZ" sz="3600" dirty="0" smtClean="0"/>
              <a:t>1. Mojžíšova 2,16 </a:t>
            </a:r>
          </a:p>
        </p:txBody>
      </p:sp>
      <p:sp>
        <p:nvSpPr>
          <p:cNvPr id="38916"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„Z každého stromu</a:t>
            </a:r>
          </a:p>
          <a:p>
            <a:pPr eaLnBrk="1" hangingPunct="1">
              <a:buFontTx/>
              <a:buNone/>
              <a:defRPr/>
            </a:pPr>
            <a:r>
              <a:rPr lang="cs-CZ" sz="3200" dirty="0" smtClean="0">
                <a:latin typeface="Calibri" pitchFamily="34" charset="0"/>
              </a:rPr>
              <a:t>Zahrady smíš jíst.“ </a:t>
            </a:r>
          </a:p>
        </p:txBody>
      </p:sp>
    </p:spTree>
  </p:cSld>
  <p:clrMapOvr>
    <a:masterClrMapping/>
  </p:clrMapOvr>
  <p:transition xmlns:p14="http://schemas.microsoft.com/office/powerpoint/2010/main" spd="med">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21-032%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9940"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„Ze stromu poznání </a:t>
            </a:r>
          </a:p>
          <a:p>
            <a:pPr eaLnBrk="1" hangingPunct="1">
              <a:buFontTx/>
              <a:buNone/>
              <a:defRPr/>
            </a:pPr>
            <a:r>
              <a:rPr lang="cs-CZ" sz="3200" dirty="0" smtClean="0">
                <a:latin typeface="Calibri" pitchFamily="34" charset="0"/>
              </a:rPr>
              <a:t>dobrého a zlého </a:t>
            </a:r>
          </a:p>
          <a:p>
            <a:pPr eaLnBrk="1" hangingPunct="1">
              <a:buFontTx/>
              <a:buNone/>
              <a:defRPr/>
            </a:pPr>
            <a:r>
              <a:rPr lang="cs-CZ" sz="3200" dirty="0" smtClean="0">
                <a:latin typeface="Calibri" pitchFamily="34" charset="0"/>
              </a:rPr>
              <a:t>však nejez.“ </a:t>
            </a:r>
          </a:p>
        </p:txBody>
      </p:sp>
      <p:sp>
        <p:nvSpPr>
          <p:cNvPr id="39942" name="Rectangle 6"/>
          <p:cNvSpPr>
            <a:spLocks noGrp="1" noChangeArrowheads="1"/>
          </p:cNvSpPr>
          <p:nvPr>
            <p:ph type="title"/>
          </p:nvPr>
        </p:nvSpPr>
        <p:spPr>
          <a:xfrm>
            <a:off x="838200" y="685800"/>
            <a:ext cx="4191000" cy="655638"/>
          </a:xfrm>
        </p:spPr>
        <p:txBody>
          <a:bodyPr/>
          <a:lstStyle/>
          <a:p>
            <a:pPr eaLnBrk="1" hangingPunct="1">
              <a:defRPr/>
            </a:pPr>
            <a:r>
              <a:rPr lang="cs-CZ" sz="3600" dirty="0" smtClean="0"/>
              <a:t>1. Mojžíšova 2,17 </a:t>
            </a:r>
          </a:p>
        </p:txBody>
      </p:sp>
    </p:spTree>
  </p:cSld>
  <p:clrMapOvr>
    <a:masterClrMapping/>
  </p:clrMapOvr>
  <p:transition xmlns:p14="http://schemas.microsoft.com/office/powerpoint/2010/main" spd="med">
    <p:wipe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21-032%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40964"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„V den, kdy bys </a:t>
            </a:r>
          </a:p>
          <a:p>
            <a:pPr eaLnBrk="1" hangingPunct="1">
              <a:buFontTx/>
              <a:buNone/>
              <a:defRPr/>
            </a:pPr>
            <a:r>
              <a:rPr lang="cs-CZ" sz="3200" dirty="0" smtClean="0">
                <a:latin typeface="Calibri" pitchFamily="34" charset="0"/>
              </a:rPr>
              <a:t>z něho pojedl, </a:t>
            </a:r>
          </a:p>
          <a:p>
            <a:pPr eaLnBrk="1" hangingPunct="1">
              <a:buFontTx/>
              <a:buNone/>
              <a:defRPr/>
            </a:pPr>
            <a:r>
              <a:rPr lang="cs-CZ" sz="3200" dirty="0" smtClean="0">
                <a:latin typeface="Calibri" pitchFamily="34" charset="0"/>
              </a:rPr>
              <a:t>propadneš smrti.“</a:t>
            </a:r>
          </a:p>
        </p:txBody>
      </p:sp>
      <p:sp>
        <p:nvSpPr>
          <p:cNvPr id="40966" name="Rectangle 6"/>
          <p:cNvSpPr>
            <a:spLocks noGrp="1" noChangeArrowheads="1"/>
          </p:cNvSpPr>
          <p:nvPr>
            <p:ph type="title"/>
          </p:nvPr>
        </p:nvSpPr>
        <p:spPr>
          <a:xfrm>
            <a:off x="838200" y="685800"/>
            <a:ext cx="4191000" cy="655638"/>
          </a:xfrm>
        </p:spPr>
        <p:txBody>
          <a:bodyPr/>
          <a:lstStyle/>
          <a:p>
            <a:pPr eaLnBrk="1" hangingPunct="1">
              <a:defRPr/>
            </a:pPr>
            <a:r>
              <a:rPr lang="cs-CZ" sz="3600" dirty="0" smtClean="0"/>
              <a:t>1. Mojžíšova 2,17 </a:t>
            </a:r>
          </a:p>
        </p:txBody>
      </p:sp>
    </p:spTree>
  </p:cSld>
  <p:clrMapOvr>
    <a:masterClrMapping/>
  </p:clrMapOvr>
  <p:transition xmlns:p14="http://schemas.microsoft.com/office/powerpoint/2010/main" spd="med">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21-03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21-03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21-03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21-03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21-03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46083" name="Rectangle 3"/>
          <p:cNvSpPr>
            <a:spLocks noGrp="1" noChangeArrowheads="1"/>
          </p:cNvSpPr>
          <p:nvPr>
            <p:ph type="title"/>
          </p:nvPr>
        </p:nvSpPr>
        <p:spPr>
          <a:xfrm>
            <a:off x="1143000" y="685800"/>
            <a:ext cx="4419600" cy="655638"/>
          </a:xfrm>
        </p:spPr>
        <p:txBody>
          <a:bodyPr/>
          <a:lstStyle/>
          <a:p>
            <a:pPr eaLnBrk="1" hangingPunct="1">
              <a:defRPr/>
            </a:pPr>
            <a:r>
              <a:rPr lang="cs-CZ" sz="3600" smtClean="0"/>
              <a:t>Matouš 4,8 </a:t>
            </a:r>
          </a:p>
        </p:txBody>
      </p:sp>
      <p:sp>
        <p:nvSpPr>
          <p:cNvPr id="46084"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„…velmi vysokou </a:t>
            </a:r>
          </a:p>
          <a:p>
            <a:pPr eaLnBrk="1" hangingPunct="1">
              <a:buFontTx/>
              <a:buNone/>
              <a:defRPr/>
            </a:pPr>
            <a:r>
              <a:rPr lang="cs-CZ" sz="3200" dirty="0" smtClean="0">
                <a:latin typeface="Calibri" pitchFamily="34" charset="0"/>
              </a:rPr>
              <a:t>horu…“</a:t>
            </a:r>
          </a:p>
        </p:txBody>
      </p:sp>
    </p:spTree>
  </p:cSld>
  <p:clrMapOvr>
    <a:masterClrMapping/>
  </p:clrMapOvr>
  <p:transition xmlns:p14="http://schemas.microsoft.com/office/powerpoint/2010/main" spd="med">
    <p:split orient="vert"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21-03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47108"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„ukázal mu všechna </a:t>
            </a:r>
          </a:p>
          <a:p>
            <a:pPr eaLnBrk="1" hangingPunct="1">
              <a:buFontTx/>
              <a:buNone/>
              <a:defRPr/>
            </a:pPr>
            <a:r>
              <a:rPr lang="cs-CZ" sz="3200" dirty="0" smtClean="0">
                <a:latin typeface="Calibri" pitchFamily="34" charset="0"/>
              </a:rPr>
              <a:t>království…“</a:t>
            </a:r>
          </a:p>
        </p:txBody>
      </p:sp>
      <p:sp>
        <p:nvSpPr>
          <p:cNvPr id="47110" name="Rectangle 6"/>
          <p:cNvSpPr>
            <a:spLocks noGrp="1" noChangeArrowheads="1"/>
          </p:cNvSpPr>
          <p:nvPr>
            <p:ph type="title"/>
          </p:nvPr>
        </p:nvSpPr>
        <p:spPr>
          <a:xfrm>
            <a:off x="1143000" y="685800"/>
            <a:ext cx="4419600" cy="655638"/>
          </a:xfrm>
        </p:spPr>
        <p:txBody>
          <a:bodyPr/>
          <a:lstStyle/>
          <a:p>
            <a:pPr eaLnBrk="1" hangingPunct="1">
              <a:defRPr/>
            </a:pPr>
            <a:r>
              <a:rPr lang="cs-CZ" sz="3600" smtClean="0"/>
              <a:t>Matouš 4,8 </a:t>
            </a:r>
          </a:p>
        </p:txBody>
      </p:sp>
    </p:spTree>
  </p:cSld>
  <p:clrMapOvr>
    <a:masterClrMapping/>
  </p:clrMapOvr>
  <p:transition xmlns:p14="http://schemas.microsoft.com/office/powerpoint/2010/main" spd="med">
    <p:split orient="vert"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21-038%_2A02"/>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sp>
        <p:nvSpPr>
          <p:cNvPr id="4813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„a řekl mu: </a:t>
            </a:r>
          </a:p>
          <a:p>
            <a:pPr eaLnBrk="1" hangingPunct="1">
              <a:buFontTx/>
              <a:buNone/>
              <a:defRPr/>
            </a:pPr>
            <a:r>
              <a:rPr lang="cs-CZ" sz="3200" dirty="0" smtClean="0">
                <a:latin typeface="Calibri" pitchFamily="34" charset="0"/>
              </a:rPr>
              <a:t>‚Toto všechno ti dám, </a:t>
            </a:r>
          </a:p>
          <a:p>
            <a:pPr eaLnBrk="1" hangingPunct="1">
              <a:buFontTx/>
              <a:buNone/>
              <a:defRPr/>
            </a:pPr>
            <a:r>
              <a:rPr lang="cs-CZ" sz="3200" dirty="0" smtClean="0">
                <a:latin typeface="Calibri" pitchFamily="34" charset="0"/>
              </a:rPr>
              <a:t>padneš-li přede </a:t>
            </a:r>
          </a:p>
          <a:p>
            <a:pPr eaLnBrk="1" hangingPunct="1">
              <a:buFontTx/>
              <a:buNone/>
              <a:defRPr/>
            </a:pPr>
            <a:r>
              <a:rPr lang="cs-CZ" sz="3200" dirty="0" smtClean="0">
                <a:latin typeface="Calibri" pitchFamily="34" charset="0"/>
              </a:rPr>
              <a:t>mnou a budeš </a:t>
            </a:r>
          </a:p>
          <a:p>
            <a:pPr eaLnBrk="1" hangingPunct="1">
              <a:buFontTx/>
              <a:buNone/>
              <a:defRPr/>
            </a:pPr>
            <a:r>
              <a:rPr lang="cs-CZ" sz="3200" dirty="0" smtClean="0">
                <a:latin typeface="Calibri" pitchFamily="34" charset="0"/>
              </a:rPr>
              <a:t>se mi klanět.‘“ </a:t>
            </a:r>
          </a:p>
        </p:txBody>
      </p:sp>
      <p:sp>
        <p:nvSpPr>
          <p:cNvPr id="48134" name="Rectangle 6"/>
          <p:cNvSpPr>
            <a:spLocks noGrp="1" noChangeArrowheads="1"/>
          </p:cNvSpPr>
          <p:nvPr>
            <p:ph type="title"/>
          </p:nvPr>
        </p:nvSpPr>
        <p:spPr>
          <a:xfrm>
            <a:off x="1143000" y="685800"/>
            <a:ext cx="4419600" cy="655638"/>
          </a:xfrm>
        </p:spPr>
        <p:txBody>
          <a:bodyPr/>
          <a:lstStyle/>
          <a:p>
            <a:pPr eaLnBrk="1" hangingPunct="1">
              <a:defRPr/>
            </a:pPr>
            <a:r>
              <a:rPr lang="cs-CZ" sz="3600" smtClean="0"/>
              <a:t>Matouš 4,9 </a:t>
            </a:r>
          </a:p>
        </p:txBody>
      </p:sp>
    </p:spTree>
  </p:cSld>
  <p:clrMapOvr>
    <a:masterClrMapping/>
  </p:clrMapOvr>
  <p:transition xmlns:p14="http://schemas.microsoft.com/office/powerpoint/2010/mai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19616" cy="6839712"/>
          </a:xfrm>
          <a:prstGeom prst="rect">
            <a:avLst/>
          </a:prstGeom>
          <a:noFill/>
          <a:ln w="12700" cap="flat">
            <a:noFill/>
            <a:miter lim="800000"/>
            <a:headEnd/>
            <a:tailEnd/>
          </a:ln>
        </p:spPr>
      </p:pic>
    </p:spTree>
  </p:cSld>
  <p:clrMapOvr>
    <a:masterClrMapping/>
  </p:clrMapOvr>
  <p:transition xmlns:p14="http://schemas.microsoft.com/office/powerpoint/2010/main" spd="med">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21-03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21-04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21-04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21-04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2227" name="Rectangle 3"/>
          <p:cNvSpPr>
            <a:spLocks noGrp="1" noChangeArrowheads="1"/>
          </p:cNvSpPr>
          <p:nvPr>
            <p:ph type="title"/>
          </p:nvPr>
        </p:nvSpPr>
        <p:spPr>
          <a:xfrm>
            <a:off x="838200" y="685800"/>
            <a:ext cx="3810000" cy="685800"/>
          </a:xfrm>
        </p:spPr>
        <p:txBody>
          <a:bodyPr/>
          <a:lstStyle/>
          <a:p>
            <a:pPr eaLnBrk="1" hangingPunct="1">
              <a:defRPr/>
            </a:pPr>
            <a:r>
              <a:rPr lang="cs-CZ" smtClean="0"/>
              <a:t>Stvořitel</a:t>
            </a:r>
          </a:p>
        </p:txBody>
      </p:sp>
      <p:sp>
        <p:nvSpPr>
          <p:cNvPr id="52228" name="Rectangle 4"/>
          <p:cNvSpPr>
            <a:spLocks noGrp="1" noChangeArrowheads="1"/>
          </p:cNvSpPr>
          <p:nvPr>
            <p:ph type="body" idx="1"/>
          </p:nvPr>
        </p:nvSpPr>
        <p:spPr>
          <a:xfrm>
            <a:off x="4267200" y="5486400"/>
            <a:ext cx="4114800" cy="685800"/>
          </a:xfrm>
        </p:spPr>
        <p:txBody>
          <a:bodyPr/>
          <a:lstStyle/>
          <a:p>
            <a:pPr algn="ctr" eaLnBrk="1" hangingPunct="1">
              <a:buFontTx/>
              <a:buNone/>
              <a:defRPr/>
            </a:pPr>
            <a:r>
              <a:rPr lang="cs-CZ" smtClean="0">
                <a:latin typeface="Impact" pitchFamily="34" charset="0"/>
              </a:rPr>
              <a:t>Vykupitel </a:t>
            </a:r>
          </a:p>
        </p:txBody>
      </p:sp>
    </p:spTree>
  </p:cSld>
  <p:clrMapOvr>
    <a:masterClrMapping/>
  </p:clrMapOvr>
  <p:transition xmlns:p14="http://schemas.microsoft.com/office/powerpoint/2010/main" spd="med">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53251" name="Rectangle 3"/>
          <p:cNvSpPr>
            <a:spLocks noGrp="1" noChangeArrowheads="1"/>
          </p:cNvSpPr>
          <p:nvPr>
            <p:ph type="title" idx="4294967295"/>
          </p:nvPr>
        </p:nvSpPr>
        <p:spPr>
          <a:xfrm>
            <a:off x="3810000" y="685800"/>
            <a:ext cx="3962400" cy="655638"/>
          </a:xfrm>
        </p:spPr>
        <p:txBody>
          <a:bodyPr/>
          <a:lstStyle/>
          <a:p>
            <a:pPr eaLnBrk="1" hangingPunct="1">
              <a:defRPr/>
            </a:pPr>
            <a:r>
              <a:rPr lang="cs-CZ" sz="3600" dirty="0" smtClean="0"/>
              <a:t>1. Korintským </a:t>
            </a:r>
            <a:r>
              <a:rPr lang="cs-CZ" sz="3600" dirty="0"/>
              <a:t>4,2</a:t>
            </a:r>
          </a:p>
        </p:txBody>
      </p:sp>
      <p:sp>
        <p:nvSpPr>
          <p:cNvPr id="5325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a:latin typeface="Calibri" pitchFamily="34" charset="0"/>
              </a:rPr>
              <a:t>„Od správců </a:t>
            </a:r>
          </a:p>
          <a:p>
            <a:pPr eaLnBrk="1" hangingPunct="1">
              <a:buFontTx/>
              <a:buNone/>
              <a:defRPr/>
            </a:pPr>
            <a:r>
              <a:rPr lang="cs-CZ" sz="3200" dirty="0">
                <a:latin typeface="Calibri" pitchFamily="34" charset="0"/>
              </a:rPr>
              <a:t>se </a:t>
            </a:r>
            <a:r>
              <a:rPr lang="cs-CZ" sz="3200" dirty="0" smtClean="0">
                <a:latin typeface="Calibri" pitchFamily="34" charset="0"/>
              </a:rPr>
              <a:t>nežádá nic </a:t>
            </a:r>
            <a:r>
              <a:rPr lang="cs-CZ" sz="3200" dirty="0">
                <a:latin typeface="Calibri" pitchFamily="34" charset="0"/>
              </a:rPr>
              <a:t>jiného, </a:t>
            </a:r>
          </a:p>
          <a:p>
            <a:pPr eaLnBrk="1" hangingPunct="1">
              <a:buFontTx/>
              <a:buNone/>
              <a:defRPr/>
            </a:pPr>
            <a:r>
              <a:rPr lang="cs-CZ" sz="3200" dirty="0">
                <a:latin typeface="Calibri" pitchFamily="34" charset="0"/>
              </a:rPr>
              <a:t>než aby byl </a:t>
            </a:r>
            <a:r>
              <a:rPr lang="cs-CZ" sz="3200" dirty="0" smtClean="0">
                <a:latin typeface="Calibri" pitchFamily="34" charset="0"/>
              </a:rPr>
              <a:t>každý</a:t>
            </a:r>
          </a:p>
          <a:p>
            <a:pPr eaLnBrk="1" hangingPunct="1">
              <a:buFontTx/>
              <a:buNone/>
              <a:defRPr/>
            </a:pPr>
            <a:r>
              <a:rPr lang="cs-CZ" sz="3200" dirty="0" smtClean="0">
                <a:latin typeface="Calibri" pitchFamily="34" charset="0"/>
              </a:rPr>
              <a:t> </a:t>
            </a:r>
            <a:r>
              <a:rPr lang="cs-CZ" sz="3200" dirty="0">
                <a:latin typeface="Calibri" pitchFamily="34" charset="0"/>
              </a:rPr>
              <a:t>shledán </a:t>
            </a:r>
            <a:r>
              <a:rPr lang="cs-CZ" sz="3200" dirty="0" smtClean="0">
                <a:latin typeface="Calibri" pitchFamily="34" charset="0"/>
              </a:rPr>
              <a:t>věrným.“</a:t>
            </a:r>
            <a:r>
              <a:rPr lang="cs-CZ" dirty="0" smtClean="0">
                <a:latin typeface="Calibri" pitchFamily="34" charset="0"/>
              </a:rPr>
              <a:t> </a:t>
            </a:r>
            <a:endParaRPr lang="cs-CZ" dirty="0">
              <a:latin typeface="Calibri" pitchFamily="34" charset="0"/>
            </a:endParaRPr>
          </a:p>
        </p:txBody>
      </p:sp>
    </p:spTree>
  </p:cSld>
  <p:clrMapOvr>
    <a:masterClrMapping/>
  </p:clrMapOvr>
  <p:transition xmlns:p14="http://schemas.microsoft.com/office/powerpoint/2010/main" spd="med">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21-04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4275" name="Rectangle 3"/>
          <p:cNvSpPr>
            <a:spLocks noGrp="1" noChangeArrowheads="1"/>
          </p:cNvSpPr>
          <p:nvPr>
            <p:ph type="title"/>
          </p:nvPr>
        </p:nvSpPr>
        <p:spPr>
          <a:xfrm>
            <a:off x="2971800" y="4525963"/>
            <a:ext cx="4572000" cy="1265237"/>
          </a:xfrm>
        </p:spPr>
        <p:txBody>
          <a:bodyPr/>
          <a:lstStyle/>
          <a:p>
            <a:pPr eaLnBrk="1" hangingPunct="1">
              <a:defRPr/>
            </a:pPr>
            <a:r>
              <a:rPr lang="cs-CZ" sz="3600" smtClean="0"/>
              <a:t>Jsme správci Božího daru života </a:t>
            </a:r>
          </a:p>
        </p:txBody>
      </p:sp>
    </p:spTree>
  </p:cSld>
  <p:clrMapOvr>
    <a:masterClrMapping/>
  </p:clrMapOvr>
  <p:transition xmlns:p14="http://schemas.microsoft.com/office/powerpoint/2010/main" spd="med">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21-04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5299" name="Rectangle 3"/>
          <p:cNvSpPr>
            <a:spLocks noGrp="1" noChangeArrowheads="1"/>
          </p:cNvSpPr>
          <p:nvPr>
            <p:ph type="title"/>
          </p:nvPr>
        </p:nvSpPr>
        <p:spPr>
          <a:xfrm>
            <a:off x="1219200" y="685800"/>
            <a:ext cx="4800600" cy="655638"/>
          </a:xfrm>
        </p:spPr>
        <p:txBody>
          <a:bodyPr/>
          <a:lstStyle/>
          <a:p>
            <a:pPr eaLnBrk="1" hangingPunct="1">
              <a:defRPr/>
            </a:pPr>
            <a:r>
              <a:rPr lang="cs-CZ" sz="3600" smtClean="0"/>
              <a:t>Skutky 17,24 </a:t>
            </a:r>
          </a:p>
        </p:txBody>
      </p:sp>
      <p:sp>
        <p:nvSpPr>
          <p:cNvPr id="55300"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„Bůh, který učinil </a:t>
            </a:r>
          </a:p>
          <a:p>
            <a:pPr eaLnBrk="1" hangingPunct="1">
              <a:buFontTx/>
              <a:buNone/>
              <a:defRPr/>
            </a:pPr>
            <a:r>
              <a:rPr lang="cs-CZ" sz="3200" dirty="0" smtClean="0">
                <a:latin typeface="Calibri" pitchFamily="34" charset="0"/>
              </a:rPr>
              <a:t>svět a všechno, </a:t>
            </a:r>
          </a:p>
          <a:p>
            <a:pPr eaLnBrk="1" hangingPunct="1">
              <a:buFontTx/>
              <a:buNone/>
              <a:defRPr/>
            </a:pPr>
            <a:r>
              <a:rPr lang="cs-CZ" sz="3200" dirty="0" smtClean="0">
                <a:latin typeface="Calibri" pitchFamily="34" charset="0"/>
              </a:rPr>
              <a:t>co je v něm,…“</a:t>
            </a:r>
          </a:p>
        </p:txBody>
      </p:sp>
    </p:spTree>
  </p:cSld>
  <p:clrMapOvr>
    <a:masterClrMapping/>
  </p:clrMapOvr>
  <p:transition xmlns:p14="http://schemas.microsoft.com/office/powerpoint/2010/main" spd="med">
    <p:split orient="vert"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21-045%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6324"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„všemu dává život, </a:t>
            </a:r>
          </a:p>
          <a:p>
            <a:pPr eaLnBrk="1" hangingPunct="1">
              <a:buFontTx/>
              <a:buNone/>
              <a:defRPr/>
            </a:pPr>
            <a:r>
              <a:rPr lang="cs-CZ" sz="3200" dirty="0" smtClean="0">
                <a:latin typeface="Calibri" pitchFamily="34" charset="0"/>
              </a:rPr>
              <a:t>dech i všechno </a:t>
            </a:r>
          </a:p>
          <a:p>
            <a:pPr eaLnBrk="1" hangingPunct="1">
              <a:buFontTx/>
              <a:buNone/>
              <a:defRPr/>
            </a:pPr>
            <a:r>
              <a:rPr lang="cs-CZ" sz="3200" dirty="0" smtClean="0">
                <a:latin typeface="Calibri" pitchFamily="34" charset="0"/>
              </a:rPr>
              <a:t>ostatní.“</a:t>
            </a:r>
          </a:p>
        </p:txBody>
      </p:sp>
      <p:sp>
        <p:nvSpPr>
          <p:cNvPr id="56326" name="Rectangle 6"/>
          <p:cNvSpPr>
            <a:spLocks noGrp="1" noChangeArrowheads="1"/>
          </p:cNvSpPr>
          <p:nvPr>
            <p:ph type="title"/>
          </p:nvPr>
        </p:nvSpPr>
        <p:spPr>
          <a:xfrm>
            <a:off x="1219200" y="685800"/>
            <a:ext cx="4800600" cy="655638"/>
          </a:xfrm>
        </p:spPr>
        <p:txBody>
          <a:bodyPr/>
          <a:lstStyle/>
          <a:p>
            <a:pPr eaLnBrk="1" hangingPunct="1">
              <a:defRPr/>
            </a:pPr>
            <a:r>
              <a:rPr lang="cs-CZ" sz="3600" smtClean="0"/>
              <a:t>Skutky 17,25 </a:t>
            </a:r>
          </a:p>
        </p:txBody>
      </p:sp>
    </p:spTree>
  </p:cSld>
  <p:clrMapOvr>
    <a:masterClrMapping/>
  </p:clrMapOvr>
  <p:transition xmlns:p14="http://schemas.microsoft.com/office/powerpoint/2010/main" spd="med">
    <p:wipe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21-04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21-04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8371" name="Rectangle 3"/>
          <p:cNvSpPr>
            <a:spLocks noGrp="1" noChangeArrowheads="1"/>
          </p:cNvSpPr>
          <p:nvPr>
            <p:ph type="title" idx="4294967295"/>
          </p:nvPr>
        </p:nvSpPr>
        <p:spPr>
          <a:xfrm>
            <a:off x="1752600" y="685800"/>
            <a:ext cx="3276600" cy="655638"/>
          </a:xfrm>
        </p:spPr>
        <p:txBody>
          <a:bodyPr/>
          <a:lstStyle/>
          <a:p>
            <a:pPr eaLnBrk="1" hangingPunct="1">
              <a:defRPr/>
            </a:pPr>
            <a:r>
              <a:rPr lang="cs-CZ" sz="3600" smtClean="0"/>
              <a:t>Římanům 12,1</a:t>
            </a:r>
          </a:p>
        </p:txBody>
      </p:sp>
      <p:sp>
        <p:nvSpPr>
          <p:cNvPr id="5837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„Vybízím vás, bratří, </a:t>
            </a:r>
          </a:p>
          <a:p>
            <a:pPr eaLnBrk="1" hangingPunct="1">
              <a:buFontTx/>
              <a:buNone/>
              <a:defRPr/>
            </a:pPr>
            <a:r>
              <a:rPr lang="cs-CZ" sz="3200" dirty="0" smtClean="0">
                <a:latin typeface="Calibri" pitchFamily="34" charset="0"/>
              </a:rPr>
              <a:t>pro Boží milosrdenství, </a:t>
            </a:r>
          </a:p>
          <a:p>
            <a:pPr eaLnBrk="1" hangingPunct="1">
              <a:buFontTx/>
              <a:buNone/>
              <a:defRPr/>
            </a:pPr>
            <a:r>
              <a:rPr lang="cs-CZ" sz="3200" dirty="0" smtClean="0">
                <a:latin typeface="Calibri" pitchFamily="34" charset="0"/>
              </a:rPr>
              <a:t>abyste sami sebe</a:t>
            </a:r>
          </a:p>
          <a:p>
            <a:pPr eaLnBrk="1" hangingPunct="1">
              <a:buFontTx/>
              <a:buNone/>
              <a:defRPr/>
            </a:pPr>
            <a:r>
              <a:rPr lang="cs-CZ" sz="3200" dirty="0" smtClean="0">
                <a:latin typeface="Calibri" pitchFamily="34" charset="0"/>
              </a:rPr>
              <a:t>přinášeli jako živou,“ </a:t>
            </a:r>
          </a:p>
        </p:txBody>
      </p:sp>
    </p:spTree>
  </p:cSld>
  <p:clrMapOvr>
    <a:masterClrMapping/>
  </p:clrMapOvr>
  <p:transition xmlns:p14="http://schemas.microsoft.com/office/powerpoint/2010/mai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21-00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171" name="Rectangle 3"/>
          <p:cNvSpPr>
            <a:spLocks noGrp="1" noChangeArrowheads="1"/>
          </p:cNvSpPr>
          <p:nvPr>
            <p:ph type="title"/>
          </p:nvPr>
        </p:nvSpPr>
        <p:spPr>
          <a:xfrm>
            <a:off x="1219200" y="685800"/>
            <a:ext cx="4572000" cy="655638"/>
          </a:xfrm>
        </p:spPr>
        <p:txBody>
          <a:bodyPr/>
          <a:lstStyle/>
          <a:p>
            <a:pPr eaLnBrk="1" hangingPunct="1">
              <a:defRPr/>
            </a:pPr>
            <a:r>
              <a:rPr lang="cs-CZ" sz="3600" smtClean="0"/>
              <a:t>Matouš 6,31 </a:t>
            </a:r>
          </a:p>
        </p:txBody>
      </p:sp>
      <p:sp>
        <p:nvSpPr>
          <p:cNvPr id="717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„Nemějte starost </a:t>
            </a:r>
          </a:p>
          <a:p>
            <a:pPr eaLnBrk="1" hangingPunct="1">
              <a:buFontTx/>
              <a:buNone/>
              <a:defRPr/>
            </a:pPr>
            <a:r>
              <a:rPr lang="cs-CZ" sz="3200" dirty="0" smtClean="0">
                <a:latin typeface="Calibri" pitchFamily="34" charset="0"/>
              </a:rPr>
              <a:t>a neříkejte: </a:t>
            </a:r>
          </a:p>
          <a:p>
            <a:pPr eaLnBrk="1" hangingPunct="1">
              <a:buFontTx/>
              <a:buNone/>
              <a:defRPr/>
            </a:pPr>
            <a:r>
              <a:rPr lang="cs-CZ" sz="3200" dirty="0" smtClean="0">
                <a:latin typeface="Calibri" pitchFamily="34" charset="0"/>
              </a:rPr>
              <a:t>Co budeme jíst? </a:t>
            </a:r>
          </a:p>
          <a:p>
            <a:pPr eaLnBrk="1" hangingPunct="1">
              <a:buFontTx/>
              <a:buNone/>
              <a:defRPr/>
            </a:pPr>
            <a:r>
              <a:rPr lang="cs-CZ" sz="3200" dirty="0" smtClean="0">
                <a:latin typeface="Calibri" pitchFamily="34" charset="0"/>
              </a:rPr>
              <a:t>Co budeme pít? </a:t>
            </a:r>
          </a:p>
          <a:p>
            <a:pPr eaLnBrk="1" hangingPunct="1">
              <a:buFontTx/>
              <a:buNone/>
              <a:defRPr/>
            </a:pPr>
            <a:r>
              <a:rPr lang="cs-CZ" sz="3200" dirty="0" smtClean="0">
                <a:latin typeface="Calibri" pitchFamily="34" charset="0"/>
              </a:rPr>
              <a:t>Co si budeme oblékat?“ </a:t>
            </a:r>
          </a:p>
        </p:txBody>
      </p:sp>
    </p:spTree>
  </p:cSld>
  <p:clrMapOvr>
    <a:masterClrMapping/>
  </p:clrMapOvr>
  <p:transition xmlns:p14="http://schemas.microsoft.com/office/powerpoint/2010/main" spd="med">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21-04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8371" name="Rectangle 3"/>
          <p:cNvSpPr>
            <a:spLocks noGrp="1" noChangeArrowheads="1"/>
          </p:cNvSpPr>
          <p:nvPr>
            <p:ph type="title" idx="4294967295"/>
          </p:nvPr>
        </p:nvSpPr>
        <p:spPr>
          <a:xfrm>
            <a:off x="1752600" y="685800"/>
            <a:ext cx="3276600" cy="655638"/>
          </a:xfrm>
        </p:spPr>
        <p:txBody>
          <a:bodyPr/>
          <a:lstStyle/>
          <a:p>
            <a:pPr eaLnBrk="1" hangingPunct="1">
              <a:defRPr/>
            </a:pPr>
            <a:r>
              <a:rPr lang="cs-CZ" sz="3600" smtClean="0"/>
              <a:t>Římanům 12,1</a:t>
            </a:r>
          </a:p>
        </p:txBody>
      </p:sp>
      <p:sp>
        <p:nvSpPr>
          <p:cNvPr id="5837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„svatou, </a:t>
            </a:r>
          </a:p>
          <a:p>
            <a:pPr eaLnBrk="1" hangingPunct="1">
              <a:buFontTx/>
              <a:buNone/>
              <a:defRPr/>
            </a:pPr>
            <a:r>
              <a:rPr lang="cs-CZ" sz="3200" dirty="0" smtClean="0">
                <a:latin typeface="Calibri" pitchFamily="34" charset="0"/>
              </a:rPr>
              <a:t>Bohu milou oběť; </a:t>
            </a:r>
          </a:p>
          <a:p>
            <a:pPr eaLnBrk="1" hangingPunct="1">
              <a:buFontTx/>
              <a:buNone/>
              <a:defRPr/>
            </a:pPr>
            <a:r>
              <a:rPr lang="cs-CZ" sz="3200" dirty="0" smtClean="0">
                <a:latin typeface="Calibri" pitchFamily="34" charset="0"/>
              </a:rPr>
              <a:t>to ať je vaše </a:t>
            </a:r>
          </a:p>
          <a:p>
            <a:pPr eaLnBrk="1" hangingPunct="1">
              <a:buFontTx/>
              <a:buNone/>
              <a:defRPr/>
            </a:pPr>
            <a:r>
              <a:rPr lang="cs-CZ" sz="3200" dirty="0" smtClean="0">
                <a:latin typeface="Calibri" pitchFamily="34" charset="0"/>
              </a:rPr>
              <a:t>pravá bohoslužba.“</a:t>
            </a:r>
          </a:p>
        </p:txBody>
      </p:sp>
    </p:spTree>
  </p:cSld>
  <p:clrMapOvr>
    <a:masterClrMapping/>
  </p:clrMapOvr>
  <p:transition xmlns:p14="http://schemas.microsoft.com/office/powerpoint/2010/main" spd="med">
    <p:split orient="vert"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21-04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0419" name="Rectangle 3"/>
          <p:cNvSpPr>
            <a:spLocks noGrp="1" noChangeArrowheads="1"/>
          </p:cNvSpPr>
          <p:nvPr>
            <p:ph type="title" idx="4294967295"/>
          </p:nvPr>
        </p:nvSpPr>
        <p:spPr>
          <a:xfrm>
            <a:off x="1752600" y="685800"/>
            <a:ext cx="3733800" cy="655638"/>
          </a:xfrm>
        </p:spPr>
        <p:txBody>
          <a:bodyPr/>
          <a:lstStyle/>
          <a:p>
            <a:pPr eaLnBrk="1" hangingPunct="1">
              <a:defRPr/>
            </a:pPr>
            <a:r>
              <a:rPr lang="cs-CZ" sz="3600" dirty="0"/>
              <a:t>Skutky 10,38</a:t>
            </a:r>
          </a:p>
        </p:txBody>
      </p:sp>
      <p:sp>
        <p:nvSpPr>
          <p:cNvPr id="60420"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„…procházel zemí,</a:t>
            </a:r>
          </a:p>
          <a:p>
            <a:pPr eaLnBrk="1" hangingPunct="1">
              <a:buFontTx/>
              <a:buNone/>
              <a:defRPr/>
            </a:pPr>
            <a:r>
              <a:rPr lang="cs-CZ" sz="3200" dirty="0" smtClean="0">
                <a:latin typeface="Calibri" pitchFamily="34" charset="0"/>
              </a:rPr>
              <a:t>všem pomáhal…“</a:t>
            </a:r>
            <a:endParaRPr lang="cs-CZ" sz="3200" dirty="0">
              <a:latin typeface="Calibri" pitchFamily="34" charset="0"/>
            </a:endParaRPr>
          </a:p>
        </p:txBody>
      </p:sp>
    </p:spTree>
  </p:cSld>
  <p:clrMapOvr>
    <a:masterClrMapping/>
  </p:clrMapOvr>
  <p:transition xmlns:p14="http://schemas.microsoft.com/office/powerpoint/2010/main" spd="med">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21-04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Obrázek 4" descr="hodiny-72314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med">
    <p:split orient="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63491" name="Rectangle 3"/>
          <p:cNvSpPr>
            <a:spLocks noGrp="1" noChangeArrowheads="1"/>
          </p:cNvSpPr>
          <p:nvPr>
            <p:ph type="title" idx="4294967295"/>
          </p:nvPr>
        </p:nvSpPr>
        <p:spPr>
          <a:xfrm>
            <a:off x="2133600" y="685800"/>
            <a:ext cx="3124200" cy="655638"/>
          </a:xfrm>
        </p:spPr>
        <p:txBody>
          <a:bodyPr/>
          <a:lstStyle/>
          <a:p>
            <a:pPr eaLnBrk="1" hangingPunct="1">
              <a:defRPr/>
            </a:pPr>
            <a:r>
              <a:rPr lang="cs-CZ" sz="3600" smtClean="0"/>
              <a:t>Žalm 90,12</a:t>
            </a:r>
          </a:p>
        </p:txBody>
      </p:sp>
      <p:sp>
        <p:nvSpPr>
          <p:cNvPr id="6349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endParaRPr lang="cs-CZ" sz="3200" dirty="0">
              <a:latin typeface="Calibri" pitchFamily="34" charset="0"/>
            </a:endParaRPr>
          </a:p>
          <a:p>
            <a:pPr eaLnBrk="1" hangingPunct="1">
              <a:buFontTx/>
              <a:buNone/>
              <a:defRPr/>
            </a:pPr>
            <a:r>
              <a:rPr lang="cs-CZ" sz="3200" dirty="0">
                <a:latin typeface="Calibri" pitchFamily="34" charset="0"/>
              </a:rPr>
              <a:t>„Nauč nás počítat naše dny,</a:t>
            </a:r>
          </a:p>
          <a:p>
            <a:pPr eaLnBrk="1" hangingPunct="1">
              <a:buFontTx/>
              <a:buNone/>
              <a:defRPr/>
            </a:pPr>
            <a:r>
              <a:rPr lang="cs-CZ" sz="3200" dirty="0">
                <a:latin typeface="Calibri" pitchFamily="34" charset="0"/>
              </a:rPr>
              <a:t>ať získáme moudrost </a:t>
            </a:r>
            <a:r>
              <a:rPr lang="cs-CZ" sz="3200" dirty="0" smtClean="0">
                <a:latin typeface="Calibri" pitchFamily="34" charset="0"/>
              </a:rPr>
              <a:t>srdce.“ </a:t>
            </a:r>
            <a:endParaRPr lang="cs-CZ" sz="3200" dirty="0">
              <a:latin typeface="Calibri" pitchFamily="34" charset="0"/>
            </a:endParaRPr>
          </a:p>
        </p:txBody>
      </p:sp>
    </p:spTree>
  </p:cSld>
  <p:clrMapOvr>
    <a:masterClrMapping/>
  </p:clrMapOvr>
  <p:transition xmlns:p14="http://schemas.microsoft.com/office/powerpoint/2010/main" spd="med">
    <p:split orient="vert"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13520" cy="6835140"/>
          </a:xfrm>
          <a:prstGeom prst="rect">
            <a:avLst/>
          </a:prstGeom>
          <a:noFill/>
          <a:ln w="12700" cap="flat">
            <a:noFill/>
            <a:miter lim="800000"/>
            <a:headEnd/>
            <a:tailEnd/>
          </a:ln>
        </p:spPr>
      </p:pic>
    </p:spTree>
  </p:cSld>
  <p:clrMapOvr>
    <a:masterClrMapping/>
  </p:clrMapOvr>
  <p:transition xmlns:p14="http://schemas.microsoft.com/office/powerpoint/2010/main" spd="med">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21-05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5539" name="Rectangle 3"/>
          <p:cNvSpPr>
            <a:spLocks noGrp="1" noChangeArrowheads="1"/>
          </p:cNvSpPr>
          <p:nvPr>
            <p:ph type="title"/>
          </p:nvPr>
        </p:nvSpPr>
        <p:spPr>
          <a:xfrm>
            <a:off x="762000" y="4906963"/>
            <a:ext cx="6324600" cy="655637"/>
          </a:xfrm>
        </p:spPr>
        <p:txBody>
          <a:bodyPr/>
          <a:lstStyle/>
          <a:p>
            <a:pPr eaLnBrk="1" hangingPunct="1">
              <a:defRPr/>
            </a:pPr>
            <a:r>
              <a:rPr lang="cs-CZ" sz="4800" dirty="0" smtClean="0"/>
              <a:t>SOBOTA</a:t>
            </a:r>
            <a:endParaRPr lang="cs-CZ" sz="3600" dirty="0" smtClean="0"/>
          </a:p>
        </p:txBody>
      </p:sp>
    </p:spTree>
  </p:cSld>
  <p:clrMapOvr>
    <a:masterClrMapping/>
  </p:clrMapOvr>
  <p:transition xmlns:p14="http://schemas.microsoft.com/office/powerpoint/2010/main" spd="med">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21-05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6563" name="Rectangle 3"/>
          <p:cNvSpPr>
            <a:spLocks noGrp="1" noChangeArrowheads="1"/>
          </p:cNvSpPr>
          <p:nvPr>
            <p:ph type="title"/>
          </p:nvPr>
        </p:nvSpPr>
        <p:spPr>
          <a:xfrm>
            <a:off x="457200" y="715963"/>
            <a:ext cx="5562600" cy="655637"/>
          </a:xfrm>
        </p:spPr>
        <p:txBody>
          <a:bodyPr/>
          <a:lstStyle/>
          <a:p>
            <a:pPr eaLnBrk="1" hangingPunct="1">
              <a:defRPr/>
            </a:pPr>
            <a:r>
              <a:rPr lang="cs-CZ" sz="4800" dirty="0" smtClean="0"/>
              <a:t>STVOŘENÍ</a:t>
            </a:r>
            <a:endParaRPr lang="cs-CZ" sz="3600" dirty="0" smtClean="0"/>
          </a:p>
        </p:txBody>
      </p:sp>
    </p:spTree>
  </p:cSld>
  <p:clrMapOvr>
    <a:masterClrMapping/>
  </p:clrMapOvr>
  <p:transition xmlns:p14="http://schemas.microsoft.com/office/powerpoint/2010/main" spd="med">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21-05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7587" name="Rectangle 3"/>
          <p:cNvSpPr>
            <a:spLocks noGrp="1" noChangeArrowheads="1"/>
          </p:cNvSpPr>
          <p:nvPr>
            <p:ph type="title"/>
          </p:nvPr>
        </p:nvSpPr>
        <p:spPr>
          <a:xfrm>
            <a:off x="2286000" y="4572000"/>
            <a:ext cx="5257800" cy="1189038"/>
          </a:xfrm>
        </p:spPr>
        <p:txBody>
          <a:bodyPr/>
          <a:lstStyle/>
          <a:p>
            <a:pPr eaLnBrk="1" hangingPunct="1">
              <a:defRPr/>
            </a:pPr>
            <a:r>
              <a:rPr lang="cs-CZ" sz="3600" dirty="0" smtClean="0"/>
              <a:t>Jsme správci darů, </a:t>
            </a:r>
            <a:br>
              <a:rPr lang="cs-CZ" sz="3600" dirty="0" smtClean="0"/>
            </a:br>
            <a:r>
              <a:rPr lang="cs-CZ" sz="3600" dirty="0" smtClean="0"/>
              <a:t>které nám Bůh dává</a:t>
            </a:r>
          </a:p>
        </p:txBody>
      </p:sp>
    </p:spTree>
  </p:cSld>
  <p:clrMapOvr>
    <a:masterClrMapping/>
  </p:clrMapOvr>
  <p:transition xmlns:p14="http://schemas.microsoft.com/office/powerpoint/2010/main" spd="med">
    <p:split orient="vert"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19616" cy="6839712"/>
          </a:xfrm>
          <a:prstGeom prst="rect">
            <a:avLst/>
          </a:prstGeom>
          <a:noFill/>
          <a:ln w="12700" cap="flat">
            <a:noFill/>
            <a:miter lim="800000"/>
            <a:headEnd/>
            <a:tailEnd/>
          </a:ln>
        </p:spPr>
      </p:pic>
    </p:spTree>
  </p:cSld>
  <p:clrMapOvr>
    <a:masterClrMapping/>
  </p:clrMapOvr>
  <p:transition xmlns:p14="http://schemas.microsoft.com/office/powerpoint/2010/mai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21-00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196"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„Váš nebeský </a:t>
            </a:r>
          </a:p>
          <a:p>
            <a:pPr eaLnBrk="1" hangingPunct="1">
              <a:buFontTx/>
              <a:buNone/>
              <a:defRPr/>
            </a:pPr>
            <a:r>
              <a:rPr lang="cs-CZ" sz="3200" dirty="0" smtClean="0">
                <a:latin typeface="Calibri" pitchFamily="34" charset="0"/>
              </a:rPr>
              <a:t>Otec přece ví, </a:t>
            </a:r>
          </a:p>
          <a:p>
            <a:pPr eaLnBrk="1" hangingPunct="1">
              <a:buFontTx/>
              <a:buNone/>
              <a:defRPr/>
            </a:pPr>
            <a:r>
              <a:rPr lang="cs-CZ" sz="3200" dirty="0" smtClean="0">
                <a:latin typeface="Calibri" pitchFamily="34" charset="0"/>
              </a:rPr>
              <a:t>že to všechno </a:t>
            </a:r>
          </a:p>
          <a:p>
            <a:pPr eaLnBrk="1" hangingPunct="1">
              <a:buFontTx/>
              <a:buNone/>
              <a:defRPr/>
            </a:pPr>
            <a:r>
              <a:rPr lang="cs-CZ" sz="3200" dirty="0" smtClean="0">
                <a:latin typeface="Calibri" pitchFamily="34" charset="0"/>
              </a:rPr>
              <a:t>potřebujete.“</a:t>
            </a:r>
          </a:p>
        </p:txBody>
      </p:sp>
      <p:sp>
        <p:nvSpPr>
          <p:cNvPr id="8198" name="Rectangle 6"/>
          <p:cNvSpPr>
            <a:spLocks noGrp="1" noChangeArrowheads="1"/>
          </p:cNvSpPr>
          <p:nvPr>
            <p:ph type="title"/>
          </p:nvPr>
        </p:nvSpPr>
        <p:spPr>
          <a:xfrm>
            <a:off x="1219200" y="685800"/>
            <a:ext cx="4572000" cy="655638"/>
          </a:xfrm>
        </p:spPr>
        <p:txBody>
          <a:bodyPr/>
          <a:lstStyle/>
          <a:p>
            <a:pPr eaLnBrk="1" hangingPunct="1">
              <a:defRPr/>
            </a:pPr>
            <a:r>
              <a:rPr lang="cs-CZ" sz="3600" smtClean="0"/>
              <a:t>Matouš 6,32 </a:t>
            </a:r>
          </a:p>
        </p:txBody>
      </p:sp>
    </p:spTree>
  </p:cSld>
  <p:clrMapOvr>
    <a:masterClrMapping/>
  </p:clrMapOvr>
  <p:transition xmlns:p14="http://schemas.microsoft.com/office/powerpoint/2010/main" spd="med">
    <p:split orient="vert" dir="in"/>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21-05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21-060%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3731" name="Rectangle 3"/>
          <p:cNvSpPr>
            <a:spLocks noGrp="1" noChangeArrowheads="1"/>
          </p:cNvSpPr>
          <p:nvPr>
            <p:ph type="title" idx="4294967295"/>
          </p:nvPr>
        </p:nvSpPr>
        <p:spPr>
          <a:xfrm>
            <a:off x="1143000" y="685800"/>
            <a:ext cx="3962400" cy="655638"/>
          </a:xfrm>
        </p:spPr>
        <p:txBody>
          <a:bodyPr/>
          <a:lstStyle/>
          <a:p>
            <a:pPr eaLnBrk="1" hangingPunct="1">
              <a:defRPr/>
            </a:pPr>
            <a:r>
              <a:rPr lang="cs-CZ" sz="3600" dirty="0" smtClean="0"/>
              <a:t>1. Korintským </a:t>
            </a:r>
            <a:r>
              <a:rPr lang="cs-CZ" sz="3600" dirty="0"/>
              <a:t>4,7</a:t>
            </a:r>
          </a:p>
        </p:txBody>
      </p:sp>
      <p:sp>
        <p:nvSpPr>
          <p:cNvPr id="7373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„Máš něco, </a:t>
            </a:r>
          </a:p>
          <a:p>
            <a:pPr eaLnBrk="1" hangingPunct="1">
              <a:buFontTx/>
              <a:buNone/>
              <a:defRPr/>
            </a:pPr>
            <a:r>
              <a:rPr lang="cs-CZ" sz="3200" dirty="0" smtClean="0">
                <a:latin typeface="Calibri" pitchFamily="34" charset="0"/>
              </a:rPr>
              <a:t>co bys nebyl dostal? </a:t>
            </a:r>
          </a:p>
        </p:txBody>
      </p:sp>
    </p:spTree>
  </p:cSld>
  <p:clrMapOvr>
    <a:masterClrMapping/>
  </p:clrMapOvr>
  <p:transition xmlns:p14="http://schemas.microsoft.com/office/powerpoint/2010/main" spd="med">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21-060%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3731" name="Rectangle 3"/>
          <p:cNvSpPr>
            <a:spLocks noGrp="1" noChangeArrowheads="1"/>
          </p:cNvSpPr>
          <p:nvPr>
            <p:ph type="title" idx="4294967295"/>
          </p:nvPr>
        </p:nvSpPr>
        <p:spPr>
          <a:xfrm>
            <a:off x="1143000" y="685800"/>
            <a:ext cx="3962400" cy="655638"/>
          </a:xfrm>
        </p:spPr>
        <p:txBody>
          <a:bodyPr/>
          <a:lstStyle/>
          <a:p>
            <a:pPr eaLnBrk="1" hangingPunct="1">
              <a:defRPr/>
            </a:pPr>
            <a:r>
              <a:rPr lang="cs-CZ" sz="3600" dirty="0" smtClean="0"/>
              <a:t>1. Korintským </a:t>
            </a:r>
            <a:r>
              <a:rPr lang="cs-CZ" sz="3600" dirty="0"/>
              <a:t>4,7</a:t>
            </a:r>
          </a:p>
        </p:txBody>
      </p:sp>
      <p:sp>
        <p:nvSpPr>
          <p:cNvPr id="7373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 když jsi to dostal, </a:t>
            </a:r>
          </a:p>
          <a:p>
            <a:pPr eaLnBrk="1" hangingPunct="1">
              <a:buFontTx/>
              <a:buNone/>
              <a:defRPr/>
            </a:pPr>
            <a:r>
              <a:rPr lang="cs-CZ" sz="3200" dirty="0" smtClean="0">
                <a:latin typeface="Calibri" pitchFamily="34" charset="0"/>
              </a:rPr>
              <a:t>proč se chlubíš, </a:t>
            </a:r>
          </a:p>
          <a:p>
            <a:pPr eaLnBrk="1" hangingPunct="1">
              <a:buFontTx/>
              <a:buNone/>
              <a:defRPr/>
            </a:pPr>
            <a:r>
              <a:rPr lang="cs-CZ" sz="3200" dirty="0" smtClean="0">
                <a:latin typeface="Calibri" pitchFamily="34" charset="0"/>
              </a:rPr>
              <a:t>jako bys to </a:t>
            </a:r>
          </a:p>
          <a:p>
            <a:pPr eaLnBrk="1" hangingPunct="1">
              <a:buFontTx/>
              <a:buNone/>
              <a:defRPr/>
            </a:pPr>
            <a:r>
              <a:rPr lang="cs-CZ" sz="3200" dirty="0" smtClean="0">
                <a:latin typeface="Calibri" pitchFamily="34" charset="0"/>
              </a:rPr>
              <a:t>nebyl dostal?“</a:t>
            </a:r>
          </a:p>
        </p:txBody>
      </p:sp>
    </p:spTree>
  </p:cSld>
  <p:clrMapOvr>
    <a:masterClrMapping/>
  </p:clrMapOvr>
  <p:transition xmlns:p14="http://schemas.microsoft.com/office/powerpoint/2010/main" spd="med">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21-06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4755" name="Rectangle 3"/>
          <p:cNvSpPr>
            <a:spLocks noGrp="1" noChangeArrowheads="1"/>
          </p:cNvSpPr>
          <p:nvPr>
            <p:ph type="title"/>
          </p:nvPr>
        </p:nvSpPr>
        <p:spPr>
          <a:xfrm>
            <a:off x="2209800" y="4449763"/>
            <a:ext cx="5181600" cy="1417637"/>
          </a:xfrm>
        </p:spPr>
        <p:txBody>
          <a:bodyPr/>
          <a:lstStyle/>
          <a:p>
            <a:pPr eaLnBrk="1" hangingPunct="1">
              <a:defRPr/>
            </a:pPr>
            <a:r>
              <a:rPr lang="cs-CZ" sz="3600" dirty="0" smtClean="0"/>
              <a:t>Jsme správci peněz, </a:t>
            </a:r>
            <a:br>
              <a:rPr lang="cs-CZ" sz="3600" dirty="0" smtClean="0"/>
            </a:br>
            <a:r>
              <a:rPr lang="cs-CZ" sz="3600" dirty="0" smtClean="0"/>
              <a:t>které nám Bůh svěřil </a:t>
            </a:r>
          </a:p>
        </p:txBody>
      </p:sp>
    </p:spTree>
  </p:cSld>
  <p:clrMapOvr>
    <a:masterClrMapping/>
  </p:clrMapOvr>
  <p:transition xmlns:p14="http://schemas.microsoft.com/office/powerpoint/2010/main" spd="med">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Obrázek 4" descr="Mt_L_fial.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5779" name="Rectangle 3"/>
          <p:cNvSpPr>
            <a:spLocks noGrp="1" noChangeArrowheads="1"/>
          </p:cNvSpPr>
          <p:nvPr>
            <p:ph type="title" idx="4294967295"/>
          </p:nvPr>
        </p:nvSpPr>
        <p:spPr>
          <a:xfrm>
            <a:off x="3962400" y="685800"/>
            <a:ext cx="3124200" cy="655638"/>
          </a:xfrm>
        </p:spPr>
        <p:txBody>
          <a:bodyPr/>
          <a:lstStyle/>
          <a:p>
            <a:pPr eaLnBrk="1" hangingPunct="1">
              <a:defRPr/>
            </a:pPr>
            <a:r>
              <a:rPr lang="cs-CZ" sz="3600" dirty="0"/>
              <a:t>Matouš 6,33</a:t>
            </a:r>
          </a:p>
        </p:txBody>
      </p:sp>
      <p:sp>
        <p:nvSpPr>
          <p:cNvPr id="75780"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t>
            </a:r>
            <a:r>
              <a:rPr lang="cs-CZ" sz="3200" dirty="0">
                <a:latin typeface="Calibri" pitchFamily="34" charset="0"/>
              </a:rPr>
              <a:t>Hledejte především </a:t>
            </a:r>
          </a:p>
          <a:p>
            <a:pPr eaLnBrk="1" hangingPunct="1">
              <a:buFontTx/>
              <a:buNone/>
              <a:defRPr/>
            </a:pPr>
            <a:r>
              <a:rPr lang="cs-CZ" sz="3200" dirty="0">
                <a:latin typeface="Calibri" pitchFamily="34" charset="0"/>
              </a:rPr>
              <a:t>jeho království </a:t>
            </a:r>
          </a:p>
          <a:p>
            <a:pPr eaLnBrk="1" hangingPunct="1">
              <a:buFontTx/>
              <a:buNone/>
              <a:defRPr/>
            </a:pPr>
            <a:r>
              <a:rPr lang="cs-CZ" sz="3200" dirty="0">
                <a:latin typeface="Calibri" pitchFamily="34" charset="0"/>
              </a:rPr>
              <a:t>a spravedlnost, </a:t>
            </a:r>
          </a:p>
          <a:p>
            <a:pPr eaLnBrk="1" hangingPunct="1">
              <a:buFontTx/>
              <a:buNone/>
              <a:defRPr/>
            </a:pPr>
            <a:r>
              <a:rPr lang="cs-CZ" sz="3200" dirty="0">
                <a:latin typeface="Calibri" pitchFamily="34" charset="0"/>
              </a:rPr>
              <a:t>a všechno ostatní</a:t>
            </a:r>
          </a:p>
          <a:p>
            <a:pPr eaLnBrk="1" hangingPunct="1">
              <a:buFontTx/>
              <a:buNone/>
              <a:defRPr/>
            </a:pPr>
            <a:r>
              <a:rPr lang="cs-CZ" sz="3200" dirty="0">
                <a:latin typeface="Calibri" pitchFamily="34" charset="0"/>
              </a:rPr>
              <a:t>vám bude </a:t>
            </a:r>
            <a:r>
              <a:rPr lang="cs-CZ" sz="3200" dirty="0" smtClean="0">
                <a:latin typeface="Calibri" pitchFamily="34" charset="0"/>
              </a:rPr>
              <a:t>přidáno.“ </a:t>
            </a:r>
            <a:endParaRPr lang="cs-CZ" sz="3200" dirty="0">
              <a:latin typeface="Calibri" pitchFamily="34" charset="0"/>
            </a:endParaRPr>
          </a:p>
        </p:txBody>
      </p:sp>
    </p:spTree>
  </p:cSld>
  <p:clrMapOvr>
    <a:masterClrMapping/>
  </p:clrMapOvr>
  <p:transition xmlns:p14="http://schemas.microsoft.com/office/powerpoint/2010/main" spd="med">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19-01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pic>
        <p:nvPicPr>
          <p:cNvPr id="79875" name="Picture 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21-06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21-06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21-06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9875" name="Rectangle 3"/>
          <p:cNvSpPr>
            <a:spLocks noGrp="1" noChangeArrowheads="1"/>
          </p:cNvSpPr>
          <p:nvPr>
            <p:ph type="title"/>
          </p:nvPr>
        </p:nvSpPr>
        <p:spPr>
          <a:xfrm>
            <a:off x="838200" y="685800"/>
            <a:ext cx="4419600" cy="655638"/>
          </a:xfrm>
        </p:spPr>
        <p:txBody>
          <a:bodyPr/>
          <a:lstStyle/>
          <a:p>
            <a:pPr eaLnBrk="1" hangingPunct="1">
              <a:defRPr/>
            </a:pPr>
            <a:r>
              <a:rPr lang="cs-CZ" sz="3600" dirty="0" smtClean="0"/>
              <a:t>1. Mojžíšova 14,20</a:t>
            </a:r>
          </a:p>
        </p:txBody>
      </p:sp>
      <p:sp>
        <p:nvSpPr>
          <p:cNvPr id="79876"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„…desátek </a:t>
            </a:r>
          </a:p>
          <a:p>
            <a:pPr eaLnBrk="1" hangingPunct="1">
              <a:buFontTx/>
              <a:buNone/>
              <a:defRPr/>
            </a:pPr>
            <a:r>
              <a:rPr lang="cs-CZ" sz="3200" dirty="0" smtClean="0">
                <a:latin typeface="Calibri" pitchFamily="34" charset="0"/>
              </a:rPr>
              <a:t>ze všeho.“ </a:t>
            </a:r>
          </a:p>
        </p:txBody>
      </p:sp>
    </p:spTree>
  </p:cSld>
  <p:clrMapOvr>
    <a:masterClrMapping/>
  </p:clrMapOvr>
  <p:transition xmlns:p14="http://schemas.microsoft.com/office/powerpoint/2010/main" spd="med">
    <p:wipe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21-06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21-00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21-06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21-06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21-07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3971" name="Rectangle 3"/>
          <p:cNvSpPr>
            <a:spLocks noGrp="1" noChangeArrowheads="1"/>
          </p:cNvSpPr>
          <p:nvPr>
            <p:ph type="title"/>
          </p:nvPr>
        </p:nvSpPr>
        <p:spPr>
          <a:xfrm>
            <a:off x="2667000" y="685800"/>
            <a:ext cx="5410200" cy="655638"/>
          </a:xfrm>
        </p:spPr>
        <p:txBody>
          <a:bodyPr/>
          <a:lstStyle/>
          <a:p>
            <a:pPr eaLnBrk="1" hangingPunct="1">
              <a:defRPr/>
            </a:pPr>
            <a:r>
              <a:rPr lang="cs-CZ" sz="3600" dirty="0" smtClean="0"/>
              <a:t>1. Mojžíšova 28,12 </a:t>
            </a:r>
          </a:p>
        </p:txBody>
      </p:sp>
      <p:sp>
        <p:nvSpPr>
          <p:cNvPr id="8397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„Měl sen: </a:t>
            </a:r>
          </a:p>
          <a:p>
            <a:pPr eaLnBrk="1" hangingPunct="1">
              <a:buFontTx/>
              <a:buNone/>
              <a:defRPr/>
            </a:pPr>
            <a:r>
              <a:rPr lang="cs-CZ" sz="3200" dirty="0" smtClean="0">
                <a:latin typeface="Calibri" pitchFamily="34" charset="0"/>
              </a:rPr>
              <a:t>Hle, na zemi stojí žebřík, </a:t>
            </a:r>
          </a:p>
          <a:p>
            <a:pPr eaLnBrk="1" hangingPunct="1">
              <a:buFontTx/>
              <a:buNone/>
              <a:defRPr/>
            </a:pPr>
            <a:r>
              <a:rPr lang="cs-CZ" sz="3200" dirty="0" smtClean="0">
                <a:latin typeface="Calibri" pitchFamily="34" charset="0"/>
              </a:rPr>
              <a:t>jehož vrchol dosahuje </a:t>
            </a:r>
          </a:p>
          <a:p>
            <a:pPr eaLnBrk="1" hangingPunct="1">
              <a:buFontTx/>
              <a:buNone/>
              <a:defRPr/>
            </a:pPr>
            <a:r>
              <a:rPr lang="cs-CZ" sz="3200" dirty="0" smtClean="0">
                <a:latin typeface="Calibri" pitchFamily="34" charset="0"/>
              </a:rPr>
              <a:t>k nebesům,“ </a:t>
            </a:r>
          </a:p>
        </p:txBody>
      </p:sp>
    </p:spTree>
  </p:cSld>
  <p:clrMapOvr>
    <a:masterClrMapping/>
  </p:clrMapOvr>
  <p:transition xmlns:p14="http://schemas.microsoft.com/office/powerpoint/2010/main" spd="med">
    <p:split orient="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21-07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4996"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„a po něm vystupují </a:t>
            </a:r>
          </a:p>
          <a:p>
            <a:pPr eaLnBrk="1" hangingPunct="1">
              <a:buFontTx/>
              <a:buNone/>
              <a:defRPr/>
            </a:pPr>
            <a:r>
              <a:rPr lang="cs-CZ" sz="3200" dirty="0" smtClean="0">
                <a:latin typeface="Calibri" pitchFamily="34" charset="0"/>
              </a:rPr>
              <a:t>a sestupují </a:t>
            </a:r>
          </a:p>
          <a:p>
            <a:pPr eaLnBrk="1" hangingPunct="1">
              <a:buFontTx/>
              <a:buNone/>
              <a:defRPr/>
            </a:pPr>
            <a:r>
              <a:rPr lang="cs-CZ" sz="3200" dirty="0" smtClean="0">
                <a:latin typeface="Calibri" pitchFamily="34" charset="0"/>
              </a:rPr>
              <a:t>poslové Boží.“</a:t>
            </a:r>
          </a:p>
        </p:txBody>
      </p:sp>
      <p:sp>
        <p:nvSpPr>
          <p:cNvPr id="84998" name="Rectangle 6"/>
          <p:cNvSpPr>
            <a:spLocks noGrp="1" noChangeArrowheads="1"/>
          </p:cNvSpPr>
          <p:nvPr>
            <p:ph type="title"/>
          </p:nvPr>
        </p:nvSpPr>
        <p:spPr>
          <a:xfrm>
            <a:off x="2667000" y="685800"/>
            <a:ext cx="5410200" cy="655638"/>
          </a:xfrm>
        </p:spPr>
        <p:txBody>
          <a:bodyPr/>
          <a:lstStyle/>
          <a:p>
            <a:pPr eaLnBrk="1" hangingPunct="1">
              <a:defRPr/>
            </a:pPr>
            <a:r>
              <a:rPr lang="cs-CZ" sz="3600" dirty="0" smtClean="0"/>
              <a:t>1. Mojžíšova 28,12 </a:t>
            </a:r>
          </a:p>
        </p:txBody>
      </p:sp>
    </p:spTree>
  </p:cSld>
  <p:clrMapOvr>
    <a:masterClrMapping/>
  </p:clrMapOvr>
  <p:transition xmlns:p14="http://schemas.microsoft.com/office/powerpoint/2010/main" spd="med">
    <p:split orient="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21-07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6020"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„A ze všeho, co mi dáš, </a:t>
            </a:r>
          </a:p>
          <a:p>
            <a:pPr eaLnBrk="1" hangingPunct="1">
              <a:buFontTx/>
              <a:buNone/>
              <a:defRPr/>
            </a:pPr>
            <a:r>
              <a:rPr lang="cs-CZ" sz="3200" dirty="0" smtClean="0">
                <a:latin typeface="Calibri" pitchFamily="34" charset="0"/>
              </a:rPr>
              <a:t>odvedu ti poctivě</a:t>
            </a:r>
          </a:p>
          <a:p>
            <a:pPr eaLnBrk="1" hangingPunct="1">
              <a:buFontTx/>
              <a:buNone/>
              <a:defRPr/>
            </a:pPr>
            <a:r>
              <a:rPr lang="cs-CZ" sz="3200" dirty="0" smtClean="0">
                <a:latin typeface="Calibri" pitchFamily="34" charset="0"/>
              </a:rPr>
              <a:t> desátky.“</a:t>
            </a:r>
          </a:p>
        </p:txBody>
      </p:sp>
      <p:sp>
        <p:nvSpPr>
          <p:cNvPr id="86022" name="Rectangle 6"/>
          <p:cNvSpPr>
            <a:spLocks noGrp="1" noChangeArrowheads="1"/>
          </p:cNvSpPr>
          <p:nvPr>
            <p:ph type="title"/>
          </p:nvPr>
        </p:nvSpPr>
        <p:spPr>
          <a:xfrm>
            <a:off x="2667000" y="685800"/>
            <a:ext cx="5410200" cy="655638"/>
          </a:xfrm>
        </p:spPr>
        <p:txBody>
          <a:bodyPr/>
          <a:lstStyle/>
          <a:p>
            <a:pPr eaLnBrk="1" hangingPunct="1">
              <a:defRPr/>
            </a:pPr>
            <a:r>
              <a:rPr lang="cs-CZ" sz="3600" dirty="0" smtClean="0"/>
              <a:t>1. Mojžíšova 28,22 </a:t>
            </a:r>
          </a:p>
        </p:txBody>
      </p:sp>
    </p:spTree>
  </p:cSld>
  <p:clrMapOvr>
    <a:masterClrMapping/>
  </p:clrMapOvr>
  <p:transition xmlns:p14="http://schemas.microsoft.com/office/powerpoint/2010/main" spd="med">
    <p:split orient="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88067" name="Rectangle 3"/>
          <p:cNvSpPr>
            <a:spLocks noGrp="1" noChangeArrowheads="1"/>
          </p:cNvSpPr>
          <p:nvPr>
            <p:ph type="title" idx="4294967295"/>
          </p:nvPr>
        </p:nvSpPr>
        <p:spPr>
          <a:xfrm>
            <a:off x="1981200" y="685800"/>
            <a:ext cx="3352800" cy="655638"/>
          </a:xfrm>
        </p:spPr>
        <p:txBody>
          <a:bodyPr/>
          <a:lstStyle/>
          <a:p>
            <a:pPr eaLnBrk="1" hangingPunct="1">
              <a:defRPr/>
            </a:pPr>
            <a:r>
              <a:rPr lang="cs-CZ" sz="3600" smtClean="0"/>
              <a:t>Žalm 116,12</a:t>
            </a:r>
          </a:p>
        </p:txBody>
      </p:sp>
      <p:sp>
        <p:nvSpPr>
          <p:cNvPr id="88068"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a:latin typeface="Calibri" pitchFamily="34" charset="0"/>
              </a:rPr>
              <a:t>„Jak se mám </a:t>
            </a:r>
          </a:p>
          <a:p>
            <a:pPr eaLnBrk="1" hangingPunct="1">
              <a:buFontTx/>
              <a:buNone/>
              <a:defRPr/>
            </a:pPr>
            <a:r>
              <a:rPr lang="cs-CZ" sz="3200" dirty="0">
                <a:latin typeface="Calibri" pitchFamily="34" charset="0"/>
              </a:rPr>
              <a:t>odvděčit Hospodinu, </a:t>
            </a:r>
          </a:p>
          <a:p>
            <a:pPr eaLnBrk="1" hangingPunct="1">
              <a:buFontTx/>
              <a:buNone/>
              <a:defRPr/>
            </a:pPr>
            <a:r>
              <a:rPr lang="cs-CZ" sz="3200" dirty="0">
                <a:latin typeface="Calibri" pitchFamily="34" charset="0"/>
              </a:rPr>
              <a:t>že se mne tolikrát </a:t>
            </a:r>
            <a:r>
              <a:rPr lang="cs-CZ" sz="3200" dirty="0" smtClean="0">
                <a:latin typeface="Calibri" pitchFamily="34" charset="0"/>
              </a:rPr>
              <a:t>zastal?“ </a:t>
            </a:r>
            <a:endParaRPr lang="cs-CZ" sz="3200" dirty="0">
              <a:latin typeface="Calibri" pitchFamily="34" charset="0"/>
            </a:endParaRPr>
          </a:p>
        </p:txBody>
      </p:sp>
    </p:spTree>
  </p:cSld>
  <p:clrMapOvr>
    <a:masterClrMapping/>
  </p:clrMapOvr>
  <p:transition xmlns:p14="http://schemas.microsoft.com/office/powerpoint/2010/main" spd="med">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21-07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dir="in"/>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21-07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91139" name="Rectangle 3"/>
          <p:cNvSpPr>
            <a:spLocks noGrp="1" noChangeArrowheads="1"/>
          </p:cNvSpPr>
          <p:nvPr>
            <p:ph type="title" idx="4294967295"/>
          </p:nvPr>
        </p:nvSpPr>
        <p:spPr>
          <a:xfrm>
            <a:off x="914400" y="685800"/>
            <a:ext cx="4343400" cy="655638"/>
          </a:xfrm>
        </p:spPr>
        <p:txBody>
          <a:bodyPr/>
          <a:lstStyle/>
          <a:p>
            <a:pPr eaLnBrk="1" hangingPunct="1">
              <a:defRPr/>
            </a:pPr>
            <a:r>
              <a:rPr lang="cs-CZ" sz="3600" dirty="0" smtClean="0"/>
              <a:t>3. Mojžíšova </a:t>
            </a:r>
            <a:r>
              <a:rPr lang="cs-CZ" sz="3600" dirty="0"/>
              <a:t>27,30</a:t>
            </a:r>
          </a:p>
        </p:txBody>
      </p:sp>
      <p:sp>
        <p:nvSpPr>
          <p:cNvPr id="91140"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„Všechny desátky země </a:t>
            </a:r>
          </a:p>
          <a:p>
            <a:pPr eaLnBrk="1" hangingPunct="1">
              <a:buFontTx/>
              <a:buNone/>
              <a:defRPr/>
            </a:pPr>
            <a:r>
              <a:rPr lang="cs-CZ" sz="3200" dirty="0" smtClean="0">
                <a:latin typeface="Calibri" pitchFamily="34" charset="0"/>
              </a:rPr>
              <a:t>z obilí země </a:t>
            </a:r>
          </a:p>
          <a:p>
            <a:pPr eaLnBrk="1" hangingPunct="1">
              <a:buFontTx/>
              <a:buNone/>
              <a:defRPr/>
            </a:pPr>
            <a:r>
              <a:rPr lang="cs-CZ" sz="3200" dirty="0" smtClean="0">
                <a:latin typeface="Calibri" pitchFamily="34" charset="0"/>
              </a:rPr>
              <a:t>a z ovoce stromů </a:t>
            </a:r>
          </a:p>
          <a:p>
            <a:pPr eaLnBrk="1" hangingPunct="1">
              <a:buFontTx/>
              <a:buNone/>
              <a:defRPr/>
            </a:pPr>
            <a:r>
              <a:rPr lang="cs-CZ" sz="3200" dirty="0" smtClean="0">
                <a:latin typeface="Calibri" pitchFamily="34" charset="0"/>
              </a:rPr>
              <a:t>budou Hospodinovy;“ </a:t>
            </a:r>
            <a:endParaRPr lang="cs-CZ" dirty="0" smtClean="0">
              <a:latin typeface="Calibri" pitchFamily="34" charset="0"/>
            </a:endParaRPr>
          </a:p>
        </p:txBody>
      </p:sp>
    </p:spTree>
  </p:cSld>
  <p:clrMapOvr>
    <a:masterClrMapping/>
  </p:clrMapOvr>
  <p:transition xmlns:p14="http://schemas.microsoft.com/office/powerpoint/2010/main" spd="med">
    <p:split orient="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21-07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91139" name="Rectangle 3"/>
          <p:cNvSpPr>
            <a:spLocks noGrp="1" noChangeArrowheads="1"/>
          </p:cNvSpPr>
          <p:nvPr>
            <p:ph type="title" idx="4294967295"/>
          </p:nvPr>
        </p:nvSpPr>
        <p:spPr>
          <a:xfrm>
            <a:off x="990600" y="685800"/>
            <a:ext cx="4267200" cy="655638"/>
          </a:xfrm>
        </p:spPr>
        <p:txBody>
          <a:bodyPr/>
          <a:lstStyle/>
          <a:p>
            <a:pPr eaLnBrk="1" hangingPunct="1">
              <a:defRPr/>
            </a:pPr>
            <a:r>
              <a:rPr lang="cs-CZ" sz="3600" dirty="0" smtClean="0"/>
              <a:t>3. Mojžíšova </a:t>
            </a:r>
            <a:r>
              <a:rPr lang="cs-CZ" sz="3600" dirty="0"/>
              <a:t>27,30</a:t>
            </a:r>
          </a:p>
        </p:txBody>
      </p:sp>
      <p:sp>
        <p:nvSpPr>
          <p:cNvPr id="91140" name="Rectangle 4"/>
          <p:cNvSpPr>
            <a:spLocks noGrp="1" noChangeArrowheads="1"/>
          </p:cNvSpPr>
          <p:nvPr>
            <p:ph type="body" idx="4294967295"/>
          </p:nvPr>
        </p:nvSpPr>
        <p:spPr>
          <a:xfrm>
            <a:off x="720000" y="1799999"/>
            <a:ext cx="7560000" cy="4320000"/>
          </a:xfrm>
        </p:spPr>
        <p:txBody>
          <a:bodyPr anchor="ctr"/>
          <a:lstStyle/>
          <a:p>
            <a:pPr eaLnBrk="1" hangingPunct="1">
              <a:buFontTx/>
              <a:buNone/>
              <a:defRPr/>
            </a:pPr>
            <a:r>
              <a:rPr lang="cs-CZ" sz="3200" dirty="0" smtClean="0">
                <a:latin typeface="Calibri" pitchFamily="34" charset="0"/>
              </a:rPr>
              <a:t>„jsou svaté Hospodinu.“</a:t>
            </a:r>
            <a:r>
              <a:rPr lang="cs-CZ" dirty="0" smtClean="0">
                <a:latin typeface="Calibri" pitchFamily="34" charset="0"/>
              </a:rPr>
              <a:t> </a:t>
            </a:r>
          </a:p>
        </p:txBody>
      </p:sp>
    </p:spTree>
  </p:cSld>
  <p:clrMapOvr>
    <a:masterClrMapping/>
  </p:clrMapOvr>
  <p:transition xmlns:p14="http://schemas.microsoft.com/office/powerpoint/2010/main" spd="med">
    <p:split orient="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126" y="0"/>
            <a:ext cx="9143989" cy="6858000"/>
          </a:xfrm>
          <a:prstGeom prst="rect">
            <a:avLst/>
          </a:prstGeom>
          <a:noFill/>
          <a:ln w="12700" cap="flat">
            <a:noFill/>
            <a:miter lim="800000"/>
            <a:headEnd/>
            <a:tailEnd/>
          </a:ln>
        </p:spPr>
      </p:pic>
    </p:spTree>
  </p:cSld>
  <p:clrMapOvr>
    <a:masterClrMapping/>
  </p:clrMapOvr>
  <p:transition xmlns:p14="http://schemas.microsoft.com/office/powerpoint/2010/mai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21-00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dir="in"/>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94211" name="Rectangle 3"/>
          <p:cNvSpPr>
            <a:spLocks noGrp="1" noChangeArrowheads="1"/>
          </p:cNvSpPr>
          <p:nvPr>
            <p:ph type="title" idx="4294967295"/>
          </p:nvPr>
        </p:nvSpPr>
        <p:spPr>
          <a:xfrm>
            <a:off x="914400" y="685800"/>
            <a:ext cx="4876800" cy="655638"/>
          </a:xfrm>
        </p:spPr>
        <p:txBody>
          <a:bodyPr/>
          <a:lstStyle/>
          <a:p>
            <a:pPr eaLnBrk="1" hangingPunct="1">
              <a:defRPr/>
            </a:pPr>
            <a:r>
              <a:rPr lang="cs-CZ" sz="3600" dirty="0" smtClean="0"/>
              <a:t>4. Mojžíšova </a:t>
            </a:r>
            <a:r>
              <a:rPr lang="cs-CZ" sz="3600" dirty="0"/>
              <a:t>18,21</a:t>
            </a:r>
          </a:p>
        </p:txBody>
      </p:sp>
      <p:sp>
        <p:nvSpPr>
          <p:cNvPr id="9421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t>
            </a:r>
            <a:r>
              <a:rPr lang="cs-CZ" sz="3200" dirty="0" err="1" smtClean="0">
                <a:latin typeface="Calibri" pitchFamily="34" charset="0"/>
              </a:rPr>
              <a:t>Léviovcům</a:t>
            </a:r>
            <a:r>
              <a:rPr lang="cs-CZ" sz="3200" dirty="0" smtClean="0">
                <a:latin typeface="Calibri" pitchFamily="34" charset="0"/>
              </a:rPr>
              <a:t> dávám </a:t>
            </a:r>
          </a:p>
          <a:p>
            <a:pPr eaLnBrk="1" hangingPunct="1">
              <a:buFontTx/>
              <a:buNone/>
              <a:defRPr/>
            </a:pPr>
            <a:r>
              <a:rPr lang="cs-CZ" sz="3200" dirty="0" smtClean="0">
                <a:latin typeface="Calibri" pitchFamily="34" charset="0"/>
              </a:rPr>
              <a:t>v Izraeli </a:t>
            </a:r>
          </a:p>
          <a:p>
            <a:pPr eaLnBrk="1" hangingPunct="1">
              <a:buFontTx/>
              <a:buNone/>
              <a:defRPr/>
            </a:pPr>
            <a:r>
              <a:rPr lang="cs-CZ" sz="3200" dirty="0" smtClean="0">
                <a:latin typeface="Calibri" pitchFamily="34" charset="0"/>
              </a:rPr>
              <a:t>za dědictví </a:t>
            </a:r>
          </a:p>
          <a:p>
            <a:pPr eaLnBrk="1" hangingPunct="1">
              <a:buFontTx/>
              <a:buNone/>
              <a:defRPr/>
            </a:pPr>
            <a:r>
              <a:rPr lang="cs-CZ" sz="3200" dirty="0" smtClean="0">
                <a:latin typeface="Calibri" pitchFamily="34" charset="0"/>
              </a:rPr>
              <a:t>všechny desátky </a:t>
            </a:r>
          </a:p>
          <a:p>
            <a:pPr eaLnBrk="1" hangingPunct="1">
              <a:buFontTx/>
              <a:buNone/>
              <a:defRPr/>
            </a:pPr>
            <a:r>
              <a:rPr lang="cs-CZ" sz="3200" dirty="0" smtClean="0">
                <a:latin typeface="Calibri" pitchFamily="34" charset="0"/>
              </a:rPr>
              <a:t>za jejich službu,“ </a:t>
            </a:r>
          </a:p>
        </p:txBody>
      </p:sp>
    </p:spTree>
  </p:cSld>
  <p:clrMapOvr>
    <a:masterClrMapping/>
  </p:clrMapOvr>
  <p:transition xmlns:p14="http://schemas.microsoft.com/office/powerpoint/2010/main" spd="med">
    <p:split orient="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94211" name="Rectangle 3"/>
          <p:cNvSpPr>
            <a:spLocks noGrp="1" noChangeArrowheads="1"/>
          </p:cNvSpPr>
          <p:nvPr>
            <p:ph type="title" idx="4294967295"/>
          </p:nvPr>
        </p:nvSpPr>
        <p:spPr>
          <a:xfrm>
            <a:off x="609600" y="685800"/>
            <a:ext cx="5410200" cy="655638"/>
          </a:xfrm>
        </p:spPr>
        <p:txBody>
          <a:bodyPr/>
          <a:lstStyle/>
          <a:p>
            <a:pPr eaLnBrk="1" hangingPunct="1">
              <a:defRPr/>
            </a:pPr>
            <a:r>
              <a:rPr lang="cs-CZ" sz="3600" dirty="0" smtClean="0"/>
              <a:t>4. Mojžíšova 18,21</a:t>
            </a:r>
            <a:endParaRPr lang="cs-CZ" sz="3600" dirty="0"/>
          </a:p>
        </p:txBody>
      </p:sp>
      <p:sp>
        <p:nvSpPr>
          <p:cNvPr id="9421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„neboť oni konají službu </a:t>
            </a:r>
          </a:p>
          <a:p>
            <a:pPr eaLnBrk="1" hangingPunct="1">
              <a:buFontTx/>
              <a:buNone/>
              <a:defRPr/>
            </a:pPr>
            <a:r>
              <a:rPr lang="cs-CZ" sz="3200" dirty="0" smtClean="0">
                <a:latin typeface="Calibri" pitchFamily="34" charset="0"/>
              </a:rPr>
              <a:t>při stanu setkávání.“</a:t>
            </a:r>
          </a:p>
        </p:txBody>
      </p:sp>
    </p:spTree>
  </p:cSld>
  <p:clrMapOvr>
    <a:masterClrMapping/>
  </p:clrMapOvr>
  <p:transition xmlns:p14="http://schemas.microsoft.com/office/powerpoint/2010/main" spd="med">
    <p:split orient="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21-082%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99331" name="Rectangle 3"/>
          <p:cNvSpPr>
            <a:spLocks noGrp="1" noChangeArrowheads="1"/>
          </p:cNvSpPr>
          <p:nvPr>
            <p:ph type="title" idx="4294967295"/>
          </p:nvPr>
        </p:nvSpPr>
        <p:spPr>
          <a:xfrm>
            <a:off x="1219200" y="685800"/>
            <a:ext cx="4191000" cy="655638"/>
          </a:xfrm>
        </p:spPr>
        <p:txBody>
          <a:bodyPr/>
          <a:lstStyle/>
          <a:p>
            <a:pPr eaLnBrk="1" hangingPunct="1">
              <a:defRPr/>
            </a:pPr>
            <a:r>
              <a:rPr lang="cs-CZ" sz="3600" dirty="0" smtClean="0"/>
              <a:t>1. Korintským 9,13</a:t>
            </a:r>
          </a:p>
        </p:txBody>
      </p:sp>
      <p:sp>
        <p:nvSpPr>
          <p:cNvPr id="9933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„Což nevíte, že ti, </a:t>
            </a:r>
          </a:p>
          <a:p>
            <a:pPr eaLnBrk="1" hangingPunct="1">
              <a:buFontTx/>
              <a:buNone/>
              <a:defRPr/>
            </a:pPr>
            <a:r>
              <a:rPr lang="cs-CZ" sz="3200" dirty="0" smtClean="0">
                <a:latin typeface="Calibri" pitchFamily="34" charset="0"/>
              </a:rPr>
              <a:t>kteří slouží ve svatyni, </a:t>
            </a:r>
          </a:p>
          <a:p>
            <a:pPr eaLnBrk="1" hangingPunct="1">
              <a:buFontTx/>
              <a:buNone/>
              <a:defRPr/>
            </a:pPr>
            <a:r>
              <a:rPr lang="cs-CZ" sz="3200" dirty="0" smtClean="0">
                <a:latin typeface="Calibri" pitchFamily="34" charset="0"/>
              </a:rPr>
              <a:t>dostávají </a:t>
            </a:r>
          </a:p>
          <a:p>
            <a:pPr eaLnBrk="1" hangingPunct="1">
              <a:buFontTx/>
              <a:buNone/>
              <a:defRPr/>
            </a:pPr>
            <a:r>
              <a:rPr lang="cs-CZ" sz="3200" dirty="0" smtClean="0">
                <a:latin typeface="Calibri" pitchFamily="34" charset="0"/>
              </a:rPr>
              <a:t>ze svatyně jídlo,…“</a:t>
            </a:r>
          </a:p>
        </p:txBody>
      </p:sp>
    </p:spTree>
  </p:cSld>
  <p:clrMapOvr>
    <a:masterClrMapping/>
  </p:clrMapOvr>
  <p:transition xmlns:p14="http://schemas.microsoft.com/office/powerpoint/2010/main" spd="med">
    <p:split orient="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descr="21-082%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99331" name="Rectangle 3"/>
          <p:cNvSpPr>
            <a:spLocks noGrp="1" noChangeArrowheads="1"/>
          </p:cNvSpPr>
          <p:nvPr>
            <p:ph type="title" idx="4294967295"/>
          </p:nvPr>
        </p:nvSpPr>
        <p:spPr>
          <a:xfrm>
            <a:off x="1600200" y="685800"/>
            <a:ext cx="3962400" cy="655638"/>
          </a:xfrm>
        </p:spPr>
        <p:txBody>
          <a:bodyPr/>
          <a:lstStyle/>
          <a:p>
            <a:pPr eaLnBrk="1" hangingPunct="1">
              <a:defRPr/>
            </a:pPr>
            <a:r>
              <a:rPr lang="cs-CZ" sz="3600" dirty="0" smtClean="0"/>
              <a:t>1. Korintským 9,13</a:t>
            </a:r>
          </a:p>
        </p:txBody>
      </p:sp>
      <p:sp>
        <p:nvSpPr>
          <p:cNvPr id="9933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 ti, kteří přisluhují </a:t>
            </a:r>
          </a:p>
          <a:p>
            <a:pPr eaLnBrk="1" hangingPunct="1">
              <a:buFontTx/>
              <a:buNone/>
              <a:defRPr/>
            </a:pPr>
            <a:r>
              <a:rPr lang="cs-CZ" sz="3200" dirty="0" smtClean="0">
                <a:latin typeface="Calibri" pitchFamily="34" charset="0"/>
              </a:rPr>
              <a:t>při oltáři, </a:t>
            </a:r>
          </a:p>
          <a:p>
            <a:pPr eaLnBrk="1" hangingPunct="1">
              <a:buFontTx/>
              <a:buNone/>
              <a:defRPr/>
            </a:pPr>
            <a:r>
              <a:rPr lang="cs-CZ" sz="3200" dirty="0" smtClean="0">
                <a:latin typeface="Calibri" pitchFamily="34" charset="0"/>
              </a:rPr>
              <a:t>mají podíl </a:t>
            </a:r>
          </a:p>
          <a:p>
            <a:pPr eaLnBrk="1" hangingPunct="1">
              <a:buFontTx/>
              <a:buNone/>
              <a:defRPr/>
            </a:pPr>
            <a:r>
              <a:rPr lang="cs-CZ" sz="3200" dirty="0" smtClean="0">
                <a:latin typeface="Calibri" pitchFamily="34" charset="0"/>
              </a:rPr>
              <a:t>na obětech?“</a:t>
            </a:r>
          </a:p>
        </p:txBody>
      </p:sp>
    </p:spTree>
  </p:cSld>
  <p:clrMapOvr>
    <a:masterClrMapping/>
  </p:clrMapOvr>
  <p:transition xmlns:p14="http://schemas.microsoft.com/office/powerpoint/2010/main" spd="med">
    <p:split orient="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21-082%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99331" name="Rectangle 3"/>
          <p:cNvSpPr>
            <a:spLocks noGrp="1" noChangeArrowheads="1"/>
          </p:cNvSpPr>
          <p:nvPr>
            <p:ph type="title" idx="4294967295"/>
          </p:nvPr>
        </p:nvSpPr>
        <p:spPr>
          <a:xfrm>
            <a:off x="838200" y="685800"/>
            <a:ext cx="4876800" cy="655638"/>
          </a:xfrm>
        </p:spPr>
        <p:txBody>
          <a:bodyPr/>
          <a:lstStyle/>
          <a:p>
            <a:pPr eaLnBrk="1" hangingPunct="1">
              <a:defRPr/>
            </a:pPr>
            <a:r>
              <a:rPr lang="cs-CZ" sz="3600" dirty="0" smtClean="0"/>
              <a:t>1. Korintským 9,14</a:t>
            </a:r>
          </a:p>
        </p:txBody>
      </p:sp>
      <p:sp>
        <p:nvSpPr>
          <p:cNvPr id="99332"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„Tak i Pán ustanovil, </a:t>
            </a:r>
          </a:p>
          <a:p>
            <a:pPr eaLnBrk="1" hangingPunct="1">
              <a:buFontTx/>
              <a:buNone/>
              <a:defRPr/>
            </a:pPr>
            <a:r>
              <a:rPr lang="cs-CZ" sz="3200" dirty="0" smtClean="0">
                <a:latin typeface="Calibri" pitchFamily="34" charset="0"/>
              </a:rPr>
              <a:t>aby ti, kteří zvěstují </a:t>
            </a:r>
          </a:p>
          <a:p>
            <a:pPr eaLnBrk="1" hangingPunct="1">
              <a:buFontTx/>
              <a:buNone/>
              <a:defRPr/>
            </a:pPr>
            <a:r>
              <a:rPr lang="cs-CZ" sz="3200" dirty="0" smtClean="0">
                <a:latin typeface="Calibri" pitchFamily="34" charset="0"/>
              </a:rPr>
              <a:t>evangelium, </a:t>
            </a:r>
          </a:p>
          <a:p>
            <a:pPr eaLnBrk="1" hangingPunct="1">
              <a:buFontTx/>
              <a:buNone/>
              <a:defRPr/>
            </a:pPr>
            <a:r>
              <a:rPr lang="cs-CZ" sz="3200" dirty="0" smtClean="0">
                <a:latin typeface="Calibri" pitchFamily="34" charset="0"/>
              </a:rPr>
              <a:t>měli z evangelia </a:t>
            </a:r>
          </a:p>
          <a:p>
            <a:pPr eaLnBrk="1" hangingPunct="1">
              <a:buFontTx/>
              <a:buNone/>
              <a:defRPr/>
            </a:pPr>
            <a:r>
              <a:rPr lang="cs-CZ" sz="3200" dirty="0" smtClean="0">
                <a:latin typeface="Calibri" pitchFamily="34" charset="0"/>
              </a:rPr>
              <a:t>obživu.“ </a:t>
            </a:r>
          </a:p>
        </p:txBody>
      </p:sp>
    </p:spTree>
  </p:cSld>
  <p:clrMapOvr>
    <a:masterClrMapping/>
  </p:clrMapOvr>
  <p:transition xmlns:p14="http://schemas.microsoft.com/office/powerpoint/2010/main" spd="med">
    <p:split orient="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21-08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21-08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01379" name="Rectangle 3"/>
          <p:cNvSpPr>
            <a:spLocks noGrp="1" noChangeArrowheads="1"/>
          </p:cNvSpPr>
          <p:nvPr>
            <p:ph type="title" idx="4294967295"/>
          </p:nvPr>
        </p:nvSpPr>
        <p:spPr>
          <a:xfrm>
            <a:off x="1828800" y="685800"/>
            <a:ext cx="3810000" cy="655638"/>
          </a:xfrm>
        </p:spPr>
        <p:txBody>
          <a:bodyPr/>
          <a:lstStyle/>
          <a:p>
            <a:pPr eaLnBrk="1" hangingPunct="1">
              <a:defRPr/>
            </a:pPr>
            <a:r>
              <a:rPr lang="cs-CZ" sz="3600" smtClean="0"/>
              <a:t>Matouš 23,23</a:t>
            </a:r>
          </a:p>
        </p:txBody>
      </p:sp>
      <p:sp>
        <p:nvSpPr>
          <p:cNvPr id="101380"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„Odevzdáváte desátky </a:t>
            </a:r>
          </a:p>
          <a:p>
            <a:pPr eaLnBrk="1" hangingPunct="1">
              <a:buFontTx/>
              <a:buNone/>
              <a:defRPr/>
            </a:pPr>
            <a:r>
              <a:rPr lang="cs-CZ" sz="3200" dirty="0" smtClean="0">
                <a:latin typeface="Calibri" pitchFamily="34" charset="0"/>
              </a:rPr>
              <a:t>z máty, kopru a kmínu, </a:t>
            </a:r>
          </a:p>
          <a:p>
            <a:pPr eaLnBrk="1" hangingPunct="1">
              <a:buFontTx/>
              <a:buNone/>
              <a:defRPr/>
            </a:pPr>
            <a:r>
              <a:rPr lang="cs-CZ" sz="3200" dirty="0" smtClean="0">
                <a:latin typeface="Calibri" pitchFamily="34" charset="0"/>
              </a:rPr>
              <a:t>a nedbáte na to, </a:t>
            </a:r>
          </a:p>
          <a:p>
            <a:pPr eaLnBrk="1" hangingPunct="1">
              <a:buFontTx/>
              <a:buNone/>
              <a:defRPr/>
            </a:pPr>
            <a:r>
              <a:rPr lang="cs-CZ" sz="3200" dirty="0" smtClean="0">
                <a:latin typeface="Calibri" pitchFamily="34" charset="0"/>
              </a:rPr>
              <a:t>co je v Zákoně důležitější:“ </a:t>
            </a:r>
          </a:p>
        </p:txBody>
      </p:sp>
    </p:spTree>
  </p:cSld>
  <p:clrMapOvr>
    <a:masterClrMapping/>
  </p:clrMapOvr>
  <p:transition xmlns:p14="http://schemas.microsoft.com/office/powerpoint/2010/main" spd="med">
    <p:wipe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21-08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01379" name="Rectangle 3"/>
          <p:cNvSpPr>
            <a:spLocks noGrp="1" noChangeArrowheads="1"/>
          </p:cNvSpPr>
          <p:nvPr>
            <p:ph type="title" idx="4294967295"/>
          </p:nvPr>
        </p:nvSpPr>
        <p:spPr>
          <a:xfrm>
            <a:off x="1828800" y="685800"/>
            <a:ext cx="3810000" cy="655638"/>
          </a:xfrm>
        </p:spPr>
        <p:txBody>
          <a:bodyPr/>
          <a:lstStyle/>
          <a:p>
            <a:pPr eaLnBrk="1" hangingPunct="1">
              <a:defRPr/>
            </a:pPr>
            <a:r>
              <a:rPr lang="cs-CZ" sz="3600" smtClean="0"/>
              <a:t>Matouš 23,23</a:t>
            </a:r>
          </a:p>
        </p:txBody>
      </p:sp>
      <p:sp>
        <p:nvSpPr>
          <p:cNvPr id="101380"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„právo, milosrdenství </a:t>
            </a:r>
          </a:p>
          <a:p>
            <a:pPr eaLnBrk="1" hangingPunct="1">
              <a:buFontTx/>
              <a:buNone/>
              <a:defRPr/>
            </a:pPr>
            <a:r>
              <a:rPr lang="cs-CZ" sz="3200" dirty="0" smtClean="0">
                <a:latin typeface="Calibri" pitchFamily="34" charset="0"/>
              </a:rPr>
              <a:t>a věrnost. </a:t>
            </a:r>
          </a:p>
          <a:p>
            <a:pPr eaLnBrk="1" hangingPunct="1">
              <a:buFontTx/>
              <a:buNone/>
              <a:defRPr/>
            </a:pPr>
            <a:r>
              <a:rPr lang="cs-CZ" sz="3200" dirty="0" smtClean="0">
                <a:latin typeface="Calibri" pitchFamily="34" charset="0"/>
              </a:rPr>
              <a:t>Toto bylo třeba činit </a:t>
            </a:r>
          </a:p>
          <a:p>
            <a:pPr eaLnBrk="1" hangingPunct="1">
              <a:buFontTx/>
              <a:buNone/>
              <a:defRPr/>
            </a:pPr>
            <a:r>
              <a:rPr lang="cs-CZ" sz="3200" dirty="0" smtClean="0">
                <a:latin typeface="Calibri" pitchFamily="34" charset="0"/>
              </a:rPr>
              <a:t>a to ostatní </a:t>
            </a:r>
          </a:p>
          <a:p>
            <a:pPr eaLnBrk="1" hangingPunct="1">
              <a:buFontTx/>
              <a:buNone/>
              <a:defRPr/>
            </a:pPr>
            <a:r>
              <a:rPr lang="cs-CZ" sz="3200" dirty="0" smtClean="0">
                <a:latin typeface="Calibri" pitchFamily="34" charset="0"/>
              </a:rPr>
              <a:t>nezanedbávat.“ </a:t>
            </a:r>
          </a:p>
        </p:txBody>
      </p:sp>
    </p:spTree>
  </p:cSld>
  <p:clrMapOvr>
    <a:masterClrMapping/>
  </p:clrMapOvr>
  <p:transition xmlns:p14="http://schemas.microsoft.com/office/powerpoint/2010/main" spd="med">
    <p:wipe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21-01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dir="in"/>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20000" cy="6840000"/>
          </a:xfrm>
          <a:prstGeom prst="rect">
            <a:avLst/>
          </a:prstGeom>
          <a:noFill/>
          <a:ln w="12700" cap="flat">
            <a:noFill/>
            <a:miter lim="800000"/>
            <a:headEnd/>
            <a:tailEnd/>
          </a:ln>
        </p:spPr>
      </p:pic>
    </p:spTree>
  </p:cSld>
  <p:clrMapOvr>
    <a:masterClrMapping/>
  </p:clrMapOvr>
  <p:transition xmlns:p14="http://schemas.microsoft.com/office/powerpoint/2010/main" spd="med">
    <p:split orient="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19-01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pic>
        <p:nvPicPr>
          <p:cNvPr id="112643" name="Picture 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0595" name="Rectangle 3"/>
          <p:cNvSpPr>
            <a:spLocks noGrp="1" noChangeArrowheads="1"/>
          </p:cNvSpPr>
          <p:nvPr>
            <p:ph type="title" idx="4294967295"/>
          </p:nvPr>
        </p:nvSpPr>
        <p:spPr>
          <a:xfrm>
            <a:off x="3886200" y="685800"/>
            <a:ext cx="3505200" cy="655638"/>
          </a:xfrm>
        </p:spPr>
        <p:txBody>
          <a:bodyPr/>
          <a:lstStyle/>
          <a:p>
            <a:pPr eaLnBrk="1" hangingPunct="1">
              <a:defRPr/>
            </a:pPr>
            <a:r>
              <a:rPr lang="cs-CZ" sz="3600" smtClean="0"/>
              <a:t>Malachiáš 3,10</a:t>
            </a:r>
          </a:p>
        </p:txBody>
      </p:sp>
      <p:sp>
        <p:nvSpPr>
          <p:cNvPr id="110596" name="Rectangle 4"/>
          <p:cNvSpPr>
            <a:spLocks noGrp="1" noChangeArrowheads="1"/>
          </p:cNvSpPr>
          <p:nvPr>
            <p:ph type="body" idx="4294967295"/>
          </p:nvPr>
        </p:nvSpPr>
        <p:spPr>
          <a:xfrm>
            <a:off x="720000" y="1800000"/>
            <a:ext cx="7560000" cy="4320000"/>
          </a:xfrm>
        </p:spPr>
        <p:txBody>
          <a:bodyPr anchor="ctr"/>
          <a:lstStyle/>
          <a:p>
            <a:pPr algn="r" eaLnBrk="1" hangingPunct="1">
              <a:buFontTx/>
              <a:buNone/>
              <a:defRPr/>
            </a:pPr>
            <a:r>
              <a:rPr lang="cs-CZ" sz="3200" dirty="0" smtClean="0">
                <a:latin typeface="Calibri" pitchFamily="34" charset="0"/>
              </a:rPr>
              <a:t>„Přinášejte do mých skladů </a:t>
            </a:r>
          </a:p>
          <a:p>
            <a:pPr algn="r" eaLnBrk="1" hangingPunct="1">
              <a:buFontTx/>
              <a:buNone/>
              <a:defRPr/>
            </a:pPr>
            <a:r>
              <a:rPr lang="cs-CZ" sz="3200" dirty="0" smtClean="0">
                <a:latin typeface="Calibri" pitchFamily="34" charset="0"/>
              </a:rPr>
              <a:t>úplné desátky. </a:t>
            </a:r>
          </a:p>
          <a:p>
            <a:pPr algn="r" eaLnBrk="1" hangingPunct="1">
              <a:buFontTx/>
              <a:buNone/>
              <a:defRPr/>
            </a:pPr>
            <a:r>
              <a:rPr lang="cs-CZ" sz="3200" dirty="0" smtClean="0">
                <a:latin typeface="Calibri" pitchFamily="34" charset="0"/>
              </a:rPr>
              <a:t>Až bude ta potrava </a:t>
            </a:r>
          </a:p>
          <a:p>
            <a:pPr algn="r" eaLnBrk="1" hangingPunct="1">
              <a:buFontTx/>
              <a:buNone/>
              <a:defRPr/>
            </a:pPr>
            <a:r>
              <a:rPr lang="cs-CZ" sz="3200" dirty="0" smtClean="0">
                <a:latin typeface="Calibri" pitchFamily="34" charset="0"/>
              </a:rPr>
              <a:t>v mém domě, </a:t>
            </a:r>
          </a:p>
          <a:p>
            <a:pPr algn="r" eaLnBrk="1" hangingPunct="1">
              <a:buFontTx/>
              <a:buNone/>
              <a:defRPr/>
            </a:pPr>
            <a:r>
              <a:rPr lang="cs-CZ" sz="3200" dirty="0" smtClean="0">
                <a:latin typeface="Calibri" pitchFamily="34" charset="0"/>
              </a:rPr>
              <a:t>pak to se mnou zkuste,“</a:t>
            </a:r>
          </a:p>
        </p:txBody>
      </p:sp>
    </p:spTree>
  </p:cSld>
  <p:clrMapOvr>
    <a:masterClrMapping/>
  </p:clrMapOvr>
  <p:transition xmlns:p14="http://schemas.microsoft.com/office/powerpoint/2010/main" spd="med">
    <p:split orient="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0595" name="Rectangle 3"/>
          <p:cNvSpPr>
            <a:spLocks noGrp="1" noChangeArrowheads="1"/>
          </p:cNvSpPr>
          <p:nvPr>
            <p:ph type="title" idx="4294967295"/>
          </p:nvPr>
        </p:nvSpPr>
        <p:spPr>
          <a:xfrm>
            <a:off x="3886200" y="685800"/>
            <a:ext cx="3505200" cy="655638"/>
          </a:xfrm>
        </p:spPr>
        <p:txBody>
          <a:bodyPr/>
          <a:lstStyle/>
          <a:p>
            <a:pPr eaLnBrk="1" hangingPunct="1">
              <a:defRPr/>
            </a:pPr>
            <a:r>
              <a:rPr lang="cs-CZ" sz="3600" smtClean="0"/>
              <a:t>Malachiáš 3,10</a:t>
            </a:r>
          </a:p>
        </p:txBody>
      </p:sp>
      <p:sp>
        <p:nvSpPr>
          <p:cNvPr id="110596" name="Rectangle 4"/>
          <p:cNvSpPr>
            <a:spLocks noGrp="1" noChangeArrowheads="1"/>
          </p:cNvSpPr>
          <p:nvPr>
            <p:ph type="body" idx="4294967295"/>
          </p:nvPr>
        </p:nvSpPr>
        <p:spPr>
          <a:xfrm>
            <a:off x="720000" y="1800000"/>
            <a:ext cx="7560000" cy="4320000"/>
          </a:xfrm>
        </p:spPr>
        <p:txBody>
          <a:bodyPr anchor="ctr"/>
          <a:lstStyle/>
          <a:p>
            <a:pPr algn="r" eaLnBrk="1" hangingPunct="1">
              <a:buFontTx/>
              <a:buNone/>
              <a:defRPr/>
            </a:pPr>
            <a:r>
              <a:rPr lang="cs-CZ" sz="3200" dirty="0" smtClean="0">
                <a:latin typeface="Calibri" pitchFamily="34" charset="0"/>
              </a:rPr>
              <a:t>„praví Hospodin zástupů. </a:t>
            </a:r>
          </a:p>
          <a:p>
            <a:pPr algn="r" eaLnBrk="1" hangingPunct="1">
              <a:buFontTx/>
              <a:buNone/>
              <a:defRPr/>
            </a:pPr>
            <a:r>
              <a:rPr lang="cs-CZ" sz="3200" dirty="0" smtClean="0">
                <a:latin typeface="Calibri" pitchFamily="34" charset="0"/>
              </a:rPr>
              <a:t>Neotevřu vám snad </a:t>
            </a:r>
          </a:p>
          <a:p>
            <a:pPr algn="r" eaLnBrk="1" hangingPunct="1">
              <a:buFontTx/>
              <a:buNone/>
              <a:defRPr/>
            </a:pPr>
            <a:r>
              <a:rPr lang="cs-CZ" sz="3200" dirty="0" smtClean="0">
                <a:latin typeface="Calibri" pitchFamily="34" charset="0"/>
              </a:rPr>
              <a:t>nebeské průduchy“</a:t>
            </a:r>
          </a:p>
        </p:txBody>
      </p:sp>
    </p:spTree>
  </p:cSld>
  <p:clrMapOvr>
    <a:masterClrMapping/>
  </p:clrMapOvr>
  <p:transition xmlns:p14="http://schemas.microsoft.com/office/powerpoint/2010/main" spd="med">
    <p:split orient="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0595" name="Rectangle 3"/>
          <p:cNvSpPr>
            <a:spLocks noGrp="1" noChangeArrowheads="1"/>
          </p:cNvSpPr>
          <p:nvPr>
            <p:ph type="title" idx="4294967295"/>
          </p:nvPr>
        </p:nvSpPr>
        <p:spPr>
          <a:xfrm>
            <a:off x="3886200" y="685800"/>
            <a:ext cx="3505200" cy="655638"/>
          </a:xfrm>
        </p:spPr>
        <p:txBody>
          <a:bodyPr/>
          <a:lstStyle/>
          <a:p>
            <a:pPr eaLnBrk="1" hangingPunct="1">
              <a:defRPr/>
            </a:pPr>
            <a:r>
              <a:rPr lang="cs-CZ" sz="3600" dirty="0"/>
              <a:t>Malachiáš 3,10</a:t>
            </a:r>
          </a:p>
        </p:txBody>
      </p:sp>
      <p:sp>
        <p:nvSpPr>
          <p:cNvPr id="110596"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 </a:t>
            </a:r>
            <a:r>
              <a:rPr lang="cs-CZ" sz="3200" dirty="0" err="1" smtClean="0">
                <a:latin typeface="Calibri" pitchFamily="34" charset="0"/>
              </a:rPr>
              <a:t>nevyleji</a:t>
            </a:r>
            <a:r>
              <a:rPr lang="cs-CZ" sz="3200" dirty="0" smtClean="0">
                <a:latin typeface="Calibri" pitchFamily="34" charset="0"/>
              </a:rPr>
              <a:t> </a:t>
            </a:r>
          </a:p>
          <a:p>
            <a:pPr eaLnBrk="1" hangingPunct="1">
              <a:buFontTx/>
              <a:buNone/>
              <a:defRPr/>
            </a:pPr>
            <a:r>
              <a:rPr lang="cs-CZ" sz="3200" dirty="0" smtClean="0">
                <a:latin typeface="Calibri" pitchFamily="34" charset="0"/>
              </a:rPr>
              <a:t>na vás požehnání? </a:t>
            </a:r>
          </a:p>
          <a:p>
            <a:pPr eaLnBrk="1" hangingPunct="1">
              <a:buFontTx/>
              <a:buNone/>
              <a:defRPr/>
            </a:pPr>
            <a:r>
              <a:rPr lang="cs-CZ" sz="3200" dirty="0" smtClean="0">
                <a:latin typeface="Calibri" pitchFamily="34" charset="0"/>
              </a:rPr>
              <a:t>A bude </a:t>
            </a:r>
          </a:p>
          <a:p>
            <a:pPr eaLnBrk="1" hangingPunct="1">
              <a:buFontTx/>
              <a:buNone/>
              <a:defRPr/>
            </a:pPr>
            <a:r>
              <a:rPr lang="cs-CZ" sz="3200" dirty="0" smtClean="0">
                <a:latin typeface="Calibri" pitchFamily="34" charset="0"/>
              </a:rPr>
              <a:t>po nedostatku.“ </a:t>
            </a:r>
          </a:p>
        </p:txBody>
      </p:sp>
    </p:spTree>
  </p:cSld>
  <p:clrMapOvr>
    <a:masterClrMapping/>
  </p:clrMapOvr>
  <p:transition xmlns:p14="http://schemas.microsoft.com/office/powerpoint/2010/main" spd="med">
    <p:split orient="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3667" name="Rectangle 3"/>
          <p:cNvSpPr>
            <a:spLocks noGrp="1" noChangeArrowheads="1"/>
          </p:cNvSpPr>
          <p:nvPr>
            <p:ph type="title" idx="4294967295"/>
          </p:nvPr>
        </p:nvSpPr>
        <p:spPr>
          <a:xfrm>
            <a:off x="2286000" y="5029200"/>
            <a:ext cx="3810000" cy="1066800"/>
          </a:xfrm>
        </p:spPr>
        <p:txBody>
          <a:bodyPr anchor="t"/>
          <a:lstStyle/>
          <a:p>
            <a:pPr eaLnBrk="1" hangingPunct="1">
              <a:defRPr/>
            </a:pPr>
            <a:r>
              <a:rPr lang="cs-CZ" smtClean="0"/>
              <a:t>Desetina příjmu</a:t>
            </a:r>
          </a:p>
        </p:txBody>
      </p:sp>
    </p:spTree>
  </p:cSld>
  <p:clrMapOvr>
    <a:masterClrMapping/>
  </p:clrMapOvr>
  <p:transition xmlns:p14="http://schemas.microsoft.com/office/powerpoint/2010/main" spd="med">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19-01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pic>
        <p:nvPicPr>
          <p:cNvPr id="117763" name="Picture 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5715" name="Rectangle 3"/>
          <p:cNvSpPr>
            <a:spLocks noGrp="1" noChangeArrowheads="1"/>
          </p:cNvSpPr>
          <p:nvPr>
            <p:ph type="title" idx="4294967295"/>
          </p:nvPr>
        </p:nvSpPr>
        <p:spPr>
          <a:xfrm>
            <a:off x="3962400" y="685800"/>
            <a:ext cx="3276600" cy="655638"/>
          </a:xfrm>
        </p:spPr>
        <p:txBody>
          <a:bodyPr/>
          <a:lstStyle/>
          <a:p>
            <a:pPr eaLnBrk="1" hangingPunct="1">
              <a:defRPr/>
            </a:pPr>
            <a:r>
              <a:rPr lang="cs-CZ" sz="3600" dirty="0"/>
              <a:t>Malachiáš 3,8</a:t>
            </a:r>
          </a:p>
        </p:txBody>
      </p:sp>
      <p:sp>
        <p:nvSpPr>
          <p:cNvPr id="115716" name="Rectangle 4"/>
          <p:cNvSpPr>
            <a:spLocks noGrp="1" noChangeArrowheads="1"/>
          </p:cNvSpPr>
          <p:nvPr>
            <p:ph type="body" idx="4294967295"/>
          </p:nvPr>
        </p:nvSpPr>
        <p:spPr>
          <a:xfrm>
            <a:off x="720000" y="1799999"/>
            <a:ext cx="7560000" cy="4320000"/>
          </a:xfrm>
        </p:spPr>
        <p:txBody>
          <a:bodyPr anchor="ctr"/>
          <a:lstStyle/>
          <a:p>
            <a:pPr eaLnBrk="1" hangingPunct="1">
              <a:buFontTx/>
              <a:buNone/>
              <a:defRPr/>
            </a:pPr>
            <a:r>
              <a:rPr lang="cs-CZ" sz="3200" dirty="0" smtClean="0">
                <a:latin typeface="Calibri" pitchFamily="34" charset="0"/>
              </a:rPr>
              <a:t>„Ptáte se: </a:t>
            </a:r>
            <a:endParaRPr lang="cs-CZ" sz="3200" dirty="0">
              <a:latin typeface="Calibri" pitchFamily="34" charset="0"/>
            </a:endParaRPr>
          </a:p>
          <a:p>
            <a:pPr eaLnBrk="1" hangingPunct="1">
              <a:buFontTx/>
              <a:buNone/>
              <a:defRPr/>
            </a:pPr>
            <a:r>
              <a:rPr lang="cs-CZ" sz="3200" dirty="0">
                <a:latin typeface="Calibri" pitchFamily="34" charset="0"/>
              </a:rPr>
              <a:t>‚Jak tě </a:t>
            </a:r>
            <a:r>
              <a:rPr lang="cs-CZ" sz="3200" dirty="0" smtClean="0">
                <a:latin typeface="Calibri" pitchFamily="34" charset="0"/>
              </a:rPr>
              <a:t>okrádáme?‘ </a:t>
            </a:r>
            <a:endParaRPr lang="cs-CZ" sz="3200" dirty="0">
              <a:latin typeface="Calibri" pitchFamily="34" charset="0"/>
            </a:endParaRPr>
          </a:p>
          <a:p>
            <a:pPr eaLnBrk="1" hangingPunct="1">
              <a:buFontTx/>
              <a:buNone/>
              <a:defRPr/>
            </a:pPr>
            <a:r>
              <a:rPr lang="cs-CZ" sz="3200" dirty="0">
                <a:latin typeface="Calibri" pitchFamily="34" charset="0"/>
              </a:rPr>
              <a:t>Na desátcích a na obětech</a:t>
            </a:r>
            <a:r>
              <a:rPr lang="cs-CZ" sz="3200" dirty="0" smtClean="0">
                <a:latin typeface="Calibri" pitchFamily="34" charset="0"/>
              </a:rPr>
              <a:t>…“</a:t>
            </a:r>
            <a:endParaRPr lang="cs-CZ" sz="3200" dirty="0">
              <a:latin typeface="Calibri" pitchFamily="34" charset="0"/>
            </a:endParaRPr>
          </a:p>
        </p:txBody>
      </p:sp>
    </p:spTree>
  </p:cSld>
  <p:clrMapOvr>
    <a:masterClrMapping/>
  </p:clrMapOvr>
  <p:transition xmlns:p14="http://schemas.microsoft.com/office/powerpoint/2010/main" spd="med">
    <p:wipe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2" y="0"/>
            <a:ext cx="9143989" cy="6858000"/>
          </a:xfrm>
          <a:prstGeom prst="rect">
            <a:avLst/>
          </a:prstGeom>
          <a:noFill/>
          <a:ln w="12700" cap="flat">
            <a:noFill/>
            <a:miter lim="800000"/>
            <a:headEnd/>
            <a:tailEnd/>
          </a:ln>
        </p:spPr>
      </p:pic>
    </p:spTree>
  </p:cSld>
  <p:clrMapOvr>
    <a:masterClrMapping/>
  </p:clrMapOvr>
  <p:transition xmlns:p14="http://schemas.microsoft.com/office/powerpoint/2010/main" spd="med">
    <p:wipe dir="d"/>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Impact"/>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1_Default Design">
      <a:majorFont>
        <a:latin typeface="Impact"/>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2_Default Design">
      <a:majorFont>
        <a:latin typeface="Impact"/>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3_Default Design">
      <a:majorFont>
        <a:latin typeface="Impact"/>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TotalTime>
  <Words>4036</Words>
  <Application>Microsoft Macintosh PowerPoint</Application>
  <PresentationFormat>On-screen Show (4:3)</PresentationFormat>
  <Paragraphs>545</Paragraphs>
  <Slides>122</Slides>
  <Notes>122</Notes>
  <HiddenSlides>0</HiddenSlides>
  <MMClips>0</MMClips>
  <ScaleCrop>false</ScaleCrop>
  <HeadingPairs>
    <vt:vector size="4" baseType="variant">
      <vt:variant>
        <vt:lpstr>Theme</vt:lpstr>
      </vt:variant>
      <vt:variant>
        <vt:i4>4</vt:i4>
      </vt:variant>
      <vt:variant>
        <vt:lpstr>Slide Titles</vt:lpstr>
      </vt:variant>
      <vt:variant>
        <vt:i4>122</vt:i4>
      </vt:variant>
    </vt:vector>
  </HeadingPairs>
  <TitlesOfParts>
    <vt:vector size="126" baseType="lpstr">
      <vt:lpstr>Default Design</vt:lpstr>
      <vt:lpstr>1_Default Design</vt:lpstr>
      <vt:lpstr>2_Default Design</vt:lpstr>
      <vt:lpstr>3_Default Design</vt:lpstr>
      <vt:lpstr>PowerPoint Presentation</vt:lpstr>
      <vt:lpstr>PowerPoint Presentation</vt:lpstr>
      <vt:lpstr>PowerPoint Presentation</vt:lpstr>
      <vt:lpstr>PowerPoint Presentation</vt:lpstr>
      <vt:lpstr>Matouš 6,31 </vt:lpstr>
      <vt:lpstr>Matouš 6,32 </vt:lpstr>
      <vt:lpstr>PowerPoint Presentation</vt:lpstr>
      <vt:lpstr>PowerPoint Presentation</vt:lpstr>
      <vt:lpstr>PowerPoint Presentation</vt:lpstr>
      <vt:lpstr>PowerPoint Presentation</vt:lpstr>
      <vt:lpstr>1. Mojžíšova 2,8 </vt:lpstr>
      <vt:lpstr>PowerPoint Presentation</vt:lpstr>
      <vt:lpstr>1. Mojžíšova 1,29 </vt:lpstr>
      <vt:lpstr>1. Mojžíšova 1,29 </vt:lpstr>
      <vt:lpstr>PowerPoint Presentation</vt:lpstr>
      <vt:lpstr>PowerPoint Presentation</vt:lpstr>
      <vt:lpstr>1. Mojžíšova 1,28 </vt:lpstr>
      <vt:lpstr>My jsme správci  Božího vlastnictví </vt:lpstr>
      <vt:lpstr>1. Mojžíšova 1,28 </vt:lpstr>
      <vt:lpstr>1. Mojžíšova 1,28 </vt:lpstr>
      <vt:lpstr>1. Mojžíšova 2,15 </vt:lpstr>
      <vt:lpstr>PowerPoint Presentation</vt:lpstr>
      <vt:lpstr>Žalm 24,1</vt:lpstr>
      <vt:lpstr>Žalm 50,10</vt:lpstr>
      <vt:lpstr>Žalm 50,11</vt:lpstr>
      <vt:lpstr>PowerPoint Presentation</vt:lpstr>
      <vt:lpstr>5. Mojžíšova 8,18</vt:lpstr>
      <vt:lpstr>5. Mojžíšova 8,18</vt:lpstr>
      <vt:lpstr>Websterův Slovník nového světa </vt:lpstr>
      <vt:lpstr>1. Mojžíšova 2,16 </vt:lpstr>
      <vt:lpstr>1. Mojžíšova 2,17 </vt:lpstr>
      <vt:lpstr>1. Mojžíšova 2,17 </vt:lpstr>
      <vt:lpstr>PowerPoint Presentation</vt:lpstr>
      <vt:lpstr>PowerPoint Presentation</vt:lpstr>
      <vt:lpstr>PowerPoint Presentation</vt:lpstr>
      <vt:lpstr>PowerPoint Presentation</vt:lpstr>
      <vt:lpstr>Matouš 4,8 </vt:lpstr>
      <vt:lpstr>Matouš 4,8 </vt:lpstr>
      <vt:lpstr>Matouš 4,9 </vt:lpstr>
      <vt:lpstr>PowerPoint Presentation</vt:lpstr>
      <vt:lpstr>PowerPoint Presentation</vt:lpstr>
      <vt:lpstr>PowerPoint Presentation</vt:lpstr>
      <vt:lpstr>Stvořitel</vt:lpstr>
      <vt:lpstr>1. Korintským 4,2</vt:lpstr>
      <vt:lpstr>Jsme správci Božího daru života </vt:lpstr>
      <vt:lpstr>Skutky 17,24 </vt:lpstr>
      <vt:lpstr>Skutky 17,25 </vt:lpstr>
      <vt:lpstr>PowerPoint Presentation</vt:lpstr>
      <vt:lpstr>Římanům 12,1</vt:lpstr>
      <vt:lpstr>Římanům 12,1</vt:lpstr>
      <vt:lpstr>Skutky 10,38</vt:lpstr>
      <vt:lpstr>PowerPoint Presentation</vt:lpstr>
      <vt:lpstr>PowerPoint Presentation</vt:lpstr>
      <vt:lpstr>Žalm 90,12</vt:lpstr>
      <vt:lpstr>PowerPoint Presentation</vt:lpstr>
      <vt:lpstr>SOBOTA</vt:lpstr>
      <vt:lpstr>STVOŘENÍ</vt:lpstr>
      <vt:lpstr>Jsme správci darů,  které nám Bůh dává</vt:lpstr>
      <vt:lpstr>PowerPoint Presentation</vt:lpstr>
      <vt:lpstr>PowerPoint Presentation</vt:lpstr>
      <vt:lpstr>1. Korintským 4,7</vt:lpstr>
      <vt:lpstr>1. Korintským 4,7</vt:lpstr>
      <vt:lpstr>Jsme správci peněz,  které nám Bůh svěřil </vt:lpstr>
      <vt:lpstr>Matouš 6,33</vt:lpstr>
      <vt:lpstr>PowerPoint Presentation</vt:lpstr>
      <vt:lpstr>PowerPoint Presentation</vt:lpstr>
      <vt:lpstr>PowerPoint Presentation</vt:lpstr>
      <vt:lpstr>1. Mojžíšova 14,20</vt:lpstr>
      <vt:lpstr>PowerPoint Presentation</vt:lpstr>
      <vt:lpstr>PowerPoint Presentation</vt:lpstr>
      <vt:lpstr>PowerPoint Presentation</vt:lpstr>
      <vt:lpstr>1. Mojžíšova 28,12 </vt:lpstr>
      <vt:lpstr>1. Mojžíšova 28,12 </vt:lpstr>
      <vt:lpstr>1. Mojžíšova 28,22 </vt:lpstr>
      <vt:lpstr>Žalm 116,12</vt:lpstr>
      <vt:lpstr>PowerPoint Presentation</vt:lpstr>
      <vt:lpstr>3. Mojžíšova 27,30</vt:lpstr>
      <vt:lpstr>3. Mojžíšova 27,30</vt:lpstr>
      <vt:lpstr>PowerPoint Presentation</vt:lpstr>
      <vt:lpstr>4. Mojžíšova 18,21</vt:lpstr>
      <vt:lpstr>4. Mojžíšova 18,21</vt:lpstr>
      <vt:lpstr>1. Korintským 9,13</vt:lpstr>
      <vt:lpstr>1. Korintským 9,13</vt:lpstr>
      <vt:lpstr>1. Korintským 9,14</vt:lpstr>
      <vt:lpstr>PowerPoint Presentation</vt:lpstr>
      <vt:lpstr>Matouš 23,23</vt:lpstr>
      <vt:lpstr>Matouš 23,23</vt:lpstr>
      <vt:lpstr>PowerPoint Presentation</vt:lpstr>
      <vt:lpstr>PowerPoint Presentation</vt:lpstr>
      <vt:lpstr>PowerPoint Presentation</vt:lpstr>
      <vt:lpstr>PowerPoint Presentation</vt:lpstr>
      <vt:lpstr>PowerPoint Presentation</vt:lpstr>
      <vt:lpstr>Malachiáš 3,10</vt:lpstr>
      <vt:lpstr>Malachiáš 3,10</vt:lpstr>
      <vt:lpstr>Malachiáš 3,10</vt:lpstr>
      <vt:lpstr>Desetina příjmu</vt:lpstr>
      <vt:lpstr>PowerPoint Presentation</vt:lpstr>
      <vt:lpstr>Malachiáš 3,8</vt:lpstr>
      <vt:lpstr>PowerPoint Presentation</vt:lpstr>
      <vt:lpstr>Lukáš 6,38</vt:lpstr>
      <vt:lpstr>PowerPoint Presentation</vt:lpstr>
      <vt:lpstr>země</vt:lpstr>
      <vt:lpstr>LOTERIE</vt:lpstr>
      <vt:lpstr>PowerPoint Presentation</vt:lpstr>
      <vt:lpstr>PowerPoint Presentation</vt:lpstr>
      <vt:lpstr>Desetina příjmu</vt:lpstr>
      <vt:lpstr>Desetina příjmu</vt:lpstr>
      <vt:lpstr>Desetina příjmu</vt:lpstr>
      <vt:lpstr>PowerPoint Presentation</vt:lpstr>
      <vt:lpstr>PowerPoint Presentation</vt:lpstr>
      <vt:lpstr>Lukáš 12,18</vt:lpstr>
      <vt:lpstr>Lukáš 12,19</vt:lpstr>
      <vt:lpstr>Lukáš 12,20</vt:lpstr>
      <vt:lpstr>Lukáš 12,20</vt:lpstr>
      <vt:lpstr>Lukáš 12,21</vt:lpstr>
      <vt:lpstr>PowerPoint Presentation</vt:lpstr>
      <vt:lpstr>Matouš 6,21</vt:lpstr>
      <vt:lpstr>Matouš 16,26</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Jadlovska Viera</dc:creator>
  <cp:lastModifiedBy>Tomáš Chmel</cp:lastModifiedBy>
  <cp:revision>41</cp:revision>
  <dcterms:created xsi:type="dcterms:W3CDTF">2003-08-14T18:20:58Z</dcterms:created>
  <dcterms:modified xsi:type="dcterms:W3CDTF">2014-06-26T06:15:43Z</dcterms:modified>
</cp:coreProperties>
</file>