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594225" cx="11712225"/>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54">
          <p15:clr>
            <a:srgbClr val="747775"/>
          </p15:clr>
        </p15:guide>
        <p15:guide id="2" pos="454">
          <p15:clr>
            <a:srgbClr val="747775"/>
          </p15:clr>
        </p15:guide>
        <p15:guide id="3" pos="510">
          <p15:clr>
            <a:srgbClr val="747775"/>
          </p15:clr>
        </p15:guide>
      </p15:sldGuideLst>
    </p:ext>
    <p:ext uri="GoogleSlidesCustomDataVersion2">
      <go:slidesCustomData xmlns:go="http://customooxmlschemas.google.com/" r:id="rId81" roundtripDataSignature="AMtx7mioqgP36dZ/H4qsQgAUcbl0UpUh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4" orient="horz"/>
        <p:guide pos="454"/>
        <p:guide pos="51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 name="Google Shape;82;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0" i="0" lang="sk" sz="1800"/>
              <a:t>Nové začiatky</a:t>
            </a:r>
            <a:endParaRPr/>
          </a:p>
          <a:p>
            <a:pPr indent="0" lvl="0" marL="0" rtl="0" algn="l">
              <a:spcBef>
                <a:spcPts val="0"/>
              </a:spcBef>
              <a:spcAft>
                <a:spcPts val="0"/>
              </a:spcAft>
              <a:buNone/>
            </a:pPr>
            <a:r>
              <a:t/>
            </a:r>
            <a:endParaRPr b="0" i="0" sz="1800"/>
          </a:p>
        </p:txBody>
      </p:sp>
      <p:sp>
        <p:nvSpPr>
          <p:cNvPr id="83" name="Google Shape;83;p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 name="Google Shape;145;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sk" sz="2000">
                <a:solidFill>
                  <a:schemeClr val="dk1"/>
                </a:solidFill>
                <a:latin typeface="Calibri"/>
                <a:ea typeface="Calibri"/>
                <a:cs typeface="Calibri"/>
                <a:sym typeface="Calibri"/>
              </a:rPr>
              <a:t>(Daniel 2,6) </a:t>
            </a:r>
            <a:br>
              <a:rPr lang="sk" sz="2000">
                <a:solidFill>
                  <a:schemeClr val="dk1"/>
                </a:solidFill>
                <a:latin typeface="Calibri"/>
                <a:ea typeface="Calibri"/>
                <a:cs typeface="Calibri"/>
                <a:sym typeface="Calibri"/>
              </a:rPr>
            </a:br>
            <a:r>
              <a:rPr b="1" i="1" lang="sk" sz="2000">
                <a:solidFill>
                  <a:schemeClr val="dk1"/>
                </a:solidFill>
              </a:rPr>
              <a:t>Ak mi však porozprávate sen a vysvetlíte jeho význam, dostanete odo mňa dary, odmenu a veľkú poctu. Porozprávajte mi teda sen a jeho význam!“</a:t>
            </a:r>
            <a:r>
              <a:rPr b="1" i="1" lang="sk" sz="2000">
                <a:solidFill>
                  <a:schemeClr val="dk1"/>
                </a:solidFill>
                <a:latin typeface="Calibri"/>
                <a:ea typeface="Calibri"/>
                <a:cs typeface="Calibri"/>
                <a:sym typeface="Calibri"/>
              </a:rPr>
              <a:t> </a:t>
            </a:r>
            <a:endParaRPr b="1" i="1" sz="2000">
              <a:solidFill>
                <a:schemeClr val="dk1"/>
              </a:solidFill>
              <a:latin typeface="Calibri"/>
              <a:ea typeface="Calibri"/>
              <a:cs typeface="Calibri"/>
              <a:sym typeface="Calibri"/>
            </a:endParaRPr>
          </a:p>
          <a:p>
            <a:pPr indent="0" lvl="0" marL="0" rtl="0" algn="l">
              <a:spcBef>
                <a:spcPts val="0"/>
              </a:spcBef>
              <a:spcAft>
                <a:spcPts val="0"/>
              </a:spcAft>
              <a:buNone/>
            </a:pPr>
            <a:br>
              <a:rPr lang="sk" sz="2000">
                <a:solidFill>
                  <a:schemeClr val="dk1"/>
                </a:solidFill>
                <a:latin typeface="Calibri"/>
                <a:ea typeface="Calibri"/>
                <a:cs typeface="Calibri"/>
                <a:sym typeface="Calibri"/>
              </a:rPr>
            </a:br>
            <a:r>
              <a:rPr lang="sk" sz="2000">
                <a:solidFill>
                  <a:schemeClr val="dk1"/>
                </a:solidFill>
              </a:rPr>
              <a:t>Hviezdopravcom nezostalo nič iné, než priznať, že nevie, a tak kráľovi odpovedali:</a:t>
            </a:r>
            <a:endParaRPr sz="1800"/>
          </a:p>
        </p:txBody>
      </p:sp>
      <p:sp>
        <p:nvSpPr>
          <p:cNvPr id="146" name="Google Shape;146;p1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 name="Google Shape;153;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b="1" i="1" lang="sk" sz="2000">
                <a:solidFill>
                  <a:schemeClr val="dk1"/>
                </a:solidFill>
              </a:rPr>
              <a:t>Chaldejci odpovedali kráľovi: „Niet na zemi človeka, ktorý by bol schopný vysvetliť kráľovu záležitosť,...“</a:t>
            </a:r>
            <a:r>
              <a:rPr lang="sk" sz="2000">
                <a:solidFill>
                  <a:schemeClr val="dk1"/>
                </a:solidFill>
              </a:rPr>
              <a:t> (Daniel 2,10)</a:t>
            </a:r>
            <a:endParaRPr sz="2000">
              <a:solidFill>
                <a:schemeClr val="dk1"/>
              </a:solidFill>
            </a:endParaRPr>
          </a:p>
          <a:p>
            <a:pPr indent="0" lvl="0" marL="0" rtl="0" algn="l">
              <a:spcBef>
                <a:spcPts val="0"/>
              </a:spcBef>
              <a:spcAft>
                <a:spcPts val="0"/>
              </a:spcAft>
              <a:buNone/>
            </a:pPr>
            <a:r>
              <a:t/>
            </a:r>
            <a:endParaRPr sz="1800"/>
          </a:p>
        </p:txBody>
      </p:sp>
      <p:sp>
        <p:nvSpPr>
          <p:cNvPr id="154" name="Google Shape;154;p1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 name="Google Shape;161;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2,10) </a:t>
            </a:r>
            <a:br>
              <a:rPr b="0" i="0" lang="sk" sz="1800"/>
            </a:br>
            <a:r>
              <a:rPr b="0" i="0" lang="sk" sz="1800"/>
              <a:t>„...lebo nijaký veľký a mocný kráľ nežiada niečo také od mága, zaklínača alebo Chaldejca.“</a:t>
            </a:r>
            <a:endParaRPr/>
          </a:p>
        </p:txBody>
      </p:sp>
      <p:sp>
        <p:nvSpPr>
          <p:cNvPr id="162" name="Google Shape;162;p1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k" sz="2000">
                <a:solidFill>
                  <a:schemeClr val="dk1"/>
                </a:solidFill>
                <a:latin typeface="Calibri"/>
                <a:ea typeface="Calibri"/>
                <a:cs typeface="Calibri"/>
                <a:sym typeface="Calibri"/>
              </a:rPr>
              <a:t>(Daniel 2,11) </a:t>
            </a:r>
            <a:br>
              <a:rPr lang="sk" sz="2000">
                <a:solidFill>
                  <a:schemeClr val="dk1"/>
                </a:solidFill>
                <a:latin typeface="Calibri"/>
                <a:ea typeface="Calibri"/>
                <a:cs typeface="Calibri"/>
                <a:sym typeface="Calibri"/>
              </a:rPr>
            </a:br>
            <a:r>
              <a:rPr lang="sk" sz="2000">
                <a:solidFill>
                  <a:schemeClr val="dk1"/>
                </a:solidFill>
                <a:latin typeface="Calibri"/>
                <a:ea typeface="Calibri"/>
                <a:cs typeface="Calibri"/>
                <a:sym typeface="Calibri"/>
              </a:rPr>
              <a:t>„...</a:t>
            </a:r>
            <a:r>
              <a:rPr lang="sk" sz="2000">
                <a:solidFill>
                  <a:schemeClr val="dk1"/>
                </a:solidFill>
              </a:rPr>
              <a:t>Vec, ktorú kráľ žiada, je ťažká a nik iný ju nedokáže vysvetliť kráľovi okrem bohov. Tí však neprebývajú medzi smrteľníkmi.“</a:t>
            </a:r>
            <a:endParaRPr sz="1800"/>
          </a:p>
        </p:txBody>
      </p:sp>
      <p:sp>
        <p:nvSpPr>
          <p:cNvPr id="170" name="Google Shape;170;p1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Kráľ Nabuchodonozor sa tak rozčúlil, že okamžite vydal nariadenie, aby všetci mudrci boli popravení. </a:t>
            </a:r>
            <a:br>
              <a:rPr b="0" i="0" lang="sk" sz="1800"/>
            </a:br>
            <a:r>
              <a:rPr b="0" i="0" lang="sk" sz="1800"/>
              <a:t>V Babylone v tom čase boli aj mladí Hebrejci, ktorí boli privedení do zajatia potom, čo Nabuchodonozor zničil ich mesto - Jeruzalem. Daniel a jeho traja priatelia boli tak dobrí študenti, že boli zaradení medzi kráľovských mudrcov! </a:t>
            </a:r>
            <a:br>
              <a:rPr b="0" i="0" lang="sk" sz="1800"/>
            </a:br>
            <a:r>
              <a:rPr b="0" i="0" lang="sk" sz="1800"/>
              <a:t>Z nejakého dôvodu však prvýkrát počuli o tajomnom sne až v okamihu, keď prichádzajú vojaci, aby ich odviedli na popravu. </a:t>
            </a:r>
            <a:br>
              <a:rPr b="0" i="0" lang="sk" sz="1800"/>
            </a:br>
            <a:r>
              <a:rPr b="0" i="0" lang="sk" sz="1800"/>
              <a:t>Daniel si vyžiadal čas, aby sa modlil a vyprosil si od Boha múdrosť, a mohol kráľovi oznámiť jeho sen. (verše 12-15)</a:t>
            </a:r>
            <a:endParaRPr/>
          </a:p>
        </p:txBody>
      </p:sp>
      <p:sp>
        <p:nvSpPr>
          <p:cNvPr id="178" name="Google Shape;178;p1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 name="Google Shape;183;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Na Danielových pleciach ležala teraz obrovská zodpovednosť. </a:t>
            </a:r>
            <a:br>
              <a:rPr b="0" i="0" lang="sk" sz="1800"/>
            </a:br>
            <a:r>
              <a:rPr b="0" i="0" lang="sk" sz="1800"/>
              <a:t>Nielen že bol v stávke jeho vlastný život a životy jeho priateľov, ale aj osud všetkých babylonských mudrcov. </a:t>
            </a:r>
            <a:br>
              <a:rPr b="0" i="0" lang="sk" sz="1800"/>
            </a:br>
            <a:r>
              <a:rPr b="0" i="0" lang="sk" sz="1800"/>
              <a:t>Daniel sa vrátil domov a spoločne s priateľmi sa modlil o zázrak.  Boh ich modlitby počul a vypočul ich. Biblia nám hovorí, že mu Boh tej noci zjavil tajomstvo onoho sna. </a:t>
            </a:r>
            <a:br>
              <a:rPr b="0" i="0" lang="sk" sz="1800"/>
            </a:br>
            <a:r>
              <a:rPr b="0" i="0" lang="sk" sz="1800"/>
              <a:t>Daniel bol tak nadšený z odpovede na svoju modlitbu, že povedal:</a:t>
            </a:r>
            <a:endParaRPr/>
          </a:p>
        </p:txBody>
      </p:sp>
      <p:sp>
        <p:nvSpPr>
          <p:cNvPr id="184" name="Google Shape;184;p1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 name="Google Shape;189;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sk" sz="2000">
                <a:solidFill>
                  <a:schemeClr val="dk1"/>
                </a:solidFill>
                <a:latin typeface="Calibri"/>
                <a:ea typeface="Calibri"/>
                <a:cs typeface="Calibri"/>
                <a:sym typeface="Calibri"/>
              </a:rPr>
              <a:t>(Daniel 2,23) </a:t>
            </a:r>
            <a:br>
              <a:rPr lang="sk" sz="2000">
                <a:solidFill>
                  <a:schemeClr val="dk1"/>
                </a:solidFill>
                <a:latin typeface="Calibri"/>
                <a:ea typeface="Calibri"/>
                <a:cs typeface="Calibri"/>
                <a:sym typeface="Calibri"/>
              </a:rPr>
            </a:br>
            <a:r>
              <a:rPr b="1" i="1" lang="sk" sz="2000">
                <a:solidFill>
                  <a:schemeClr val="dk1"/>
                </a:solidFill>
                <a:latin typeface="Calibri"/>
                <a:ea typeface="Calibri"/>
                <a:cs typeface="Calibri"/>
                <a:sym typeface="Calibri"/>
              </a:rPr>
              <a:t>„Tebe, Bože mojich otcov, vzdávam vďaku a chválu,že si mi dal múdrosť a odvahu, a teraz si mi dal spoznať to, o čo sme ťa prosili, lebo si nám vysvetlil kráľovu otázku.“</a:t>
            </a:r>
            <a:r>
              <a:rPr lang="sk" sz="2000">
                <a:solidFill>
                  <a:schemeClr val="dk1"/>
                </a:solidFill>
              </a:rPr>
              <a:t> </a:t>
            </a:r>
            <a:endParaRPr sz="2000">
              <a:solidFill>
                <a:schemeClr val="dk1"/>
              </a:solidFill>
            </a:endParaRPr>
          </a:p>
          <a:p>
            <a:pPr indent="0" lvl="0" marL="0" rtl="0" algn="l">
              <a:spcBef>
                <a:spcPts val="0"/>
              </a:spcBef>
              <a:spcAft>
                <a:spcPts val="0"/>
              </a:spcAft>
              <a:buNone/>
            </a:pPr>
            <a:r>
              <a:rPr lang="sk" sz="2000">
                <a:solidFill>
                  <a:schemeClr val="dk1"/>
                </a:solidFill>
              </a:rPr>
              <a:t>Bola to úžasná odpoveď na modlitbu. A tiež príležitosť, aby sa pravý Boh predstavil v pohanskom babylonskom kráľovstve.</a:t>
            </a:r>
            <a:endParaRPr sz="1800"/>
          </a:p>
        </p:txBody>
      </p:sp>
      <p:sp>
        <p:nvSpPr>
          <p:cNvPr id="190" name="Google Shape;190;p16: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2,24) </a:t>
            </a:r>
            <a:br>
              <a:rPr b="0" i="0" lang="sk" sz="1800"/>
            </a:br>
            <a:r>
              <a:rPr b="1" i="0" lang="sk" sz="1800"/>
              <a:t>Daniel teda išiel k Arjóchovi, ktorého kráľ poveril vyhubením babylonských mudrcov, a povedal mu: „Nevyhub babylonských mudrcov, zaveď ma pred kráľa a ja mu sen vyložím.“</a:t>
            </a:r>
            <a:endParaRPr b="1" i="0" sz="1800"/>
          </a:p>
          <a:p>
            <a:pPr indent="0" lvl="0" marL="0" rtl="0" algn="l">
              <a:spcBef>
                <a:spcPts val="0"/>
              </a:spcBef>
              <a:spcAft>
                <a:spcPts val="0"/>
              </a:spcAft>
              <a:buNone/>
            </a:pPr>
            <a:r>
              <a:t/>
            </a:r>
            <a:endParaRPr sz="1800"/>
          </a:p>
          <a:p>
            <a:pPr indent="0" lvl="0" marL="0" rtl="0" algn="l">
              <a:spcBef>
                <a:spcPts val="0"/>
              </a:spcBef>
              <a:spcAft>
                <a:spcPts val="0"/>
              </a:spcAft>
              <a:buNone/>
            </a:pPr>
            <a:r>
              <a:rPr lang="sk" sz="1800"/>
              <a:t>Všimnite si, že si Daniel neprivlastňoval žiadne zásluhy na tomto nadľudskom výkone, keď odhalil tajomstvo kráľovho sna.</a:t>
            </a:r>
            <a:endParaRPr sz="1800"/>
          </a:p>
        </p:txBody>
      </p:sp>
      <p:sp>
        <p:nvSpPr>
          <p:cNvPr id="198" name="Google Shape;198;p17: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 name="Google Shape;205;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2,27) </a:t>
            </a:r>
            <a:br>
              <a:rPr b="0" i="0" lang="sk" sz="1800"/>
            </a:br>
            <a:r>
              <a:rPr b="0" i="0" lang="sk" sz="1800"/>
              <a:t>„Tajomstvo, ktoré kráľ žiada, nie sú schopní kráľovi vysvetliť mudrci, zaklínači, mágovia ani veštci.“</a:t>
            </a:r>
            <a:endParaRPr/>
          </a:p>
        </p:txBody>
      </p:sp>
      <p:sp>
        <p:nvSpPr>
          <p:cNvPr id="206" name="Google Shape;206;p18: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3" name="Google Shape;213;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2,28) </a:t>
            </a:r>
            <a:br>
              <a:rPr b="0" i="0" lang="sk" sz="1800"/>
            </a:br>
            <a:r>
              <a:rPr b="1" i="1" lang="sk" sz="1800"/>
              <a:t>„Je však Boh na nebi, ktorý odhaľuje tajomstvá a oboznámi kráľa Nebukadnesara s tým, čo príde v neskorších dňoch...</a:t>
            </a:r>
            <a:r>
              <a:rPr b="0" i="0" lang="sk" sz="1800"/>
              <a:t>   </a:t>
            </a:r>
            <a:endParaRPr b="0" i="0" sz="1800"/>
          </a:p>
          <a:p>
            <a:pPr indent="0" lvl="0" marL="0" rtl="0" algn="l">
              <a:spcBef>
                <a:spcPts val="0"/>
              </a:spcBef>
              <a:spcAft>
                <a:spcPts val="0"/>
              </a:spcAft>
              <a:buNone/>
            </a:pPr>
            <a:r>
              <a:rPr b="0" i="0" lang="sk" sz="1800"/>
              <a:t>Daniel vedel, že existuje len jeden Boh, ktorý je schopný odhaliť budúcnosť.  </a:t>
            </a:r>
            <a:br>
              <a:rPr b="0" i="0" lang="sk" sz="1800"/>
            </a:br>
            <a:r>
              <a:rPr b="0" i="0" lang="sk" sz="1800"/>
              <a:t>V skutočnosti je schopnosť popísať dejiny ešte predtým, než sa stanú, dôkazom, ktorý nám Boh Biblie dáva, aby sme pochopili, že len on je tým pravým Bohom:</a:t>
            </a:r>
            <a:endParaRPr/>
          </a:p>
        </p:txBody>
      </p:sp>
      <p:sp>
        <p:nvSpPr>
          <p:cNvPr id="214" name="Google Shape;214;p19: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 name="Google Shape;90;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k" sz="2000">
                <a:solidFill>
                  <a:schemeClr val="dk1"/>
                </a:solidFill>
              </a:rPr>
              <a:t>Dnes nás čaká prednáška, na ktorej si povieme, ako spoznať budúcnosť. Poďme sa teda na ňu spolu pozrieť. Už ste niekedy zažili, že sen, ktorý ste mali v minulosti sa premietol a hovoril do Vašej prítomnosti?</a:t>
            </a:r>
            <a:endParaRPr/>
          </a:p>
        </p:txBody>
      </p:sp>
      <p:sp>
        <p:nvSpPr>
          <p:cNvPr id="91" name="Google Shape;91;p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 name="Google Shape;221;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sk" sz="1800"/>
              <a:t>„…lebo ja som Boh a iného Boha niet a nikto nie je ako ja. Od počiatku oznamujem budúcnosť, od pradávna to, čo sa ešte nestalo…“</a:t>
            </a:r>
            <a:r>
              <a:rPr b="0" i="0" lang="sk" sz="1800"/>
              <a:t> (Izaiáš 46:9-10, SEP)</a:t>
            </a:r>
            <a:br>
              <a:rPr b="0" i="0" lang="sk" sz="1800"/>
            </a:br>
            <a:br>
              <a:rPr b="0" i="0" lang="sk" sz="1800"/>
            </a:br>
            <a:r>
              <a:rPr b="0" i="0" lang="sk" sz="1800"/>
              <a:t>Danielov Boh bol schopný urobiť to, čo sa nepodarilo všetkým babylonským mudrcom. Boh koniec koncov mohol kráľovi povedať, čo sa mu zdalo a nad čím sa staral, predtým než zaspal.</a:t>
            </a:r>
            <a:endParaRPr/>
          </a:p>
        </p:txBody>
      </p:sp>
      <p:sp>
        <p:nvSpPr>
          <p:cNvPr id="222" name="Google Shape;222;p2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3" name="Google Shape;233;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2,29)</a:t>
            </a:r>
            <a:endParaRPr/>
          </a:p>
          <a:p>
            <a:pPr indent="0" lvl="0" marL="0" rtl="0" algn="l">
              <a:spcBef>
                <a:spcPts val="0"/>
              </a:spcBef>
              <a:spcAft>
                <a:spcPts val="0"/>
              </a:spcAft>
              <a:buNone/>
            </a:pPr>
            <a:r>
              <a:rPr b="0" i="0" lang="sk" sz="1800"/>
              <a:t>„Kráľ, na lôžku ti prichádzali myšlienky o tom, čo sa má udiať neskôr. Ten, čo odhaľuje tajomstvá, dal ti vedieť, čo bude.“</a:t>
            </a:r>
            <a:endParaRPr/>
          </a:p>
        </p:txBody>
      </p:sp>
      <p:sp>
        <p:nvSpPr>
          <p:cNvPr id="234" name="Google Shape;234;p2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 name="Google Shape;241;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Áno, Boh nebies vedel nad čím sa kráľ Nabuchodonozor stresoval a trápil onej noci. Vedel, že si robil starosti nad budúcnosťou. A Boh chcel, aby Nabuchodonozor vedel, že budúcnosť je v Božích rukách.</a:t>
            </a:r>
            <a:br>
              <a:rPr b="0" i="0" lang="sk" sz="1800"/>
            </a:br>
            <a:br>
              <a:rPr b="0" i="0" lang="sk" sz="1800"/>
            </a:br>
            <a:r>
              <a:rPr b="0" i="0" lang="sk" sz="1800"/>
              <a:t>Daniel teda začne kráľovi rozprávať, čo sa mu vo sne zdalo:</a:t>
            </a:r>
            <a:endParaRPr/>
          </a:p>
        </p:txBody>
      </p:sp>
      <p:sp>
        <p:nvSpPr>
          <p:cNvPr id="242" name="Google Shape;242;p2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 name="Google Shape;247;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2,31)</a:t>
            </a:r>
            <a:endParaRPr/>
          </a:p>
          <a:p>
            <a:pPr indent="0" lvl="0" marL="0" rtl="0" algn="l">
              <a:spcBef>
                <a:spcPts val="0"/>
              </a:spcBef>
              <a:spcAft>
                <a:spcPts val="0"/>
              </a:spcAft>
              <a:buNone/>
            </a:pPr>
            <a:r>
              <a:rPr b="1" i="1" lang="sk" sz="1800"/>
              <a:t>„Ty, kráľ, videl si akúsi mohutnú sochu. Tá socha bola veľká a jej lesk bol veľmi silný; stála pred tebou a jej výzor naháňal strach.“</a:t>
            </a:r>
            <a:endParaRPr b="1" i="1"/>
          </a:p>
        </p:txBody>
      </p:sp>
      <p:sp>
        <p:nvSpPr>
          <p:cNvPr id="248" name="Google Shape;248;p2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 name="Google Shape;255;p2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2,32-33) </a:t>
            </a:r>
            <a:br>
              <a:rPr b="0" i="0" lang="sk" sz="1800"/>
            </a:br>
            <a:r>
              <a:rPr b="1" i="1" lang="sk" sz="1800"/>
              <a:t>„Jej hlava bola z rýdzeho zlata, prsia a ramená zo striebra, brucho a bedrá z bronzu. Jej nohy boli zo železa a chodidlá čiastočne zo železa a čiastočne z hliny.“ </a:t>
            </a:r>
            <a:br>
              <a:rPr b="0" i="0" lang="sk" sz="1800"/>
            </a:br>
            <a:br>
              <a:rPr b="0" i="0" lang="sk" sz="1800"/>
            </a:br>
            <a:r>
              <a:rPr b="0" i="0" lang="sk" sz="1800"/>
              <a:t>Udivený Nabuchodonozor načúva Danielovi, ako popisuje sochu presne tak, ako ju videl vo svojom sne. Nebolo žiadnych pochýb, že je to sen, ktorý sa mu zdal!</a:t>
            </a:r>
            <a:br>
              <a:rPr b="0" i="0" lang="sk" sz="1800"/>
            </a:br>
            <a:br>
              <a:rPr b="0" i="0" lang="sk" sz="1800"/>
            </a:br>
            <a:r>
              <a:rPr b="0" i="0" lang="sk" sz="1800"/>
              <a:t>Daniel pokračoval:</a:t>
            </a:r>
            <a:endParaRPr/>
          </a:p>
        </p:txBody>
      </p:sp>
      <p:sp>
        <p:nvSpPr>
          <p:cNvPr id="256" name="Google Shape;256;p2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3" name="Google Shape;263;p2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2,34) </a:t>
            </a:r>
            <a:br>
              <a:rPr b="0" i="0" lang="sk" sz="1800"/>
            </a:br>
            <a:r>
              <a:rPr b="1" i="1" lang="sk" sz="1800"/>
              <a:t>„Jej hlava bola z rýdzeho zlata, prsia a ramená zo striebra, brucho a bedrá z bronzu. Jej nohy boli zo železa a chodidlá čiastočne zo železa a čiastočne z hliny.“</a:t>
            </a:r>
            <a:endParaRPr b="1" i="1"/>
          </a:p>
        </p:txBody>
      </p:sp>
      <p:sp>
        <p:nvSpPr>
          <p:cNvPr id="264" name="Google Shape;264;p2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 name="Google Shape;271;p2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2,35) </a:t>
            </a:r>
            <a:br>
              <a:rPr b="0" i="0" lang="sk" sz="1800"/>
            </a:br>
            <a:r>
              <a:rPr b="1" i="1" lang="sk" sz="1800"/>
              <a:t>„Potom sa železo, hlina, bronz, striebro a zlato naraz rozdrvili a boli ako plevy z letnej holohumnice; zdvihol ich vietor a nikde sa už nenašli.“</a:t>
            </a:r>
            <a:endParaRPr b="1" i="1"/>
          </a:p>
        </p:txBody>
      </p:sp>
      <p:sp>
        <p:nvSpPr>
          <p:cNvPr id="272" name="Google Shape;272;p26: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9" name="Google Shape;279;p2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Keďže kráľ uctieval takéto sochy ako obrazy svojich božstiev, musel sa zľaknúť kameňa, ktorý prudko udrel do sochy a rozdrvil ju na prach, ktorý vietor úplne odvial.</a:t>
            </a:r>
            <a:br>
              <a:rPr b="0" i="0" lang="sk" sz="1800"/>
            </a:br>
            <a:br>
              <a:rPr b="0" i="0" lang="sk" sz="1800"/>
            </a:br>
            <a:r>
              <a:rPr b="0" i="0" lang="sk" sz="1800"/>
              <a:t>Ale bola tu ešte jedna časť sna, o ktorej chcel Daniel hovoriť:</a:t>
            </a:r>
            <a:endParaRPr/>
          </a:p>
        </p:txBody>
      </p:sp>
      <p:sp>
        <p:nvSpPr>
          <p:cNvPr id="280" name="Google Shape;280;p27: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5" name="Google Shape;285;p2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2,35) </a:t>
            </a:r>
            <a:br>
              <a:rPr b="0" i="0" lang="sk" sz="1800"/>
            </a:br>
            <a:r>
              <a:rPr b="1" i="1" lang="sk" sz="1800"/>
              <a:t>„</a:t>
            </a:r>
            <a:r>
              <a:rPr b="1" i="1" lang="sk" sz="1800"/>
              <a:t>Z kameňa, čo zasiahol sochu, stal sa veľký vrch a zaplnil celú zem.“</a:t>
            </a:r>
            <a:br>
              <a:rPr b="0" i="0" lang="sk" sz="1800"/>
            </a:br>
            <a:br>
              <a:rPr b="0" i="0" lang="sk" sz="1800"/>
            </a:br>
            <a:r>
              <a:rPr b="0" i="0" lang="sk" sz="1800"/>
              <a:t>Od začiatku až do konca, bol tento sen presne popísaný a kráľ si na neho spomenul. Predstavte si, ako musel byť Nabuchodonozor udivený, keď mu tento mladý vznešený muž povedal každý detail jeho sna, akoby ho sám videl!</a:t>
            </a:r>
            <a:br>
              <a:rPr b="0" i="0" lang="sk" sz="1800"/>
            </a:br>
            <a:br>
              <a:rPr b="0" i="0" lang="sk" sz="1800"/>
            </a:br>
            <a:r>
              <a:rPr b="0" i="0" lang="sk" sz="1800"/>
              <a:t>Ale čo ten sen znamená? To je ďalšia časť tohto príbehu - jeho výklad. Nebúkadnesorov sen predpovedá vzostup a pád mocných svetových ríš.</a:t>
            </a:r>
            <a:endParaRPr/>
          </a:p>
        </p:txBody>
      </p:sp>
      <p:sp>
        <p:nvSpPr>
          <p:cNvPr id="286" name="Google Shape;286;p28: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 name="Google Shape;293;p2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Len pár slovami načrtol Boh smer svetových dejín od čias Babylonu (v 6. storočí p. n. l.) až k vrcholu dejín do doby konca.</a:t>
            </a:r>
            <a:br>
              <a:rPr b="0" i="0" lang="sk" sz="1800"/>
            </a:br>
            <a:br>
              <a:rPr b="0" i="0" lang="sk" sz="1800"/>
            </a:br>
            <a:r>
              <a:rPr b="0" i="0" lang="sk" sz="1800"/>
              <a:t>A to bol výklad, z ktorého mal Nabuchodonozor strach!</a:t>
            </a:r>
            <a:endParaRPr/>
          </a:p>
        </p:txBody>
      </p:sp>
      <p:sp>
        <p:nvSpPr>
          <p:cNvPr id="294" name="Google Shape;294;p29: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 name="Google Shape;97;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sk" sz="1600">
                <a:solidFill>
                  <a:schemeClr val="dk1"/>
                </a:solidFill>
              </a:rPr>
              <a:t>Skôr, než sa budeme baviť o sne, by som sa s Vami rád podelil o jeden príbeh. Bol to práve jeden z takých tých príjemných dní, kedy sa rozhodnete, že si niekam vyjdete. Práve taký deň prežíval jeden roztržitý učenec. Nasadol do vlaku, uvelebil sa, vytiahol si svoju obľúbenú knihu a spokojne sa začítal. Po nejakej dobe sa v uličke objavil sprievodca, prišiel až k učencovi a povedal mu pokojným hlasom: „Dobrý deň, lístky prosím.“ Učenec siahol do vrecka, ale cestovný lístok nemohol nájsť. Začal horúčkovito prehľadávať aj ďalšie vrecká. Sprievodca mu láskavo povedal: „Nevadí, pane. Nehľadajte ju. Som si istý, že ju máte.“ Učenec ale s hrôzou hovorí: „Vy mi ale nerozumiete. Ja ju musím nájsť! Bez toho lístka neviem, kam mám vlastne ísť!“ </a:t>
            </a:r>
            <a:endParaRPr sz="1600">
              <a:solidFill>
                <a:schemeClr val="dk1"/>
              </a:solidFill>
            </a:endParaRPr>
          </a:p>
          <a:p>
            <a:pPr indent="0" lvl="0" marL="0" rtl="0" algn="l">
              <a:spcBef>
                <a:spcPts val="0"/>
              </a:spcBef>
              <a:spcAft>
                <a:spcPts val="0"/>
              </a:spcAft>
              <a:buClr>
                <a:schemeClr val="dk1"/>
              </a:buClr>
              <a:buSzPts val="1400"/>
              <a:buFont typeface="Arial"/>
              <a:buNone/>
            </a:pPr>
            <a:r>
              <a:rPr lang="sk" sz="1600">
                <a:solidFill>
                  <a:schemeClr val="dk1"/>
                </a:solidFill>
              </a:rPr>
              <a:t>Milióny ľudí na celom svete sa dnes pýtajú: „Kam smeruje tento svet?“ Budúcnosť vyzerá neisto. Sú zmätení. Keď sa pozrú na to, čo sa okolo nás deje, hovoria si: „kam sa náš svet rúti?” </a:t>
            </a:r>
            <a:endParaRPr sz="1600">
              <a:solidFill>
                <a:schemeClr val="dk1"/>
              </a:solidFill>
            </a:endParaRPr>
          </a:p>
          <a:p>
            <a:pPr indent="0" lvl="0" marL="0" rtl="0" algn="l">
              <a:spcBef>
                <a:spcPts val="0"/>
              </a:spcBef>
              <a:spcAft>
                <a:spcPts val="0"/>
              </a:spcAft>
              <a:buNone/>
            </a:pPr>
            <a:r>
              <a:rPr lang="sk" sz="1600">
                <a:solidFill>
                  <a:schemeClr val="dk1"/>
                </a:solidFill>
              </a:rPr>
              <a:t>Mám pre vás dobrú správu, nemusíme sa o tom dohadovať a vymýšľať vymyslené scenáre o konci tohto sveta. Pred 2600 rokmi nám sen starovekého kráľa načrtol dejiny a budúcnosť nášho sveta.</a:t>
            </a:r>
            <a:endParaRPr sz="1800"/>
          </a:p>
        </p:txBody>
      </p:sp>
      <p:sp>
        <p:nvSpPr>
          <p:cNvPr id="98" name="Google Shape;98;p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2" name="Google Shape;302;p3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2,38) </a:t>
            </a:r>
            <a:br>
              <a:rPr b="0" i="0" lang="sk" sz="1800"/>
            </a:br>
            <a:r>
              <a:rPr b="0" i="0" lang="sk" sz="1800"/>
              <a:t>Daniel sa vzpriamene pozrel na kráľa a povedal: </a:t>
            </a:r>
            <a:r>
              <a:rPr b="1" i="1" lang="sk" sz="1800"/>
              <a:t>„</a:t>
            </a:r>
            <a:r>
              <a:rPr b="1" i="1" lang="sk" sz="1800"/>
              <a:t>Ty si tá zlatá hlava.</a:t>
            </a:r>
            <a:r>
              <a:rPr b="1" i="1" lang="sk" sz="1800"/>
              <a:t>“</a:t>
            </a:r>
            <a:r>
              <a:rPr b="1" i="1" lang="sk" sz="1800"/>
              <a:t> </a:t>
            </a:r>
            <a:r>
              <a:rPr b="0" i="0" lang="sk" sz="1800"/>
              <a:t>  Babylon bol tou hlavou </a:t>
            </a:r>
            <a:r>
              <a:rPr lang="sk" sz="1800"/>
              <a:t>–</a:t>
            </a:r>
            <a:r>
              <a:rPr b="0" i="0" lang="sk" sz="1800"/>
              <a:t> národ reprezentovaný čistým zlatom!  Kráľovi sa musel na tvári mihnúť úsmev plný spokojnosti, keď počul tieto slová. </a:t>
            </a:r>
            <a:br>
              <a:rPr b="0" i="0" lang="sk" sz="1800"/>
            </a:br>
            <a:r>
              <a:rPr b="0" i="0" lang="sk" sz="1800"/>
              <a:t>Historici potvrdzujú, že zlato bolo vhodným symbolom ku znázornenie babylonského kráľovstva. Zlato bolo hojne používané na výzdobu budov v Babylone.</a:t>
            </a:r>
            <a:endParaRPr/>
          </a:p>
        </p:txBody>
      </p:sp>
      <p:sp>
        <p:nvSpPr>
          <p:cNvPr id="303" name="Google Shape;303;p3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0" name="Google Shape;310;p3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A úžasné visuté záhrady patrili medzi Sedem divov antického sveta!</a:t>
            </a:r>
            <a:endParaRPr/>
          </a:p>
        </p:txBody>
      </p:sp>
      <p:sp>
        <p:nvSpPr>
          <p:cNvPr id="311" name="Google Shape;311;p3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6" name="Google Shape;316;p3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Keby bol Daniel šikovný politik a snažil by sa vybudovať si v Babylone úspešnú kariéru, skončil by s výkladom sna práve tu </a:t>
            </a:r>
            <a:r>
              <a:rPr lang="sk" sz="1800"/>
              <a:t>–</a:t>
            </a:r>
            <a:r>
              <a:rPr b="0" i="0" lang="sk" sz="1800"/>
              <a:t> keď bol kráľ spokojný a šťastný.</a:t>
            </a:r>
            <a:br>
              <a:rPr b="0" i="0" lang="sk" sz="1800"/>
            </a:br>
            <a:br>
              <a:rPr b="0" i="0" lang="sk" sz="1800"/>
            </a:br>
            <a:r>
              <a:rPr b="0" i="0" lang="sk" sz="1800"/>
              <a:t>Ale Daniel mal posolstvo, ktoré chcel Boh zjaviť svetu - posolstvo nielen do jeho doby, ale ktoré bude dôležité aj pre koniec ľudskej histórie.</a:t>
            </a:r>
            <a:br>
              <a:rPr b="0" i="0" lang="sk" sz="1800"/>
            </a:br>
            <a:br>
              <a:rPr b="0" i="0" lang="sk" sz="1800"/>
            </a:br>
            <a:r>
              <a:rPr b="0" i="0" lang="sk" sz="1800"/>
              <a:t>A tak Daniel pokorne, ale aj odvážne kráľovi povedal:</a:t>
            </a:r>
            <a:endParaRPr/>
          </a:p>
        </p:txBody>
      </p:sp>
      <p:sp>
        <p:nvSpPr>
          <p:cNvPr id="317" name="Google Shape;317;p3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3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2,39) </a:t>
            </a:r>
            <a:br>
              <a:rPr b="0" i="0" lang="sk" sz="1800"/>
            </a:br>
            <a:r>
              <a:rPr b="0" i="0" lang="sk" sz="1800"/>
              <a:t>"Po tebe povstane iné kráľovstvo, menšie ako tvoje..." </a:t>
            </a:r>
            <a:br>
              <a:rPr b="0" i="0" lang="sk" sz="1800"/>
            </a:br>
            <a:br>
              <a:rPr b="0" i="0" lang="sk" sz="1800"/>
            </a:br>
            <a:r>
              <a:rPr b="0" i="0" lang="sk" sz="1800"/>
              <a:t>Kráľovi teraz úsmev z tváre okamžite zmizol, keď počul tieto Danielova slová.</a:t>
            </a:r>
            <a:br>
              <a:rPr b="0" i="0" lang="sk" sz="1800"/>
            </a:br>
            <a:br>
              <a:rPr b="0" i="0" lang="sk" sz="1800"/>
            </a:br>
            <a:r>
              <a:rPr b="0" i="0" lang="sk" sz="1800"/>
              <a:t>Babylonský pyšný vladár rozhodne nechcel pripustiť, aby svetu vládol nejaký iný národ.</a:t>
            </a:r>
            <a:br>
              <a:rPr b="0" i="0" lang="sk" sz="1800"/>
            </a:br>
            <a:br>
              <a:rPr b="0" i="0" lang="sk" sz="1800"/>
            </a:br>
            <a:r>
              <a:rPr b="0" i="0" lang="sk" sz="1800"/>
              <a:t>Archeológovia objavili v troskách Babylonu tabuľku popisujúci tento zámer:</a:t>
            </a:r>
            <a:endParaRPr/>
          </a:p>
        </p:txBody>
      </p:sp>
      <p:sp>
        <p:nvSpPr>
          <p:cNvPr id="323" name="Google Shape;323;p3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0" name="Google Shape;330;p3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"Opevnením Esagily a Babylonu som naveky urobil a upevnil meno svojej vlády."</a:t>
            </a:r>
            <a:endParaRPr/>
          </a:p>
        </p:txBody>
      </p:sp>
      <p:sp>
        <p:nvSpPr>
          <p:cNvPr id="331" name="Google Shape;331;p3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p3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Nabuchodonozor si prial, aby jeho kráľovstvo pretrvalo naveky. Ale Boh povedal, že to tak nebude. Na jeho miesto nastúpi iné kráľovstva!</a:t>
            </a:r>
            <a:br>
              <a:rPr b="0" i="0" lang="sk" sz="1800"/>
            </a:br>
            <a:br>
              <a:rPr b="0" i="0" lang="sk" sz="1800"/>
            </a:br>
            <a:r>
              <a:rPr b="0" i="0" lang="sk" sz="1800"/>
              <a:t>A je pravdou, že Boh presne predpovedal, ako toto mesto padne, 200 rokov predtým, než sa to stalo.</a:t>
            </a:r>
            <a:endParaRPr/>
          </a:p>
        </p:txBody>
      </p:sp>
      <p:sp>
        <p:nvSpPr>
          <p:cNvPr id="339" name="Google Shape;339;p3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4" name="Google Shape;344;p3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Boh dokonca prezradil meno toho, komu sa podarí Babylon dobyť: Kýros Médov.  </a:t>
            </a:r>
            <a:br>
              <a:rPr b="0" i="0" lang="sk" sz="1800"/>
            </a:br>
            <a:r>
              <a:rPr b="0" i="0" lang="sk" sz="1800"/>
              <a:t>Jeho meno bolo uvedené v proroctve 150 rokov predtým, než sa narodil!</a:t>
            </a:r>
            <a:endParaRPr/>
          </a:p>
        </p:txBody>
      </p:sp>
      <p:sp>
        <p:nvSpPr>
          <p:cNvPr id="345" name="Google Shape;345;p36: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1" name="Google Shape;351;p3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(Izaiáš 45,1) </a:t>
            </a:r>
            <a:br>
              <a:rPr b="0" i="0" lang="sk" sz="1800"/>
            </a:br>
            <a:r>
              <a:rPr b="1" i="1" lang="sk" sz="1800"/>
              <a:t>„Takto hovorí Hospodin svojmu pomazanému, Kýrovi, ktorého som uchopil za pravicu, aby som pred ním pošliapal národy a uvoľnil opasky z bedier kráľov, aby som pred ním otvoril vráta a brány nezostali zatvorené.“</a:t>
            </a:r>
            <a:endParaRPr b="1" i="1"/>
          </a:p>
        </p:txBody>
      </p:sp>
      <p:sp>
        <p:nvSpPr>
          <p:cNvPr id="352" name="Google Shape;352;p37: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9" name="Google Shape;359;p3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Počas vlády Baltazára, ktorý bol pyšným a arogantným vnukom Nabuchodonozora obkľúčil Kýros Médov Babylon. Kráľ ani jeho veľmoži sa vo vnútri mesta moc netrápili. Práve naopak. Usporiadali slávnosť. Keď pili víno zo zlatých nádob, ktoré Nabuchodonozor vzal z jeruzalemského chrámu, chválili pritom babylonských bohov.  </a:t>
            </a:r>
            <a:br>
              <a:rPr b="0" i="0" lang="sk" sz="1800"/>
            </a:br>
            <a:r>
              <a:rPr b="0" i="0" lang="sk" sz="1800"/>
              <a:t> </a:t>
            </a:r>
            <a:br>
              <a:rPr b="0" i="0" lang="sk" sz="1800"/>
            </a:br>
            <a:r>
              <a:rPr b="0" i="0" lang="sk" sz="1800"/>
              <a:t>Netušili, že Izaiášovo a Danielovo proroctvo sa práve napĺňa.</a:t>
            </a:r>
            <a:endParaRPr/>
          </a:p>
        </p:txBody>
      </p:sp>
      <p:sp>
        <p:nvSpPr>
          <p:cNvPr id="360" name="Google Shape;360;p38: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5" name="Google Shape;365;p3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Kýros nemohol strhnúť hradby, pretože boli príliš vysoké a príliš silné, takže si zaistil iný priechod:</a:t>
            </a:r>
            <a:br>
              <a:rPr b="0" i="0" lang="sk" sz="1800"/>
            </a:br>
            <a:br>
              <a:rPr b="0" i="0" lang="sk" sz="1800"/>
            </a:br>
            <a:r>
              <a:rPr b="0" i="0" lang="sk" sz="1800"/>
              <a:t>Odviedol bokom prúd rieky, ktorá pretekala stredom mesta a po uvoľnenom riečisku prešiel dovnútra. Kvôli zrade alebo nedbalosti zostali otvorené a nestrážené masívne vnútorné brány pozdĺž rieky.</a:t>
            </a:r>
            <a:br>
              <a:rPr b="0" i="0" lang="sk" sz="1800"/>
            </a:br>
            <a:br>
              <a:rPr b="0" i="0" lang="sk" sz="1800"/>
            </a:br>
            <a:r>
              <a:rPr b="0" i="0" lang="sk" sz="1800"/>
              <a:t>Kráľ bol zabitý a jeho vláda skončila. Dňa 13. októbra 539 došla vláda Babylonu svojho neslávneho konca, ako to bolo v proroctvo predpovedané!</a:t>
            </a:r>
            <a:endParaRPr/>
          </a:p>
        </p:txBody>
      </p:sp>
      <p:sp>
        <p:nvSpPr>
          <p:cNvPr id="366" name="Google Shape;366;p39: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 name="Google Shape;103;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k" sz="2000">
                <a:solidFill>
                  <a:schemeClr val="dk1"/>
                </a:solidFill>
              </a:rPr>
              <a:t>Príbeh o pozoruhodnom sne je zapísaný v Biblickej knihe Daniel v druhej kapitole. Človek, ktorému sa tento sen zdal, bol v tom čase vládcom Babylonu - najmocnejšej ríše na svete, ktorá sa nachádzala na území dnešného Iraku. Volal sa Nebukadnesar.</a:t>
            </a:r>
            <a:endParaRPr sz="1800"/>
          </a:p>
        </p:txBody>
      </p:sp>
      <p:sp>
        <p:nvSpPr>
          <p:cNvPr id="104" name="Google Shape;104;p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 name="Google Shape;372;p4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Perzia - ramená a hruď zo striebra - roky 539-331 p. n. l.</a:t>
            </a:r>
            <a:br>
              <a:rPr b="0" i="0" lang="sk" sz="1800"/>
            </a:br>
            <a:br>
              <a:rPr b="0" i="0" lang="sk" sz="1800"/>
            </a:br>
            <a:r>
              <a:rPr b="0" i="0" lang="sk" sz="1800"/>
              <a:t>Koaličná vláda Médov a Peržanov predstavovala nižšiu kvalitu ako slávna Babylonská ríša, ale vládla Blízkemu východu dve storočia.</a:t>
            </a:r>
            <a:br>
              <a:rPr b="0" i="0" lang="sk" sz="1800"/>
            </a:br>
            <a:br>
              <a:rPr b="0" i="0" lang="sk" sz="1800"/>
            </a:br>
            <a:r>
              <a:rPr b="0" i="0" lang="sk" sz="1800"/>
              <a:t>Daniel predpovedal, že aj strieborné kráľovstvo bude nahradené iným kráľovstvom.</a:t>
            </a:r>
            <a:endParaRPr/>
          </a:p>
        </p:txBody>
      </p:sp>
      <p:sp>
        <p:nvSpPr>
          <p:cNvPr id="373" name="Google Shape;373;p4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4" name="Google Shape;384;p4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2,39) </a:t>
            </a:r>
            <a:br>
              <a:rPr b="0" i="0" lang="sk" sz="1800"/>
            </a:br>
            <a:r>
              <a:rPr b="0" i="0" lang="sk" sz="1800"/>
              <a:t>„...a ďalšie, tretie kráľovstvo z bronzu, ktoré bude vládnuť na celej zemi.“ </a:t>
            </a:r>
            <a:br>
              <a:rPr b="0" i="0" lang="sk" sz="1800"/>
            </a:br>
            <a:br>
              <a:rPr b="0" i="0" lang="sk" sz="1800"/>
            </a:br>
            <a:r>
              <a:rPr b="0" i="0" lang="sk" sz="1800"/>
              <a:t>A stalo sa to tak? Samozrejme, že stalo.</a:t>
            </a:r>
            <a:endParaRPr/>
          </a:p>
        </p:txBody>
      </p:sp>
      <p:sp>
        <p:nvSpPr>
          <p:cNvPr id="385" name="Google Shape;385;p4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2" name="Google Shape;392;p4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Predpoveď sa naplnila, keď skvelý mladý vojvodca Alexander Veľký porazil Dareia III. Perzského v bitke pri Arbel v r. 331 pr. n. l. A týmto tretím kráľovstvom bolo Grécku. Je príhodné, že grécki vojaci mali zbroj zo zliatiny medi, takže jej farba zodpovedala Nabuchodonozorovmu snu.</a:t>
            </a:r>
            <a:br>
              <a:rPr b="0" i="0" lang="sk" sz="1800"/>
            </a:br>
            <a:br>
              <a:rPr b="0" i="0" lang="sk" sz="1800"/>
            </a:br>
            <a:r>
              <a:rPr b="0" i="0" lang="sk" sz="1800"/>
              <a:t>Vo svojich 25 rokoch sa Alexander stal vládcom čo do rozsahu najväčšej ríše, ktorú svet do tej doby poznal.</a:t>
            </a:r>
            <a:endParaRPr/>
          </a:p>
        </p:txBody>
      </p:sp>
      <p:sp>
        <p:nvSpPr>
          <p:cNvPr id="393" name="Google Shape;393;p4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4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8" name="Google Shape;398;p4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Grécky historik Arrianos, ktorý o Alexandrovi písal, poznamenal: "Som presvedčený, že neexistuje národ, mesto ani ľudia ... ku ktorým by nedoletela jeho meno ... Zdá sa, že tu bola božia ruka, ktorá bdela nad jeho zrodením aj nad jeho činy. " - Historical Library, kniha 16, 12. kapitola</a:t>
            </a:r>
            <a:endParaRPr/>
          </a:p>
        </p:txBody>
      </p:sp>
      <p:sp>
        <p:nvSpPr>
          <p:cNvPr id="399" name="Google Shape;399;p4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4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6" name="Google Shape;406;p4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Alexander zomrel na následky horúčky pred svojimi 33. narodeninami.</a:t>
            </a:r>
            <a:br>
              <a:rPr b="0" i="0" lang="sk" sz="1800"/>
            </a:br>
            <a:br>
              <a:rPr b="0" i="0" lang="sk" sz="1800"/>
            </a:br>
            <a:r>
              <a:rPr b="0" i="0" lang="sk" sz="1800"/>
              <a:t>Po jeho smrti bola ríša oslabená a rozpadla sa na niekoľko častí.</a:t>
            </a:r>
            <a:endParaRPr/>
          </a:p>
        </p:txBody>
      </p:sp>
      <p:sp>
        <p:nvSpPr>
          <p:cNvPr id="407" name="Google Shape;407;p4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4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2" name="Google Shape;412;p4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„Dnes den 22. júna v bitvkeu Pydny zanikla ríša Alexandra Velikého - 144 rokov po jeho smrti.“ (Dejiny Ríma, kniha 3, 10. kapitola)</a:t>
            </a:r>
            <a:br>
              <a:rPr b="0" i="0" lang="sk" sz="1800"/>
            </a:br>
            <a:br>
              <a:rPr b="0" i="0" lang="sk" sz="1800"/>
            </a:br>
            <a:r>
              <a:rPr b="0" i="0" lang="sk" sz="1800"/>
              <a:t>Doteraz proroctvo bolo presne naplnené postupnosťou jednotlivých ríš!</a:t>
            </a:r>
            <a:br>
              <a:rPr b="0" i="0" lang="sk" sz="1800"/>
            </a:br>
            <a:br>
              <a:rPr b="0" i="0" lang="sk" sz="1800"/>
            </a:br>
            <a:r>
              <a:rPr b="0" i="0" lang="sk" sz="1800"/>
              <a:t>Ak si pamätáte, sen predpovedal 4 svetové ríše - jednu po druhej. </a:t>
            </a:r>
            <a:br>
              <a:rPr b="0" i="0" lang="sk" sz="1800"/>
            </a:br>
            <a:br>
              <a:rPr b="0" i="0" lang="sk" sz="1800"/>
            </a:br>
            <a:r>
              <a:rPr b="0" i="0" lang="sk" sz="1800"/>
              <a:t> Daniel takto opísal poslednú ríšu kráľovi Nabuchodonozorovi:</a:t>
            </a:r>
            <a:endParaRPr/>
          </a:p>
        </p:txBody>
      </p:sp>
      <p:sp>
        <p:nvSpPr>
          <p:cNvPr id="413" name="Google Shape;413;p4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4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0" name="Google Shape;420;p4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2,40) </a:t>
            </a:r>
            <a:br>
              <a:rPr b="0" i="0" lang="sk" sz="1800"/>
            </a:br>
            <a:r>
              <a:rPr b="0" i="0" lang="sk" sz="1800"/>
              <a:t>„Štvrté kráľovstvo bude mocné ako železo,...“</a:t>
            </a:r>
            <a:endParaRPr/>
          </a:p>
        </p:txBody>
      </p:sp>
      <p:sp>
        <p:nvSpPr>
          <p:cNvPr id="421" name="Google Shape;421;p46: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4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8" name="Google Shape;428;p4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Rím - nohy zo železa</a:t>
            </a:r>
            <a:br>
              <a:rPr b="0" i="0" lang="sk" sz="1800"/>
            </a:br>
            <a:br>
              <a:rPr b="0" i="0" lang="sk" sz="1800"/>
            </a:br>
            <a:r>
              <a:rPr b="0" i="0" lang="sk" sz="1800"/>
              <a:t>168 pr. n. l. - 476 n. l.</a:t>
            </a:r>
            <a:br>
              <a:rPr b="0" i="0" lang="sk" sz="1800"/>
            </a:br>
            <a:br>
              <a:rPr b="0" i="0" lang="sk" sz="1800"/>
            </a:br>
            <a:r>
              <a:rPr b="0" i="0" lang="sk" sz="1800"/>
              <a:t>A skutočne, železo bolo vhodný materiál ku znázornenie Rímskej ríše. Rím vládol železnou päsťou a na dlhé stáročia rozšíril svoje teritórium ďalej, než kráľovstvo pred ním.</a:t>
            </a:r>
            <a:endParaRPr/>
          </a:p>
        </p:txBody>
      </p:sp>
      <p:sp>
        <p:nvSpPr>
          <p:cNvPr id="429" name="Google Shape;429;p47: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8" name="Google Shape;438;p4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Rímski cisári sa nechali oslovovať ako bohovia a vyžadovali od všetkých ľudí poslušnosť a úctu.</a:t>
            </a:r>
            <a:br>
              <a:rPr b="0" i="0" lang="sk" sz="1800"/>
            </a:br>
            <a:br>
              <a:rPr b="0" i="0" lang="sk" sz="1800"/>
            </a:br>
            <a:r>
              <a:rPr b="0" i="0" lang="sk" sz="1800"/>
              <a:t>Bolo to počas rímskej nadvlády, keď sa stali dve dôležité udalosti v tomto národe.</a:t>
            </a:r>
            <a:endParaRPr/>
          </a:p>
        </p:txBody>
      </p:sp>
      <p:sp>
        <p:nvSpPr>
          <p:cNvPr id="439" name="Google Shape;439;p48: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4" name="Google Shape;444;p4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Po prvé sa v Betleheme narodil Ježiš. Bolo to sčítanie ľudu, ktoré prinútilo jeho rodičia, aby prišli do Dávidovho mesta, ale jeho narodenie tu bolo naplnením mesiášskeho proroctva.</a:t>
            </a:r>
            <a:endParaRPr/>
          </a:p>
        </p:txBody>
      </p:sp>
      <p:sp>
        <p:nvSpPr>
          <p:cNvPr id="445" name="Google Shape;445;p49: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 name="Google Shape;109;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V druhom roku svojej vlády si Nabuchodonozor  išiel ľahnúť do postele s hlavou plnou starostí. Rovnako ako my, aj on si lámal hlavu nad budúcnosťou. Uvažoval nad tým, ako dlho jeho kráľovstvo pretrvá.Nakoniec zaspal.  Keď sa kráľ prebudil zo svojho nesúvislého spánku, bol zmätený.  </a:t>
            </a:r>
            <a:br>
              <a:rPr b="0" i="0" lang="sk" sz="1800"/>
            </a:br>
            <a:r>
              <a:rPr b="0" i="0" lang="sk" sz="1800"/>
              <a:t>Vedel, že sa mu niečo zdalo a že ten sen bol mimoriadne dôležitý, ale nemohol si spomenúť, čo sa mu zdalo.</a:t>
            </a:r>
            <a:endParaRPr/>
          </a:p>
        </p:txBody>
      </p:sp>
      <p:sp>
        <p:nvSpPr>
          <p:cNvPr id="110" name="Google Shape;110;p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5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0" name="Google Shape;450;p5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Po druhé bol v Judsku pod rímskou správou Ježiš ukrižovaný. Rímsky prefekt dovolil, aby bol Ježiš odsúdený a pribitý na kríž rímskymi vojakmi.</a:t>
            </a:r>
            <a:br>
              <a:rPr b="0" i="0" lang="sk" sz="1800"/>
            </a:br>
            <a:br>
              <a:rPr b="0" i="0" lang="sk" sz="1800"/>
            </a:br>
            <a:r>
              <a:rPr b="0" i="0" lang="sk" sz="1800"/>
              <a:t>Ale tu sa vzorec z proroctva MENÍ.</a:t>
            </a:r>
            <a:br>
              <a:rPr b="0" i="0" lang="sk" sz="1800"/>
            </a:br>
            <a:br>
              <a:rPr b="0" i="0" lang="sk" sz="1800"/>
            </a:br>
            <a:r>
              <a:rPr b="0" i="0" lang="sk" sz="1800"/>
              <a:t>Po Ríme už tu nebude žiadna SVETOVÁ RÍŠA.</a:t>
            </a:r>
            <a:endParaRPr/>
          </a:p>
        </p:txBody>
      </p:sp>
      <p:sp>
        <p:nvSpPr>
          <p:cNvPr id="451" name="Google Shape;451;p5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5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6" name="Google Shape;456;p5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2,41) </a:t>
            </a:r>
            <a:br>
              <a:rPr b="0" i="0" lang="sk" sz="1800"/>
            </a:br>
            <a:r>
              <a:rPr b="0" i="0" lang="sk" sz="1800"/>
              <a:t>Daniel napísal: ... že kráľovstvo bude rozdelené. Bude v ňom niečo z pevnosti železa, pretože si videl železo premiešané s ílovitou hlinou“.</a:t>
            </a:r>
            <a:endParaRPr/>
          </a:p>
        </p:txBody>
      </p:sp>
      <p:sp>
        <p:nvSpPr>
          <p:cNvPr id="457" name="Google Shape;457;p5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5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4" name="Google Shape;464;p5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2,42) </a:t>
            </a:r>
            <a:br>
              <a:rPr b="0" i="0" lang="sk" sz="1800"/>
            </a:br>
            <a:r>
              <a:rPr b="0" i="0" lang="sk" sz="1800"/>
              <a:t>„Prsty chodidiel čiastočne zo železa a čiastočne z hliny znamenajú, že kráľovstvo bude sčasti mocné a sčasti krehké.“</a:t>
            </a:r>
            <a:endParaRPr/>
          </a:p>
        </p:txBody>
      </p:sp>
      <p:sp>
        <p:nvSpPr>
          <p:cNvPr id="465" name="Google Shape;465;p5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2" name="Google Shape;472;p5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Sen tu predpovedal, že už nepovstane žiadna piata ríša, ktorá by zjednotila pôvodné  územie Ríma, ale že sa štátne celky budú skôr drobiť.</a:t>
            </a:r>
            <a:endParaRPr/>
          </a:p>
        </p:txBody>
      </p:sp>
      <p:sp>
        <p:nvSpPr>
          <p:cNvPr id="473" name="Google Shape;473;p5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8" name="Google Shape;478;p5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Vinou luxusu, politickej korupcie a morálneho úpadku, stratil Rím svoju stabilitu a silu a stal sa ľahkou korisťou barbarských kmeňov, ktoré napadali ríši medzi rokmi 351 až 476 n. L. Tieto invázie rozdelili ríšu a vytvorili základy pre národy, ktoré dnes obývajú Európu.</a:t>
            </a:r>
            <a:endParaRPr/>
          </a:p>
        </p:txBody>
      </p:sp>
      <p:sp>
        <p:nvSpPr>
          <p:cNvPr id="479" name="Google Shape;479;p5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5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4" name="Google Shape;484;p5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Väčšina historikov rozdeľuje Európu na desať neskorších kmeňov:  Aleman - Nemci, Burgundi - Švajčiari </a:t>
            </a:r>
            <a:br>
              <a:rPr b="0" i="0" lang="sk" sz="1800"/>
            </a:br>
            <a:r>
              <a:rPr b="0" i="0" lang="sk" sz="1800"/>
              <a:t>Frankovia - Francúzi, Lombardi - Taliani </a:t>
            </a:r>
            <a:br>
              <a:rPr b="0" i="0" lang="sk" sz="1800"/>
            </a:br>
            <a:r>
              <a:rPr b="0" i="0" lang="sk" sz="1800"/>
              <a:t>Saxon - Angličania, Suevi - Portugalci </a:t>
            </a:r>
            <a:br>
              <a:rPr b="0" i="0" lang="sk" sz="1800"/>
            </a:br>
            <a:r>
              <a:rPr b="0" i="0" lang="sk" sz="1800"/>
              <a:t>Vizigóti - Španieli</a:t>
            </a:r>
            <a:br>
              <a:rPr b="0" i="0" lang="sk" sz="1800"/>
            </a:br>
            <a:br>
              <a:rPr b="0" i="0" lang="sk" sz="1800"/>
            </a:br>
            <a:r>
              <a:rPr b="0" i="0" lang="sk" sz="1800"/>
              <a:t>Herulovia, Ostrogóti a Vandali boli tri kmene, ktoré boli vyhladené a splynuli s ostatnými kmeňmi, takže sa nezachovali až dodnes ako národy.</a:t>
            </a:r>
            <a:endParaRPr/>
          </a:p>
        </p:txBody>
      </p:sp>
      <p:sp>
        <p:nvSpPr>
          <p:cNvPr id="485" name="Google Shape;485;p5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5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1" name="Google Shape;491;p5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0" i="0" lang="sk" sz="1800"/>
              <a:t>  (Daniel 2,43) </a:t>
            </a:r>
            <a:br>
              <a:rPr b="0" i="0" lang="sk" sz="1800"/>
            </a:br>
            <a:endParaRPr/>
          </a:p>
          <a:p>
            <a:pPr indent="0" lvl="0" marL="0" rtl="0" algn="l">
              <a:spcBef>
                <a:spcPts val="0"/>
              </a:spcBef>
              <a:spcAft>
                <a:spcPts val="0"/>
              </a:spcAft>
              <a:buNone/>
            </a:pPr>
            <a:r>
              <a:rPr b="0" i="0" lang="sk" sz="1800"/>
              <a:t>„To, že si videl železo zmiešané s ílovitou hlinou, znamená, že sa síce budú medzi sebou miešať, ale nebudú súdržní, tak ako sa železo nespojí s hlinou.“</a:t>
            </a:r>
            <a:endParaRPr/>
          </a:p>
          <a:p>
            <a:pPr indent="0" lvl="0" marL="0" rtl="0" algn="l">
              <a:spcBef>
                <a:spcPts val="0"/>
              </a:spcBef>
              <a:spcAft>
                <a:spcPts val="0"/>
              </a:spcAft>
              <a:buNone/>
            </a:pPr>
            <a:r>
              <a:t/>
            </a:r>
            <a:endParaRPr b="0" i="0" sz="1800"/>
          </a:p>
        </p:txBody>
      </p:sp>
      <p:sp>
        <p:nvSpPr>
          <p:cNvPr id="492" name="Google Shape;492;p56: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9" name="Google Shape;499;p5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Božie vyhlásenie, že tieto kráľovstvá nebudú nikdy zjednotené do jednej ríše je pre tieto národy stálym limitom. Európa zostane rozdelená. Aj so spoločným európskym trhom a jednotnou menou je tento kontinent stále rozdelený.</a:t>
            </a:r>
            <a:endParaRPr/>
          </a:p>
        </p:txBody>
      </p:sp>
      <p:sp>
        <p:nvSpPr>
          <p:cNvPr id="500" name="Google Shape;500;p57: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5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5" name="Google Shape;505;p5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povedal, „že sa bude ľudské pokolenie miešať“. Inými slovami to znamená, že sa vzťahy budú utužovať sobášmi medzi kráľovskými rodmi.</a:t>
            </a:r>
            <a:endParaRPr/>
          </a:p>
        </p:txBody>
      </p:sp>
      <p:sp>
        <p:nvSpPr>
          <p:cNvPr id="506" name="Google Shape;506;p58: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1" name="Google Shape;511;p5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V paláci v Dánsku je zobrazený rodokmeň kráľovských rodov Európy.</a:t>
            </a:r>
            <a:br>
              <a:rPr b="0" i="0" lang="sk" sz="1800"/>
            </a:br>
            <a:br>
              <a:rPr b="0" i="0" lang="sk" sz="1800"/>
            </a:br>
            <a:r>
              <a:rPr b="0" i="0" lang="sk" sz="1800"/>
              <a:t>Presne, ako to Boh predpovedal, sa kráľovské rody vzájomne spájali. Dúfali, že to zabráni vojnám a prinesie jednotu, ale nefungovalo to.</a:t>
            </a:r>
            <a:endParaRPr/>
          </a:p>
        </p:txBody>
      </p:sp>
      <p:sp>
        <p:nvSpPr>
          <p:cNvPr id="512" name="Google Shape;512;p59: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 name="Google Shape;115;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Babylončania kládli na tieto veci veľký dôraz, a preto mal Nabuchodonozor astrológmi, čarodejníka, veštca a mágmi, ktorí tvrdili, že sú schopní povedať kráľovi tajomstvo a vykladať sny. Určite mu teda povedia, o čom sen bol. Hoci bolo skoro ráno, zhromaždili sa pred kráľom na nádvorí.</a:t>
            </a:r>
            <a:br>
              <a:rPr b="0" i="0" lang="sk" sz="1800"/>
            </a:br>
            <a:br>
              <a:rPr b="0" i="0" lang="sk" sz="1800"/>
            </a:br>
            <a:r>
              <a:rPr b="0" i="0" lang="sk" sz="1800"/>
              <a:t>Keď pred neho predstúpili, kráľ im povedal,</a:t>
            </a:r>
            <a:endParaRPr/>
          </a:p>
        </p:txBody>
      </p:sp>
      <p:sp>
        <p:nvSpPr>
          <p:cNvPr id="116" name="Google Shape;116;p6: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6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7" name="Google Shape;517;p6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Mnoho vojen vedených v Európe sa dá označiť za rodinné potýčky.  </a:t>
            </a:r>
            <a:br>
              <a:rPr b="0" i="0" lang="sk" sz="1800"/>
            </a:br>
            <a:r>
              <a:rPr b="0" i="0" lang="sk" sz="1800"/>
              <a:t>Boh predpovedal, že nebudú držať pohromade.</a:t>
            </a:r>
            <a:endParaRPr/>
          </a:p>
        </p:txBody>
      </p:sp>
      <p:sp>
        <p:nvSpPr>
          <p:cNvPr id="518" name="Google Shape;518;p6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6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3" name="Google Shape;523;p6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Žiadny z pokusov obnoviť Rímsku ríšu nebol úspešný, rovnako ako železo a hrnčiarska hlina spolu nedrží dohromady.</a:t>
            </a:r>
            <a:br>
              <a:rPr b="0" i="0" lang="sk" sz="1800"/>
            </a:br>
            <a:br>
              <a:rPr b="0" i="0" lang="sk" sz="1800"/>
            </a:br>
            <a:r>
              <a:rPr b="0" i="0" lang="sk" sz="1800"/>
              <a:t>Len si spomeňte na všetky tie pokusy zjednotiť Európu pod jednou vládou.</a:t>
            </a:r>
            <a:br>
              <a:rPr b="0" i="0" lang="sk" sz="1800"/>
            </a:br>
            <a:br>
              <a:rPr b="0" i="0" lang="sk" sz="1800"/>
            </a:br>
            <a:r>
              <a:rPr b="0" i="0" lang="sk" sz="1800"/>
              <a:t>Čo sa stalo mocným vodcom, ktorí sa pokúsili zjednotiť rozdelenú Európu?</a:t>
            </a:r>
            <a:endParaRPr/>
          </a:p>
        </p:txBody>
      </p:sp>
      <p:sp>
        <p:nvSpPr>
          <p:cNvPr id="524" name="Google Shape;524;p6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6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9" name="Google Shape;529;p6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sk" sz="1800"/>
              <a:t>Karol Veľký neuspel, Karol V. bol porazený v roku 1555, Ľudovít XIV. taktiež neuspel, Cisár Viliam II. sa dočkal porážky v roku 1918 a nacistický vodca Hitler roku 1945. Napoleon skončil vo vyhnanstve na ostrove Svätá Helena. Tento mocný francúzsky bojovník na začiatku 19. storočia priznal, že všemocný Boh bol nad jeho sily.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sk" sz="1800"/>
              <a:t>A bola to pravda. Nikto z týchto panovníkov Boha neprekonal.</a:t>
            </a:r>
            <a:endParaRPr/>
          </a:p>
        </p:txBody>
      </p:sp>
      <p:sp>
        <p:nvSpPr>
          <p:cNvPr id="530" name="Google Shape;530;p6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6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6" name="Google Shape;536;p6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Boh povedal: “NEPRIĽNÚ K SEBE NAVZÁJOM.“ </a:t>
            </a:r>
            <a:br>
              <a:rPr b="0" i="0" lang="sk" sz="1800"/>
            </a:br>
            <a:r>
              <a:rPr b="0" i="0" lang="sk" sz="1800"/>
              <a:t>Ak by sa podarilo obnoviť Rímsku ríšu, bol by to dôkaz toho, že sa Biblia mýli. Ale tieto štyri slová obstáli napriek vynaliezavosti a odhodlanie niektorých najväčších svetových vodcov! </a:t>
            </a:r>
            <a:br>
              <a:rPr b="0" i="0" lang="sk" sz="1800"/>
            </a:br>
            <a:r>
              <a:rPr b="0" i="0" lang="sk" sz="1800"/>
              <a:t>Nabuchodonozorov sen ukazuje svoju pravdivosť až do našich dní.</a:t>
            </a:r>
            <a:endParaRPr/>
          </a:p>
          <a:p>
            <a:pPr indent="0" lvl="0" marL="0" rtl="0" algn="l">
              <a:spcBef>
                <a:spcPts val="0"/>
              </a:spcBef>
              <a:spcAft>
                <a:spcPts val="0"/>
              </a:spcAft>
              <a:buNone/>
            </a:pPr>
            <a:r>
              <a:t/>
            </a:r>
            <a:endParaRPr b="0" i="0" sz="1800"/>
          </a:p>
          <a:p>
            <a:pPr indent="0" lvl="0" marL="0" rtl="0" algn="l">
              <a:spcBef>
                <a:spcPts val="0"/>
              </a:spcBef>
              <a:spcAft>
                <a:spcPts val="0"/>
              </a:spcAft>
              <a:buNone/>
            </a:pPr>
            <a:r>
              <a:t/>
            </a:r>
            <a:endParaRPr b="0" i="0" sz="1800"/>
          </a:p>
        </p:txBody>
      </p:sp>
      <p:sp>
        <p:nvSpPr>
          <p:cNvPr id="537" name="Google Shape;537;p6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6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3" name="Google Shape;543;p6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Vráťme sa späť k nášmu príbehu. Kráľ Nabuchodonozor musel byť udivený touto podivuhodnou predpoveďou. </a:t>
            </a:r>
            <a:br>
              <a:rPr b="0" i="0" lang="sk" sz="1800"/>
            </a:br>
            <a:r>
              <a:rPr b="0" i="0" lang="sk" sz="1800"/>
              <a:t>Skrze tento sen mu Boh dopredu zjavil vzostup a pád najväčších svetových ríš. </a:t>
            </a:r>
            <a:br>
              <a:rPr b="0" i="0" lang="sk" sz="1800"/>
            </a:br>
            <a:r>
              <a:rPr b="0" i="0" lang="sk" sz="1800"/>
              <a:t>Posledná ríša sa rozpadne na zmes národov - niektoré budú mocné, iné slabé, ale všetky budú beznádejne rozdelené. </a:t>
            </a:r>
            <a:br>
              <a:rPr b="0" i="0" lang="sk" sz="1800"/>
            </a:br>
            <a:r>
              <a:rPr b="0" i="0" lang="sk" sz="1800"/>
              <a:t>Ale čo sa stane potom? </a:t>
            </a:r>
            <a:br>
              <a:rPr b="0" i="0" lang="sk" sz="1800"/>
            </a:br>
            <a:r>
              <a:rPr b="0" i="0" lang="sk" sz="1800"/>
              <a:t>S neskrývanou radosťou a presvedčením pokračuje Daniel k vrcholnému záveru sna o veľkej soche. Píše:</a:t>
            </a:r>
            <a:endParaRPr/>
          </a:p>
        </p:txBody>
      </p:sp>
      <p:sp>
        <p:nvSpPr>
          <p:cNvPr id="544" name="Google Shape;544;p6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6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9" name="Google Shape;549;p6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2,44) </a:t>
            </a:r>
            <a:br>
              <a:rPr b="0" i="0" lang="sk" sz="1800"/>
            </a:br>
            <a:r>
              <a:rPr b="0" i="0" lang="sk" sz="1800"/>
              <a:t>„V dňoch týchto kráľov Boh nebies dá povstať kráľovstvu, ktoré bude trvať naveky, nebude zničené a nebude patriť inému ľudu. Rozdrví všetky tie kráľovstvá a skoncuje s nimi, ono však bude stáť naveky.“</a:t>
            </a:r>
            <a:endParaRPr/>
          </a:p>
        </p:txBody>
      </p:sp>
      <p:sp>
        <p:nvSpPr>
          <p:cNvPr id="550" name="Google Shape;550;p6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6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7" name="Google Shape;557;p6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2,45) </a:t>
            </a:r>
            <a:br>
              <a:rPr b="0" i="0" lang="sk" sz="1800"/>
            </a:br>
            <a:r>
              <a:rPr b="0" i="0" lang="sk" sz="1800"/>
              <a:t>„To, že si videl kameň odštiepený z hory bez zásahu rúk, ktorý rozdrvil železo, bronz, hlinu, striebro a zlato,...“</a:t>
            </a:r>
            <a:endParaRPr/>
          </a:p>
        </p:txBody>
      </p:sp>
      <p:sp>
        <p:nvSpPr>
          <p:cNvPr id="558" name="Google Shape;558;p66: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6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p6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2,45) </a:t>
            </a:r>
            <a:br>
              <a:rPr b="0" i="0" lang="sk" sz="1800"/>
            </a:br>
            <a:r>
              <a:rPr b="0" i="0" lang="sk" sz="1800"/>
              <a:t>„Veľký Boh oboznámil kráľa s tým, čo nastane. Sen je pravdivý a jeho výklad je spoľahlivý.“</a:t>
            </a:r>
            <a:endParaRPr/>
          </a:p>
        </p:txBody>
      </p:sp>
      <p:sp>
        <p:nvSpPr>
          <p:cNvPr id="566" name="Google Shape;566;p67: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6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3" name="Google Shape;573;p6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Ďalšou veľkou udalosťou na javisku ľudských dejín bude druhý príchod Ježiša Krista a ustanovenie jeho kráľovstva, ktoré bolo predstavené kameňom "bez zásahu rúk".</a:t>
            </a:r>
            <a:br>
              <a:rPr b="0" i="0" lang="sk" sz="1800"/>
            </a:br>
            <a:br>
              <a:rPr b="0" i="0" lang="sk" sz="1800"/>
            </a:br>
            <a:r>
              <a:rPr b="0" i="0" lang="sk" sz="1800"/>
              <a:t>Jeho kráľovstvo nebude založené ľudskými rukami, ale Boží mocnou rukou. Bude to kráľovstvo, ktoré naplní celý svet.</a:t>
            </a:r>
            <a:endParaRPr/>
          </a:p>
        </p:txBody>
      </p:sp>
      <p:sp>
        <p:nvSpPr>
          <p:cNvPr id="574" name="Google Shape;574;p68: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6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9" name="Google Shape;579;p6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(Zjavenie Jána 11,15) </a:t>
            </a:r>
            <a:br>
              <a:rPr b="0" i="0" lang="sk" sz="1800"/>
            </a:br>
            <a:r>
              <a:rPr b="0" i="0" lang="sk" sz="1800"/>
              <a:t>Potom sa naplní proroctvo: „ Kráľovstvo sveta sa stalo kráľovstvom nášho Pána a jeho Pomazaného a bude kraľovať na veky vekov.“</a:t>
            </a:r>
            <a:endParaRPr/>
          </a:p>
        </p:txBody>
      </p:sp>
      <p:sp>
        <p:nvSpPr>
          <p:cNvPr id="580" name="Google Shape;580;p69: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 name="Google Shape;121;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(Daniel 2,3) </a:t>
            </a:r>
            <a:br>
              <a:rPr b="0" i="0" lang="sk" sz="1800"/>
            </a:br>
            <a:r>
              <a:rPr b="0" i="0" lang="sk" sz="1800"/>
              <a:t>„Snívalp  sa mi a môj duch je znepokojený túžbou poznať ten sen.“</a:t>
            </a:r>
            <a:endParaRPr/>
          </a:p>
        </p:txBody>
      </p:sp>
      <p:sp>
        <p:nvSpPr>
          <p:cNvPr id="122" name="Google Shape;122;p7: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7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7" name="Google Shape;587;p7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 </a:t>
            </a:r>
            <a:br>
              <a:rPr b="0" i="0" lang="sk" sz="1800"/>
            </a:br>
            <a:r>
              <a:rPr b="0" i="0" lang="sk" sz="1800"/>
              <a:t>Keď Daniel dokončil svoj výklad kráľovho podivuhodného sna, povstal kráľ Nabuchodonozor zo svojho trónu, padol na tvár, poklonil sa pred Danielom v úcte pred Bohom, ktorého múdrosť a veľmi mu bola tak pôsobivo zjavená.  (Daniel 2,47) </a:t>
            </a:r>
            <a:br>
              <a:rPr b="0" i="0" lang="sk" sz="1800"/>
            </a:br>
            <a:r>
              <a:rPr b="0" i="0" lang="sk" sz="1800"/>
              <a:t>Kráľ Daniela oslovil: „Naozaj, tvoj Boh je Najvyšší Boh, Pán kráľov, ten, čo odhaľuje tajomstvá.“ </a:t>
            </a:r>
            <a:br>
              <a:rPr b="0" i="0" lang="sk" sz="1800"/>
            </a:br>
            <a:br>
              <a:rPr b="0" i="0" lang="sk" sz="1800"/>
            </a:br>
            <a:r>
              <a:rPr b="0" i="0" lang="sk" sz="1800"/>
              <a:t>A skutočne. Danielov Boh je Bohom, u ktorého si želám, aby bol aj mojím Bohom - tým, kto má budúcnosť vo svojich rukách.</a:t>
            </a:r>
            <a:endParaRPr/>
          </a:p>
        </p:txBody>
      </p:sp>
      <p:sp>
        <p:nvSpPr>
          <p:cNvPr id="588" name="Google Shape;588;p70: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7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5" name="Google Shape;595;p7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Milý priateľu, "sen je pravdivý a výklad spoľahlivý."</a:t>
            </a:r>
            <a:br>
              <a:rPr b="0" i="0" lang="sk" sz="1800"/>
            </a:br>
            <a:br>
              <a:rPr b="0" i="0" lang="sk" sz="1800"/>
            </a:br>
            <a:r>
              <a:rPr b="0" i="0" lang="sk" sz="1800"/>
              <a:t>Cesta je  takmer u konca.</a:t>
            </a:r>
            <a:br>
              <a:rPr b="0" i="0" lang="sk" sz="1800"/>
            </a:br>
            <a:br>
              <a:rPr b="0" i="0" lang="sk" sz="1800"/>
            </a:br>
            <a:r>
              <a:rPr b="0" i="0" lang="sk" sz="1800"/>
              <a:t>Možno si aj ty podobne ako Nabuchodonozor robíš starosti o budúcnosť. Tento sen je pre teba!</a:t>
            </a:r>
            <a:br>
              <a:rPr b="0" i="0" lang="sk" sz="1800"/>
            </a:br>
            <a:br>
              <a:rPr b="0" i="0" lang="sk" sz="1800"/>
            </a:br>
            <a:r>
              <a:rPr b="0" i="0" lang="sk" sz="1800"/>
              <a:t>Hovorí nám, ktorí žijeme dnes, že sa nemusíme trápiť nad budúcnosťou. Utrpenie a stres, ktoré hriech vniesol do nášho sveta, nakoniec pominú.</a:t>
            </a:r>
            <a:br>
              <a:rPr b="0" i="0" lang="sk" sz="1800"/>
            </a:br>
            <a:br>
              <a:rPr b="0" i="0" lang="sk" sz="1800"/>
            </a:br>
            <a:r>
              <a:rPr b="0" i="0" lang="sk" sz="1800"/>
              <a:t>Boh nenechá tento svet v rukách pozemských vládcov. Znovu sa vráti a všetko napraví!</a:t>
            </a:r>
            <a:br>
              <a:rPr b="0" i="0" lang="sk" sz="1800"/>
            </a:br>
            <a:br>
              <a:rPr b="0" i="0" lang="sk" sz="1800"/>
            </a:br>
            <a:r>
              <a:rPr b="0" i="0" lang="sk" sz="1800"/>
              <a:t>Nemusíš sa starať kvôli budúcnosti. Nabuchodonozorov sen nám hovorí, že žijeme krátko pred Ježišovým druhým príchodom. On bude tým, kto založí večné kráľovstvo na zemi. A chce, aby si aj ty bol jeho súčasťou tejto nádhernej budúcnosti.</a:t>
            </a:r>
            <a:br>
              <a:rPr b="0" i="0" lang="sk" sz="1800"/>
            </a:br>
            <a:br>
              <a:rPr b="0" i="0" lang="sk" sz="1800"/>
            </a:br>
            <a:r>
              <a:rPr b="0" i="0" lang="sk" sz="1800"/>
              <a:t>Chce ti dnes povedať aj tieto slová:</a:t>
            </a:r>
            <a:endParaRPr/>
          </a:p>
        </p:txBody>
      </p:sp>
      <p:sp>
        <p:nvSpPr>
          <p:cNvPr id="596" name="Google Shape;596;p7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7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1" name="Google Shape;601;p7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(Matúš 25,34) </a:t>
            </a:r>
            <a:br>
              <a:rPr b="0" i="0" lang="sk" sz="1800"/>
            </a:br>
            <a:r>
              <a:rPr b="0" i="0" lang="sk" sz="1800"/>
              <a:t>„Poďte, požehnaní môjho Otca, zaujmite kráľovstvo, ktoré je vám pripravené od založenia sveta...“  </a:t>
            </a:r>
            <a:br>
              <a:rPr b="0" i="0" lang="sk" sz="1800"/>
            </a:br>
            <a:r>
              <a:rPr b="0" i="0" lang="sk" sz="1800"/>
              <a:t>Ale ako môžem vedieť, či tam budem? Ako môžeš vedieť, či budeš mať miesto v Božom kráľovstve?</a:t>
            </a:r>
            <a:br>
              <a:rPr b="0" i="0" lang="sk" sz="1800"/>
            </a:br>
            <a:br>
              <a:rPr b="0" i="0" lang="sk" sz="1800"/>
            </a:br>
            <a:r>
              <a:rPr b="0" i="0" lang="sk" sz="1800"/>
              <a:t>Môžeš si byť istý, že tam budeš, ak vo viere urobíš to, čo urobil lotor na kríži, keď visel vedľa neho.</a:t>
            </a:r>
            <a:br>
              <a:rPr b="0" i="0" lang="sk" sz="1800"/>
            </a:br>
            <a:br>
              <a:rPr b="0" i="0" lang="sk" sz="1800"/>
            </a:br>
            <a:r>
              <a:rPr b="0" i="0" lang="sk" sz="1800"/>
              <a:t>Nemohol sa k Ježišovi priblížiť, ale vedel o sebe, že je hriešnik a že potrebuje záchranu od svojich hriechov, ktoré spáchal. Pozrel na Spasiteľa sveta a videl krv stekajúcu po jeho tvári od tŕňovej koruny.</a:t>
            </a:r>
            <a:br>
              <a:rPr b="0" i="0" lang="sk" sz="1800"/>
            </a:br>
            <a:br>
              <a:rPr b="0" i="0" lang="sk" sz="1800"/>
            </a:br>
            <a:r>
              <a:rPr b="0" i="0" lang="sk" sz="1800"/>
              <a:t>Jeho srdce bolo zasiahnuté súcitom. Vyznal svoje hriechy a vykríkol.</a:t>
            </a:r>
            <a:endParaRPr/>
          </a:p>
        </p:txBody>
      </p:sp>
      <p:sp>
        <p:nvSpPr>
          <p:cNvPr id="602" name="Google Shape;602;p7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7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9" name="Google Shape;609;p7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(Lukáš 23,42) </a:t>
            </a:r>
            <a:br>
              <a:rPr b="0" i="0" lang="sk" sz="1800"/>
            </a:br>
            <a:r>
              <a:rPr b="0" i="0" lang="sk" sz="1800"/>
              <a:t>Potom povedal: „Ježiš, rozpomeň sa na mňa, keď prídeš do svojho kráľovstva.“ (Luk 23:42, SEP)</a:t>
            </a:r>
            <a:br>
              <a:rPr b="0" i="0" lang="sk" sz="1800"/>
            </a:br>
            <a:br>
              <a:rPr b="0" i="0" lang="sk" sz="1800"/>
            </a:br>
            <a:r>
              <a:rPr b="0" i="0" lang="sk" sz="1800"/>
              <a:t>Ježiš ho uistil, že bude v jeho kráľovstve.</a:t>
            </a:r>
            <a:br>
              <a:rPr b="0" i="0" lang="sk" sz="1800"/>
            </a:br>
            <a:br>
              <a:rPr b="0" i="0" lang="sk" sz="1800"/>
            </a:br>
            <a:r>
              <a:rPr b="0" i="0" lang="sk" sz="1800"/>
              <a:t>Aj ty môžeš získať túto istotu, že budeš s Kristom v jeho kráľovstve, ktoré čoskoro príde.</a:t>
            </a:r>
            <a:br>
              <a:rPr b="0" i="0" lang="sk" sz="1800"/>
            </a:br>
            <a:br>
              <a:rPr b="0" i="0" lang="sk" sz="1800"/>
            </a:br>
            <a:r>
              <a:rPr b="0" i="0" lang="sk" sz="1800"/>
              <a:t>Túžiš po tejto istote?</a:t>
            </a:r>
            <a:br>
              <a:rPr b="0" i="0" lang="sk" sz="1800"/>
            </a:br>
            <a:br>
              <a:rPr b="0" i="0" lang="sk" sz="1800"/>
            </a:br>
            <a:r>
              <a:rPr b="0" i="0" lang="sk" sz="1800"/>
              <a:t>Chceš, aby tvoje srdce bolo naplnené nádejou namiesto starostí a stresu?</a:t>
            </a:r>
            <a:br>
              <a:rPr b="0" i="0" lang="sk" sz="1800"/>
            </a:br>
            <a:br>
              <a:rPr b="0" i="0" lang="sk" sz="1800"/>
            </a:br>
            <a:r>
              <a:rPr b="0" i="0" lang="sk" sz="1800"/>
              <a:t>Chceš, aby bol tvoj život v rukách Boha, ktorý pozná a mení budúcnosť?</a:t>
            </a:r>
            <a:br>
              <a:rPr b="0" i="0" lang="sk" sz="1800"/>
            </a:br>
            <a:br>
              <a:rPr b="0" i="0" lang="sk" sz="1800"/>
            </a:br>
            <a:r>
              <a:rPr b="0" i="0" lang="sk" sz="1800"/>
              <a:t>Môžeš bezpečne spočinúť v jeho rukách. A je to  je moje želanie pre všetkých tu.</a:t>
            </a:r>
            <a:endParaRPr/>
          </a:p>
        </p:txBody>
      </p:sp>
      <p:sp>
        <p:nvSpPr>
          <p:cNvPr id="610" name="Google Shape;610;p7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7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7" name="Google Shape;617;p7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sk" sz="1800"/>
              <a:t>Boh nás volá i dnes. Pozýva nás, aby sme k nemu prišli. Prehovára do nášho srdca práve teraz.</a:t>
            </a:r>
            <a:br>
              <a:rPr b="0" i="0" lang="sk" sz="1800"/>
            </a:br>
            <a:br>
              <a:rPr b="0" i="0" lang="sk" sz="1800"/>
            </a:br>
            <a:r>
              <a:rPr b="0" i="0" lang="sk" sz="1800"/>
              <a:t>Chceš sa dnes ku mne pripojiť a povedať: "Áno, Pane, chcem ti plne dôverovať. Buď prosím mojim Záchrancom pred hriechmi tohto sveta. Prosím, urob zo mňa svojou milosťou občana svojho večného kráľovstva.</a:t>
            </a:r>
            <a:br>
              <a:rPr b="0" i="0" lang="sk" sz="1800"/>
            </a:br>
            <a:br>
              <a:rPr b="0" i="0" lang="sk" sz="1800"/>
            </a:br>
            <a:r>
              <a:rPr b="0" i="0" lang="sk" sz="1800"/>
              <a:t>Môžeš sa pridať k tejto modlitbe.</a:t>
            </a:r>
            <a:br>
              <a:rPr b="0" i="0" lang="sk" sz="1800"/>
            </a:br>
            <a:br>
              <a:rPr b="0" i="0" lang="sk" sz="1800"/>
            </a:br>
            <a:r>
              <a:rPr b="0" i="0" lang="sk" sz="1800"/>
              <a:t>Drahý nebeský Otče, vďaka za to, že si Boh, ktorý pozná budúcnosť - aj tú našu. Vďaka, že chceš každému z nás dať večné šťastie a ponúknuť nám budúcnosť bez utrpenia, hriechu či starostí. Vďaka ti Pane za to, že nás dnes večer pozývaš, aby sme sa stali súčasťou tvojho neuveriteľného kráľovstva. Chceme teda vložiť svoje životy do tvojich rúk. Chceme ti odovzdať svoje hriechy ako to urobil aj lotor na kríži a chceme ťa poprosiť, aby si nás svojou milosťou prijal do svojho kráľovstva. Vďaka za tvoj sľub, že čoskoro prídeš. A keď budeme ďalej spoznávať proroctvo o nádeji a veci týkajúce sa posledných udalostí tejto krajiny, priprav nás k tomu, aby sme ti odovzdali aj svoje srdcia. Požehnaj každú rodinu a každý dom tých, ktorí dnes prišli. V Ježišovom mene o to prosíme. Amen</a:t>
            </a:r>
            <a:endParaRPr/>
          </a:p>
        </p:txBody>
      </p:sp>
      <p:sp>
        <p:nvSpPr>
          <p:cNvPr id="618" name="Google Shape;618;p7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7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3" name="Google Shape;623;p7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215640" lvl="0" marL="216000" rtl="0" algn="l">
              <a:spcBef>
                <a:spcPts val="0"/>
              </a:spcBef>
              <a:spcAft>
                <a:spcPts val="0"/>
              </a:spcAft>
              <a:buNone/>
            </a:pPr>
            <a:r>
              <a:rPr lang="sk" sz="2000">
                <a:solidFill>
                  <a:schemeClr val="dk1"/>
                </a:solidFill>
              </a:rPr>
              <a:t>Stretneme sa tu opäť zajtra pri prednáške…</a:t>
            </a:r>
            <a:endParaRPr sz="1800"/>
          </a:p>
          <a:p>
            <a:pPr indent="0" lvl="0" marL="0" rtl="0" algn="l">
              <a:spcBef>
                <a:spcPts val="0"/>
              </a:spcBef>
              <a:spcAft>
                <a:spcPts val="0"/>
              </a:spcAft>
              <a:buNone/>
            </a:pPr>
            <a:r>
              <a:t/>
            </a:r>
            <a:endParaRPr b="0" i="0" sz="1800"/>
          </a:p>
        </p:txBody>
      </p:sp>
      <p:sp>
        <p:nvSpPr>
          <p:cNvPr id="624" name="Google Shape;624;p75: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 name="Google Shape;129;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sk" sz="2000">
                <a:solidFill>
                  <a:schemeClr val="dk1"/>
                </a:solidFill>
              </a:rPr>
              <a:t>Títo takzvaní mudrci boli v šoku. Vedeli, že nie je možné vedieť, čo sa kráľovi túto noc zdalo. Pokiaľ by im však sen povedal, boli si istí, že by mu význam sna vysvetlili. Preto sa odvážili a povedali mu: </a:t>
            </a:r>
            <a:r>
              <a:rPr b="1" i="1" lang="sk" sz="2000">
                <a:solidFill>
                  <a:schemeClr val="dk1"/>
                </a:solidFill>
              </a:rPr>
              <a:t>„Kráľ, ži naveky! Rozpovedz svojim služobníkom svoj sen a my ti vysvetlíme jeho význam.“</a:t>
            </a:r>
            <a:r>
              <a:rPr lang="sk" sz="2000">
                <a:solidFill>
                  <a:schemeClr val="dk1"/>
                </a:solidFill>
              </a:rPr>
              <a:t> (Daniel 2,4) </a:t>
            </a:r>
            <a:endParaRPr sz="2000">
              <a:solidFill>
                <a:schemeClr val="dk1"/>
              </a:solidFill>
            </a:endParaRPr>
          </a:p>
          <a:p>
            <a:pPr indent="0" lvl="0" marL="0" rtl="0" algn="l">
              <a:spcBef>
                <a:spcPts val="0"/>
              </a:spcBef>
              <a:spcAft>
                <a:spcPts val="0"/>
              </a:spcAft>
              <a:buNone/>
            </a:pPr>
            <a:r>
              <a:rPr lang="sk" sz="2000">
                <a:solidFill>
                  <a:schemeClr val="dk1"/>
                </a:solidFill>
              </a:rPr>
              <a:t>Ale Nebúkadnesar nemal chuť ani náladu dohadovať sa so svojimi dobre platenými mudrcami, chcel vedieť, o čom sa mu v noci zdalo.</a:t>
            </a:r>
            <a:endParaRPr sz="1800"/>
          </a:p>
        </p:txBody>
      </p:sp>
      <p:sp>
        <p:nvSpPr>
          <p:cNvPr id="130" name="Google Shape;130;p8: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 name="Google Shape;137;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sk" sz="2000">
                <a:solidFill>
                  <a:schemeClr val="dk1"/>
                </a:solidFill>
                <a:latin typeface="Calibri"/>
                <a:ea typeface="Calibri"/>
                <a:cs typeface="Calibri"/>
                <a:sym typeface="Calibri"/>
              </a:rPr>
              <a:t>Kráľ Chaldejcom odpovedal: </a:t>
            </a:r>
            <a:r>
              <a:rPr b="1" i="1" lang="sk" sz="2000">
                <a:solidFill>
                  <a:schemeClr val="dk1"/>
                </a:solidFill>
                <a:latin typeface="Calibri"/>
                <a:ea typeface="Calibri"/>
                <a:cs typeface="Calibri"/>
                <a:sym typeface="Calibri"/>
              </a:rPr>
              <a:t>„Slovo, ktoré vychádza odo mňa, je nezmeniteľné: Ak mi nevyrozprávate môj sen a jeho význam, rozsekám vás na kusy a vaše domy obrátim na rumovisko.“</a:t>
            </a:r>
            <a:endParaRPr b="1" i="1" sz="2000">
              <a:solidFill>
                <a:schemeClr val="dk1"/>
              </a:solidFill>
              <a:latin typeface="Calibri"/>
              <a:ea typeface="Calibri"/>
              <a:cs typeface="Calibri"/>
              <a:sym typeface="Calibri"/>
            </a:endParaRPr>
          </a:p>
          <a:p>
            <a:pPr indent="0" lvl="0" marL="0" rtl="0" algn="l">
              <a:spcBef>
                <a:spcPts val="0"/>
              </a:spcBef>
              <a:spcAft>
                <a:spcPts val="0"/>
              </a:spcAft>
              <a:buNone/>
            </a:pPr>
            <a:r>
              <a:rPr lang="sk" sz="2000">
                <a:solidFill>
                  <a:schemeClr val="dk1"/>
                </a:solidFill>
              </a:rPr>
              <a:t>( Daniel 2,5)</a:t>
            </a:r>
            <a:endParaRPr sz="1800"/>
          </a:p>
        </p:txBody>
      </p:sp>
      <p:sp>
        <p:nvSpPr>
          <p:cNvPr id="138" name="Google Shape;138;p9: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8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8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8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8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8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8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8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8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8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8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8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8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k"/>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5.jpg"/><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
          <p:cNvPicPr preferRelativeResize="0"/>
          <p:nvPr/>
        </p:nvPicPr>
        <p:blipFill rotWithShape="1">
          <a:blip r:embed="rId3">
            <a:alphaModFix/>
          </a:blip>
          <a:srcRect b="189" l="0" r="0" t="189"/>
          <a:stretch/>
        </p:blipFill>
        <p:spPr>
          <a:xfrm>
            <a:off x="25" y="0"/>
            <a:ext cx="11768525" cy="6594475"/>
          </a:xfrm>
          <a:prstGeom prst="rect">
            <a:avLst/>
          </a:prstGeom>
          <a:noFill/>
          <a:ln>
            <a:noFill/>
          </a:ln>
        </p:spPr>
      </p:pic>
      <p:sp>
        <p:nvSpPr>
          <p:cNvPr id="86" name="Google Shape;86;p1"/>
          <p:cNvSpPr/>
          <p:nvPr/>
        </p:nvSpPr>
        <p:spPr>
          <a:xfrm>
            <a:off x="25" y="577825"/>
            <a:ext cx="11768400" cy="1783800"/>
          </a:xfrm>
          <a:prstGeom prst="rect">
            <a:avLst/>
          </a:prstGeom>
          <a:noFill/>
          <a:ln>
            <a:noFill/>
          </a:ln>
        </p:spPr>
        <p:txBody>
          <a:bodyPr anchorCtr="0" anchor="t" bIns="45700" lIns="91425" spcFirstLastPara="1" rIns="91425" wrap="square" tIns="45700">
            <a:noAutofit/>
          </a:bodyPr>
          <a:lstStyle/>
          <a:p>
            <a:pPr indent="0" lvl="0" marL="0" marR="0" rtl="0" algn="ctr">
              <a:lnSpc>
                <a:spcPct val="76125"/>
              </a:lnSpc>
              <a:spcBef>
                <a:spcPts val="0"/>
              </a:spcBef>
              <a:spcAft>
                <a:spcPts val="0"/>
              </a:spcAft>
              <a:buClr>
                <a:srgbClr val="000000"/>
              </a:buClr>
              <a:buSzPts val="14950"/>
              <a:buFont typeface="Arial"/>
              <a:buNone/>
            </a:pPr>
            <a:r>
              <a:rPr b="0" i="0" lang="sk" sz="14950" u="none" cap="none" strike="noStrike">
                <a:solidFill>
                  <a:srgbClr val="FFFFFF"/>
                </a:solidFill>
                <a:latin typeface="Source Sans Pro"/>
                <a:ea typeface="Source Sans Pro"/>
                <a:cs typeface="Source Sans Pro"/>
                <a:sym typeface="Source Sans Pro"/>
              </a:rPr>
              <a:t>SVETOM</a:t>
            </a:r>
            <a:endParaRPr b="0" i="0" sz="100" u="none" cap="none" strike="noStrike">
              <a:solidFill>
                <a:srgbClr val="000000"/>
              </a:solidFill>
              <a:latin typeface="Calibri"/>
              <a:ea typeface="Calibri"/>
              <a:cs typeface="Calibri"/>
              <a:sym typeface="Calibri"/>
            </a:endParaRPr>
          </a:p>
        </p:txBody>
      </p:sp>
      <p:sp>
        <p:nvSpPr>
          <p:cNvPr id="87" name="Google Shape;87;p1"/>
          <p:cNvSpPr/>
          <p:nvPr/>
        </p:nvSpPr>
        <p:spPr>
          <a:xfrm>
            <a:off x="-175" y="1982100"/>
            <a:ext cx="11768400" cy="1215300"/>
          </a:xfrm>
          <a:prstGeom prst="rect">
            <a:avLst/>
          </a:prstGeom>
          <a:noFill/>
          <a:ln>
            <a:noFill/>
          </a:ln>
        </p:spPr>
        <p:txBody>
          <a:bodyPr anchorCtr="0" anchor="b" bIns="45700" lIns="91425" spcFirstLastPara="1" rIns="91425" wrap="square" tIns="45700">
            <a:noAutofit/>
          </a:bodyPr>
          <a:lstStyle/>
          <a:p>
            <a:pPr indent="0" lvl="0" marL="0" marR="0" rtl="0" algn="ctr">
              <a:lnSpc>
                <a:spcPct val="83081"/>
              </a:lnSpc>
              <a:spcBef>
                <a:spcPts val="0"/>
              </a:spcBef>
              <a:spcAft>
                <a:spcPts val="0"/>
              </a:spcAft>
              <a:buClr>
                <a:srgbClr val="000000"/>
              </a:buClr>
              <a:buSzPts val="9250"/>
              <a:buFont typeface="Arial"/>
              <a:buNone/>
            </a:pPr>
            <a:r>
              <a:rPr b="1" i="0" lang="sk" sz="9250" u="none" cap="none" strike="noStrike">
                <a:solidFill>
                  <a:srgbClr val="FFFFFF"/>
                </a:solidFill>
                <a:latin typeface="Source Sans Pro"/>
                <a:ea typeface="Source Sans Pro"/>
                <a:cs typeface="Source Sans Pro"/>
                <a:sym typeface="Source Sans Pro"/>
              </a:rPr>
              <a:t>BIBLIE</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nb-en-1-10.jpg" id="148" name="Google Shape;148;p10"/>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149" name="Google Shape;149;p10"/>
          <p:cNvSpPr/>
          <p:nvPr/>
        </p:nvSpPr>
        <p:spPr>
          <a:xfrm>
            <a:off x="784810" y="719990"/>
            <a:ext cx="8861400" cy="2131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lang="sk" sz="3300">
                <a:solidFill>
                  <a:srgbClr val="FFFFFF"/>
                </a:solidFill>
                <a:latin typeface="Source Sans Pro"/>
                <a:ea typeface="Source Sans Pro"/>
                <a:cs typeface="Source Sans Pro"/>
                <a:sym typeface="Source Sans Pro"/>
              </a:rPr>
              <a:t>Ak mi však porozprávate sen a vysvetlíte jeho význam, dostanete odo mňa dary, odmenu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a veľkú poctu. Porozprávajte mi teda sen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a jeho význam!“</a:t>
            </a:r>
            <a:endParaRPr b="1" i="0" sz="3300" u="none" cap="none" strike="noStrike">
              <a:solidFill>
                <a:srgbClr val="FFFFFF"/>
              </a:solidFill>
              <a:latin typeface="Source Sans Pro"/>
              <a:ea typeface="Source Sans Pro"/>
              <a:cs typeface="Source Sans Pro"/>
              <a:sym typeface="Source Sans Pro"/>
            </a:endParaRPr>
          </a:p>
        </p:txBody>
      </p:sp>
      <p:sp>
        <p:nvSpPr>
          <p:cNvPr id="150" name="Google Shape;150;p10"/>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2,6</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nb-en-1-11.jpg" id="156" name="Google Shape;156;p11"/>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157" name="Google Shape;157;p11"/>
          <p:cNvSpPr/>
          <p:nvPr/>
        </p:nvSpPr>
        <p:spPr>
          <a:xfrm>
            <a:off x="784799" y="720009"/>
            <a:ext cx="7859100" cy="1621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lang="sk" sz="3300">
                <a:solidFill>
                  <a:srgbClr val="FFFFFF"/>
                </a:solidFill>
                <a:latin typeface="Source Sans Pro"/>
                <a:ea typeface="Source Sans Pro"/>
                <a:cs typeface="Source Sans Pro"/>
                <a:sym typeface="Source Sans Pro"/>
              </a:rPr>
              <a:t>Chaldejci odpovedali kráľovi: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„Niet na zemi človeka, ktorý by bol schopný vysvetliť kráľovu záležitosť,...“</a:t>
            </a:r>
            <a:endParaRPr b="1" i="0" sz="3300" u="none" cap="none" strike="noStrike">
              <a:solidFill>
                <a:srgbClr val="FFFFFF"/>
              </a:solidFill>
              <a:latin typeface="Source Sans Pro"/>
              <a:ea typeface="Source Sans Pro"/>
              <a:cs typeface="Source Sans Pro"/>
              <a:sym typeface="Source Sans Pro"/>
            </a:endParaRPr>
          </a:p>
        </p:txBody>
      </p:sp>
      <p:sp>
        <p:nvSpPr>
          <p:cNvPr id="158" name="Google Shape;158;p11"/>
          <p:cNvSpPr/>
          <p:nvPr/>
        </p:nvSpPr>
        <p:spPr>
          <a:xfrm>
            <a:off x="5450760" y="4624520"/>
            <a:ext cx="5494200" cy="4755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2,10</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nb-en-1-12.jpg" id="164" name="Google Shape;164;p12"/>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165" name="Google Shape;165;p12"/>
          <p:cNvSpPr/>
          <p:nvPr/>
        </p:nvSpPr>
        <p:spPr>
          <a:xfrm>
            <a:off x="784795" y="720000"/>
            <a:ext cx="6136200" cy="2131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00" u="none" cap="none" strike="noStrike">
                <a:solidFill>
                  <a:srgbClr val="FFFFFF"/>
                </a:solidFill>
                <a:latin typeface="Source Sans Pro"/>
                <a:ea typeface="Source Sans Pro"/>
                <a:cs typeface="Source Sans Pro"/>
                <a:sym typeface="Source Sans Pro"/>
              </a:rPr>
              <a:t>„</a:t>
            </a:r>
            <a:r>
              <a:rPr b="1" lang="sk" sz="3300">
                <a:solidFill>
                  <a:srgbClr val="FFFFFF"/>
                </a:solidFill>
                <a:latin typeface="Source Sans Pro"/>
                <a:ea typeface="Source Sans Pro"/>
                <a:cs typeface="Source Sans Pro"/>
                <a:sym typeface="Source Sans Pro"/>
              </a:rPr>
              <a:t>...lebo nijaký veľký a mocný kráľ nežiada niečo také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od mága, zaklínača alebo Chaldejca.</a:t>
            </a:r>
            <a:r>
              <a:rPr b="1" i="0" lang="sk" sz="3300" u="none" cap="none" strike="noStrike">
                <a:solidFill>
                  <a:srgbClr val="FFFFFF"/>
                </a:solidFill>
                <a:latin typeface="Source Sans Pro"/>
                <a:ea typeface="Source Sans Pro"/>
                <a:cs typeface="Source Sans Pro"/>
                <a:sym typeface="Source Sans Pro"/>
              </a:rPr>
              <a:t>“</a:t>
            </a:r>
            <a:endParaRPr b="1" i="0" sz="3300" u="none" cap="none" strike="noStrike">
              <a:solidFill>
                <a:srgbClr val="FFFFFF"/>
              </a:solidFill>
              <a:latin typeface="Source Sans Pro"/>
              <a:ea typeface="Source Sans Pro"/>
              <a:cs typeface="Source Sans Pro"/>
              <a:sym typeface="Source Sans Pro"/>
            </a:endParaRPr>
          </a:p>
        </p:txBody>
      </p:sp>
      <p:sp>
        <p:nvSpPr>
          <p:cNvPr id="166" name="Google Shape;166;p12"/>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2,10</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nb-en-1-13.jpg" id="172" name="Google Shape;172;p13"/>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173" name="Google Shape;173;p13"/>
          <p:cNvSpPr/>
          <p:nvPr/>
        </p:nvSpPr>
        <p:spPr>
          <a:xfrm>
            <a:off x="4480925" y="1562004"/>
            <a:ext cx="6600600" cy="2177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00">
                <a:solidFill>
                  <a:srgbClr val="FFFFFF"/>
                </a:solidFill>
                <a:latin typeface="Source Sans Pro"/>
                <a:ea typeface="Source Sans Pro"/>
                <a:cs typeface="Source Sans Pro"/>
                <a:sym typeface="Source Sans Pro"/>
              </a:rPr>
              <a:t>Vec, ktorú kráľ žiada, je ťažká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a nik iný ju nedokáže vysvetliť kráľovi okrem bohov. Tí však neprebývajú medzi smrteľníkmi.“</a:t>
            </a:r>
            <a:endParaRPr b="1" i="0" sz="3300" u="none" cap="none" strike="noStrike">
              <a:solidFill>
                <a:srgbClr val="FFFFFF"/>
              </a:solidFill>
              <a:latin typeface="Source Sans Pro"/>
              <a:ea typeface="Source Sans Pro"/>
              <a:cs typeface="Source Sans Pro"/>
              <a:sym typeface="Source Sans Pro"/>
            </a:endParaRPr>
          </a:p>
        </p:txBody>
      </p:sp>
      <p:sp>
        <p:nvSpPr>
          <p:cNvPr id="174" name="Google Shape;174;p13"/>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2,11</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14.jpg" id="180" name="Google Shape;180;p14"/>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descr="15.jpg" id="186" name="Google Shape;186;p15"/>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nb-en-1-16.jpg" id="192" name="Google Shape;192;p16"/>
          <p:cNvPicPr preferRelativeResize="0"/>
          <p:nvPr/>
        </p:nvPicPr>
        <p:blipFill rotWithShape="1">
          <a:blip r:embed="rId3">
            <a:alphaModFix/>
          </a:blip>
          <a:srcRect b="0" l="0" r="0" t="0"/>
          <a:stretch/>
        </p:blipFill>
        <p:spPr>
          <a:xfrm>
            <a:off x="0" y="0"/>
            <a:ext cx="11763125" cy="6616758"/>
          </a:xfrm>
          <a:prstGeom prst="rect">
            <a:avLst/>
          </a:prstGeom>
          <a:noFill/>
          <a:ln>
            <a:noFill/>
          </a:ln>
        </p:spPr>
      </p:pic>
      <p:sp>
        <p:nvSpPr>
          <p:cNvPr id="193" name="Google Shape;193;p16"/>
          <p:cNvSpPr/>
          <p:nvPr/>
        </p:nvSpPr>
        <p:spPr>
          <a:xfrm>
            <a:off x="784800" y="720000"/>
            <a:ext cx="8019900" cy="2668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lang="sk" sz="3300">
                <a:solidFill>
                  <a:srgbClr val="FFFFFF"/>
                </a:solidFill>
                <a:latin typeface="Source Sans Pro"/>
                <a:ea typeface="Source Sans Pro"/>
                <a:cs typeface="Source Sans Pro"/>
                <a:sym typeface="Source Sans Pro"/>
              </a:rPr>
              <a:t>„Tebe, Bože mojich otcov, vzdávam vďaku a chválu,že si mi dal múdrosť a odvahu,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a teraz si mi dal spoznať to, o čo sme ťa prosili, lebo si nám vysvetlil kráľovu otázku.“</a:t>
            </a:r>
            <a:endParaRPr b="1" i="0" sz="3300" u="none" cap="none" strike="noStrike">
              <a:solidFill>
                <a:srgbClr val="FFFFFF"/>
              </a:solidFill>
              <a:latin typeface="Source Sans Pro"/>
              <a:ea typeface="Source Sans Pro"/>
              <a:cs typeface="Source Sans Pro"/>
              <a:sym typeface="Source Sans Pro"/>
            </a:endParaRPr>
          </a:p>
        </p:txBody>
      </p:sp>
      <p:sp>
        <p:nvSpPr>
          <p:cNvPr id="194" name="Google Shape;194;p16"/>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2,23</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nb-en-1-17.jpg" id="200" name="Google Shape;200;p17"/>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01" name="Google Shape;201;p17"/>
          <p:cNvSpPr/>
          <p:nvPr/>
        </p:nvSpPr>
        <p:spPr>
          <a:xfrm>
            <a:off x="720000" y="720000"/>
            <a:ext cx="8960100" cy="2668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Daniel teda išiel k Arjóchovi, ktorého kráľ poveril vyhubením babylonských mudrcov,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povedal mu: ‚Nevyhub babylonských mudrcov, zaveď ma pred kráľa a ja mu sen vyložím.</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202" name="Google Shape;202;p17"/>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2,24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nb-en-1-18.jpg" id="208" name="Google Shape;208;p18"/>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09" name="Google Shape;209;p18"/>
          <p:cNvSpPr/>
          <p:nvPr/>
        </p:nvSpPr>
        <p:spPr>
          <a:xfrm>
            <a:off x="720000" y="720000"/>
            <a:ext cx="9590700" cy="1637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Tajomstvo, ktoré kráľ žiada, nie sú schopní kráľovi vysvetliť  mudrci, zaklínači,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mágovia ani veštci.</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FFFFFF"/>
              </a:solidFill>
              <a:latin typeface="Arial"/>
              <a:ea typeface="Arial"/>
              <a:cs typeface="Arial"/>
              <a:sym typeface="Arial"/>
            </a:endParaRPr>
          </a:p>
        </p:txBody>
      </p:sp>
      <p:sp>
        <p:nvSpPr>
          <p:cNvPr id="210" name="Google Shape;210;p18"/>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2,27</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nb-en-1-19.jpg" id="216" name="Google Shape;216;p19"/>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17" name="Google Shape;217;p19"/>
          <p:cNvSpPr/>
          <p:nvPr/>
        </p:nvSpPr>
        <p:spPr>
          <a:xfrm>
            <a:off x="720000" y="720000"/>
            <a:ext cx="6066000" cy="3208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Je však Boh na nebi, ktorý odhaľuje tajomstvá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oboznámi kráľa Nebukadnesara s tým,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čo príde v neskorších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dňoch...</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218" name="Google Shape;218;p19"/>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2,28</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nb-en-1-2.jpg" id="93" name="Google Shape;93;p2"/>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94" name="Google Shape;94;p2"/>
          <p:cNvSpPr/>
          <p:nvPr/>
        </p:nvSpPr>
        <p:spPr>
          <a:xfrm>
            <a:off x="632400" y="720000"/>
            <a:ext cx="10364400" cy="2201700"/>
          </a:xfrm>
          <a:prstGeom prst="rect">
            <a:avLst/>
          </a:prstGeom>
          <a:noFill/>
          <a:ln>
            <a:noFill/>
          </a:ln>
        </p:spPr>
        <p:txBody>
          <a:bodyPr anchorCtr="0" anchor="t" bIns="45000" lIns="90000" spcFirstLastPara="1" rIns="90000" wrap="square" tIns="45000">
            <a:noAutofit/>
          </a:bodyPr>
          <a:lstStyle/>
          <a:p>
            <a:pPr indent="0" lvl="0" marL="0" marR="0" rtl="0" algn="r">
              <a:lnSpc>
                <a:spcPct val="100000"/>
              </a:lnSpc>
              <a:spcBef>
                <a:spcPts val="0"/>
              </a:spcBef>
              <a:spcAft>
                <a:spcPts val="0"/>
              </a:spcAft>
              <a:buClr>
                <a:srgbClr val="000000"/>
              </a:buClr>
              <a:buSzPts val="6500"/>
              <a:buFont typeface="Arial"/>
              <a:buNone/>
            </a:pPr>
            <a:r>
              <a:rPr b="1" lang="sk" sz="6500">
                <a:solidFill>
                  <a:srgbClr val="FFFFFF"/>
                </a:solidFill>
                <a:latin typeface="Source Sans Pro"/>
                <a:ea typeface="Source Sans Pro"/>
                <a:cs typeface="Source Sans Pro"/>
                <a:sym typeface="Source Sans Pro"/>
              </a:rPr>
              <a:t>SPOZNAJTE</a:t>
            </a:r>
            <a:r>
              <a:rPr b="1" i="0" lang="sk" sz="6500" u="none" cap="none" strike="noStrike">
                <a:solidFill>
                  <a:srgbClr val="FFFFFF"/>
                </a:solidFill>
                <a:latin typeface="Source Sans Pro"/>
                <a:ea typeface="Source Sans Pro"/>
                <a:cs typeface="Source Sans Pro"/>
                <a:sym typeface="Source Sans Pro"/>
              </a:rPr>
              <a:t> </a:t>
            </a:r>
            <a:r>
              <a:rPr b="1" lang="sk" sz="6500">
                <a:solidFill>
                  <a:srgbClr val="FFFFFF"/>
                </a:solidFill>
                <a:latin typeface="Source Sans Pro"/>
                <a:ea typeface="Source Sans Pro"/>
                <a:cs typeface="Source Sans Pro"/>
                <a:sym typeface="Source Sans Pro"/>
              </a:rPr>
              <a:t>BUDÚCNOSŤ</a:t>
            </a:r>
            <a:r>
              <a:rPr b="0" i="0" lang="sk" sz="7300" u="none" cap="none" strike="noStrike">
                <a:solidFill>
                  <a:srgbClr val="FFFFFF"/>
                </a:solidFill>
                <a:latin typeface="Source Sans Pro"/>
                <a:ea typeface="Source Sans Pro"/>
                <a:cs typeface="Source Sans Pro"/>
                <a:sym typeface="Source Sans Pro"/>
              </a:rPr>
              <a:t> </a:t>
            </a:r>
            <a:endParaRPr b="0" i="0" sz="7300" u="none" cap="none" strike="noStrike">
              <a:solidFill>
                <a:srgbClr val="FFFFFF"/>
              </a:solidFill>
              <a:latin typeface="Source Sans Pro"/>
              <a:ea typeface="Source Sans Pro"/>
              <a:cs typeface="Source Sans Pro"/>
              <a:sym typeface="Source Sans Pro"/>
            </a:endParaRPr>
          </a:p>
          <a:p>
            <a:pPr indent="0" lvl="0" marL="0" marR="0" rtl="0" algn="r">
              <a:lnSpc>
                <a:spcPct val="80000"/>
              </a:lnSpc>
              <a:spcBef>
                <a:spcPts val="0"/>
              </a:spcBef>
              <a:spcAft>
                <a:spcPts val="0"/>
              </a:spcAft>
              <a:buClr>
                <a:srgbClr val="000000"/>
              </a:buClr>
              <a:buSzPts val="5500"/>
              <a:buFont typeface="Arial"/>
              <a:buNone/>
            </a:pPr>
            <a:r>
              <a:rPr b="0" i="0" lang="sk" sz="5500" u="none" cap="none" strike="noStrike">
                <a:solidFill>
                  <a:srgbClr val="FFFFFF"/>
                </a:solidFill>
                <a:latin typeface="Source Sans Pro"/>
                <a:ea typeface="Source Sans Pro"/>
                <a:cs typeface="Source Sans Pro"/>
                <a:sym typeface="Source Sans Pro"/>
              </a:rPr>
              <a:t> </a:t>
            </a:r>
            <a:r>
              <a:rPr lang="sk" sz="5500">
                <a:solidFill>
                  <a:srgbClr val="FFFFFF"/>
                </a:solidFill>
                <a:latin typeface="Source Sans Pro"/>
                <a:ea typeface="Source Sans Pro"/>
                <a:cs typeface="Source Sans Pro"/>
                <a:sym typeface="Source Sans Pro"/>
              </a:rPr>
              <a:t>Dejiny napísané dopredu</a:t>
            </a:r>
            <a:r>
              <a:rPr b="0" i="0" lang="sk" sz="5500" u="none" cap="none" strike="noStrike">
                <a:solidFill>
                  <a:srgbClr val="FFFFFF"/>
                </a:solidFill>
                <a:latin typeface="Source Sans Pro"/>
                <a:ea typeface="Source Sans Pro"/>
                <a:cs typeface="Source Sans Pro"/>
                <a:sym typeface="Source Sans Pro"/>
              </a:rPr>
              <a:t> </a:t>
            </a:r>
            <a:endParaRPr b="0" i="0" sz="5500" u="none" cap="none" strike="noStrike">
              <a:solidFill>
                <a:srgbClr val="FFFFFF"/>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0"/>
          <p:cNvSpPr txBox="1"/>
          <p:nvPr/>
        </p:nvSpPr>
        <p:spPr>
          <a:xfrm>
            <a:off x="573550" y="393075"/>
            <a:ext cx="79104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sk" sz="3400">
                <a:solidFill>
                  <a:schemeClr val="lt1"/>
                </a:solidFill>
                <a:latin typeface="Source Sans Pro"/>
                <a:ea typeface="Source Sans Pro"/>
                <a:cs typeface="Source Sans Pro"/>
                <a:sym typeface="Source Sans Pro"/>
              </a:rPr>
              <a:t>„…lebo ja som Boh a iného Boha niet a nikto nie je ako ja. Od počiatku oznamujem budúcnosť, od pradávna to, čo sa ešte nestalo…“</a:t>
            </a:r>
            <a:endParaRPr b="1" sz="3400">
              <a:solidFill>
                <a:schemeClr val="lt1"/>
              </a:solidFill>
              <a:latin typeface="Source Sans Pro"/>
              <a:ea typeface="Source Sans Pro"/>
              <a:cs typeface="Source Sans Pro"/>
              <a:sym typeface="Source Sans Pro"/>
            </a:endParaRPr>
          </a:p>
        </p:txBody>
      </p:sp>
      <p:cxnSp>
        <p:nvCxnSpPr>
          <p:cNvPr id="225" name="Google Shape;225;p20"/>
          <p:cNvCxnSpPr/>
          <p:nvPr/>
        </p:nvCxnSpPr>
        <p:spPr>
          <a:xfrm flipH="1">
            <a:off x="383223" y="4864920"/>
            <a:ext cx="10945800" cy="49800"/>
          </a:xfrm>
          <a:prstGeom prst="straightConnector1">
            <a:avLst/>
          </a:prstGeom>
          <a:noFill/>
          <a:ln cap="flat" cmpd="sng" w="25550">
            <a:solidFill>
              <a:srgbClr val="FFFFFF"/>
            </a:solidFill>
            <a:prstDash val="solid"/>
            <a:round/>
            <a:headEnd len="sm" w="sm" type="none"/>
            <a:tailEnd len="sm" w="sm" type="none"/>
          </a:ln>
        </p:spPr>
      </p:cxnSp>
      <p:sp>
        <p:nvSpPr>
          <p:cNvPr id="226" name="Google Shape;226;p20"/>
          <p:cNvSpPr txBox="1"/>
          <p:nvPr/>
        </p:nvSpPr>
        <p:spPr>
          <a:xfrm>
            <a:off x="8271375" y="5065475"/>
            <a:ext cx="3000000" cy="569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sk" sz="2500">
                <a:solidFill>
                  <a:schemeClr val="lt1"/>
                </a:solidFill>
                <a:latin typeface="Source Sans Pro"/>
                <a:ea typeface="Source Sans Pro"/>
                <a:cs typeface="Source Sans Pro"/>
                <a:sym typeface="Source Sans Pro"/>
              </a:rPr>
              <a:t>Izaiáš 46,9-10</a:t>
            </a:r>
            <a:endParaRPr/>
          </a:p>
        </p:txBody>
      </p:sp>
      <p:pic>
        <p:nvPicPr>
          <p:cNvPr id="227" name="Google Shape;227;p20"/>
          <p:cNvPicPr preferRelativeResize="0"/>
          <p:nvPr/>
        </p:nvPicPr>
        <p:blipFill rotWithShape="1">
          <a:blip r:embed="rId3">
            <a:alphaModFix/>
          </a:blip>
          <a:srcRect b="0" l="0" r="0" t="9"/>
          <a:stretch/>
        </p:blipFill>
        <p:spPr>
          <a:xfrm>
            <a:off x="0" y="0"/>
            <a:ext cx="11710800" cy="6586561"/>
          </a:xfrm>
          <a:prstGeom prst="rect">
            <a:avLst/>
          </a:prstGeom>
          <a:noFill/>
          <a:ln>
            <a:noFill/>
          </a:ln>
        </p:spPr>
      </p:pic>
      <p:sp>
        <p:nvSpPr>
          <p:cNvPr id="228" name="Google Shape;228;p20"/>
          <p:cNvSpPr/>
          <p:nvPr/>
        </p:nvSpPr>
        <p:spPr>
          <a:xfrm>
            <a:off x="720000" y="1982775"/>
            <a:ext cx="7716600" cy="2131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…lebo ja som Boh a iného Boha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niet a nikto nie je ako ja.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Od počiatku oznamujem budúcnosť,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od pradávna to, čo sa ešte nestalo…</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229" name="Google Shape;229;p20"/>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Iza</a:t>
            </a:r>
            <a:r>
              <a:rPr b="1" lang="sk" sz="2500">
                <a:solidFill>
                  <a:srgbClr val="FFFFFF"/>
                </a:solidFill>
                <a:latin typeface="Source Sans Pro"/>
                <a:ea typeface="Source Sans Pro"/>
                <a:cs typeface="Source Sans Pro"/>
                <a:sym typeface="Source Sans Pro"/>
              </a:rPr>
              <a:t>i</a:t>
            </a:r>
            <a:r>
              <a:rPr b="1" i="0" lang="sk" sz="2500" u="none" cap="none" strike="noStrike">
                <a:solidFill>
                  <a:srgbClr val="FFFFFF"/>
                </a:solidFill>
                <a:latin typeface="Source Sans Pro"/>
                <a:ea typeface="Source Sans Pro"/>
                <a:cs typeface="Source Sans Pro"/>
                <a:sym typeface="Source Sans Pro"/>
              </a:rPr>
              <a:t>áš 46,9-10</a:t>
            </a:r>
            <a:endParaRPr b="0" i="0" sz="2500" u="none" cap="none" strike="noStrike">
              <a:solidFill>
                <a:srgbClr val="000000"/>
              </a:solidFill>
              <a:latin typeface="Arial"/>
              <a:ea typeface="Arial"/>
              <a:cs typeface="Arial"/>
              <a:sym typeface="Arial"/>
            </a:endParaRPr>
          </a:p>
        </p:txBody>
      </p:sp>
      <p:cxnSp>
        <p:nvCxnSpPr>
          <p:cNvPr id="230" name="Google Shape;230;p20"/>
          <p:cNvCxnSpPr/>
          <p:nvPr/>
        </p:nvCxnSpPr>
        <p:spPr>
          <a:xfrm flipH="1">
            <a:off x="360" y="4630320"/>
            <a:ext cx="10945800" cy="49800"/>
          </a:xfrm>
          <a:prstGeom prst="straightConnector1">
            <a:avLst/>
          </a:prstGeom>
          <a:noFill/>
          <a:ln cap="flat" cmpd="sng" w="25550">
            <a:solidFill>
              <a:srgbClr val="FFFFFF"/>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nb-en-1-21.jpg" id="236" name="Google Shape;236;p21"/>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37" name="Google Shape;237;p21"/>
          <p:cNvSpPr/>
          <p:nvPr/>
        </p:nvSpPr>
        <p:spPr>
          <a:xfrm>
            <a:off x="720000" y="720725"/>
            <a:ext cx="10266600" cy="2130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Kráľ, na lôžku ti prichádzali myšlienky o tom,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čo sa má udiať neskôr.</a:t>
            </a:r>
            <a:endParaRPr b="1" sz="3350">
              <a:solidFill>
                <a:srgbClr val="FFFFFF"/>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3350"/>
              <a:buFont typeface="Arial"/>
              <a:buNone/>
            </a:pPr>
            <a:r>
              <a:rPr b="1" lang="sk" sz="3350">
                <a:solidFill>
                  <a:srgbClr val="FFFFFF"/>
                </a:solidFill>
                <a:latin typeface="Source Sans Pro"/>
                <a:ea typeface="Source Sans Pro"/>
                <a:cs typeface="Source Sans Pro"/>
                <a:sym typeface="Source Sans Pro"/>
              </a:rPr>
              <a:t>Ten, čo odhaľuje tajomstvá, dal ti vedieť, čo bude.</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238" name="Google Shape;238;p21"/>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2,29</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22.jpg" id="244" name="Google Shape;244;p22"/>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nb-en-1-23.jpg" id="250" name="Google Shape;250;p23"/>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51" name="Google Shape;251;p23"/>
          <p:cNvSpPr/>
          <p:nvPr/>
        </p:nvSpPr>
        <p:spPr>
          <a:xfrm>
            <a:off x="6259425" y="720000"/>
            <a:ext cx="4939800" cy="31506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1100"/>
              <a:buFont typeface="Arial"/>
              <a:buNone/>
            </a:pPr>
            <a:r>
              <a:rPr b="1" lang="sk" sz="3350">
                <a:solidFill>
                  <a:srgbClr val="FFFFFF"/>
                </a:solidFill>
                <a:latin typeface="Source Sans Pro"/>
                <a:ea typeface="Source Sans Pro"/>
                <a:cs typeface="Source Sans Pro"/>
                <a:sym typeface="Source Sans Pro"/>
              </a:rPr>
              <a:t>„Ty, kráľ, videl si akúsi mohutnú sochu.</a:t>
            </a:r>
            <a:endParaRPr b="1" sz="3350">
              <a:solidFill>
                <a:srgbClr val="FFFFF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b="1" lang="sk" sz="3350">
                <a:solidFill>
                  <a:srgbClr val="FFFFFF"/>
                </a:solidFill>
                <a:latin typeface="Source Sans Pro"/>
                <a:ea typeface="Source Sans Pro"/>
                <a:cs typeface="Source Sans Pro"/>
                <a:sym typeface="Source Sans Pro"/>
              </a:rPr>
              <a:t>Tá socha bola veľká a jej lesk bol veľmi silný;</a:t>
            </a:r>
            <a:endParaRPr b="1" sz="3350">
              <a:solidFill>
                <a:srgbClr val="FFFFFF"/>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3350"/>
              <a:buFont typeface="Arial"/>
              <a:buNone/>
            </a:pPr>
            <a:r>
              <a:rPr b="1" lang="sk" sz="3350">
                <a:solidFill>
                  <a:srgbClr val="FFFFFF"/>
                </a:solidFill>
                <a:latin typeface="Source Sans Pro"/>
                <a:ea typeface="Source Sans Pro"/>
                <a:cs typeface="Source Sans Pro"/>
                <a:sym typeface="Source Sans Pro"/>
              </a:rPr>
              <a:t>stála pred tebou a jej výzor naháňal strach.“</a:t>
            </a:r>
            <a:endParaRPr b="1" sz="3350">
              <a:solidFill>
                <a:srgbClr val="FFFFFF"/>
              </a:solidFill>
              <a:latin typeface="Source Sans Pro"/>
              <a:ea typeface="Source Sans Pro"/>
              <a:cs typeface="Source Sans Pro"/>
              <a:sym typeface="Source Sans Pro"/>
            </a:endParaRPr>
          </a:p>
        </p:txBody>
      </p:sp>
      <p:sp>
        <p:nvSpPr>
          <p:cNvPr id="252" name="Google Shape;252;p23"/>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2,31</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nb-en-1-24.jpg" id="258" name="Google Shape;258;p24"/>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59" name="Google Shape;259;p24"/>
          <p:cNvSpPr/>
          <p:nvPr/>
        </p:nvSpPr>
        <p:spPr>
          <a:xfrm>
            <a:off x="5859475" y="720000"/>
            <a:ext cx="5261700" cy="36141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1100"/>
              <a:buFont typeface="Arial"/>
              <a:buNone/>
            </a:pPr>
            <a:r>
              <a:rPr b="1" lang="sk" sz="3350">
                <a:solidFill>
                  <a:srgbClr val="FFFFFF"/>
                </a:solidFill>
                <a:latin typeface="Source Sans Pro"/>
                <a:ea typeface="Source Sans Pro"/>
                <a:cs typeface="Source Sans Pro"/>
                <a:sym typeface="Source Sans Pro"/>
              </a:rPr>
              <a:t>„Jej hlava bola z rýdzeho zlata, prsia a ramená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zo striebra, brucho a bedrá z bronzu. Jej nohy boli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zo železa a chodidlá čiastočne zo železa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čiastočne z hliny.“</a:t>
            </a:r>
            <a:endParaRPr b="1" sz="3350">
              <a:solidFill>
                <a:srgbClr val="FFFFFF"/>
              </a:solidFill>
              <a:latin typeface="Source Sans Pro"/>
              <a:ea typeface="Source Sans Pro"/>
              <a:cs typeface="Source Sans Pro"/>
              <a:sym typeface="Source Sans Pro"/>
            </a:endParaRPr>
          </a:p>
        </p:txBody>
      </p:sp>
      <p:sp>
        <p:nvSpPr>
          <p:cNvPr id="260" name="Google Shape;260;p24"/>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2,32-33</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nb-en-1-25.jpg" id="266" name="Google Shape;266;p25"/>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67" name="Google Shape;267;p25"/>
          <p:cNvSpPr/>
          <p:nvPr/>
        </p:nvSpPr>
        <p:spPr>
          <a:xfrm>
            <a:off x="720000" y="720000"/>
            <a:ext cx="5837100" cy="3865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lang="sk" sz="3350">
                <a:solidFill>
                  <a:srgbClr val="FFFFFF"/>
                </a:solidFill>
                <a:latin typeface="Source Sans Pro"/>
                <a:ea typeface="Source Sans Pro"/>
                <a:cs typeface="Source Sans Pro"/>
                <a:sym typeface="Source Sans Pro"/>
              </a:rPr>
              <a:t>„</a:t>
            </a:r>
            <a:r>
              <a:rPr b="1" lang="sk" sz="3300">
                <a:solidFill>
                  <a:schemeClr val="lt1"/>
                </a:solidFill>
                <a:latin typeface="Source Sans Pro"/>
                <a:ea typeface="Source Sans Pro"/>
                <a:cs typeface="Source Sans Pro"/>
                <a:sym typeface="Source Sans Pro"/>
              </a:rPr>
              <a:t>Díval si sa, až sa bez zásahu rúk odštiepil kameň </a:t>
            </a:r>
            <a:br>
              <a:rPr b="1" lang="sk" sz="3300">
                <a:solidFill>
                  <a:schemeClr val="lt1"/>
                </a:solidFill>
                <a:latin typeface="Source Sans Pro"/>
                <a:ea typeface="Source Sans Pro"/>
                <a:cs typeface="Source Sans Pro"/>
                <a:sym typeface="Source Sans Pro"/>
              </a:rPr>
            </a:br>
            <a:r>
              <a:rPr b="1" lang="sk" sz="3300">
                <a:solidFill>
                  <a:schemeClr val="lt1"/>
                </a:solidFill>
                <a:latin typeface="Source Sans Pro"/>
                <a:ea typeface="Source Sans Pro"/>
                <a:cs typeface="Source Sans Pro"/>
                <a:sym typeface="Source Sans Pro"/>
              </a:rPr>
              <a:t>a zasiahol chodidlá sochy, </a:t>
            </a:r>
            <a:br>
              <a:rPr b="1" lang="sk" sz="3300">
                <a:solidFill>
                  <a:schemeClr val="lt1"/>
                </a:solidFill>
                <a:latin typeface="Source Sans Pro"/>
                <a:ea typeface="Source Sans Pro"/>
                <a:cs typeface="Source Sans Pro"/>
                <a:sym typeface="Source Sans Pro"/>
              </a:rPr>
            </a:br>
            <a:r>
              <a:rPr b="1" lang="sk" sz="3300">
                <a:solidFill>
                  <a:schemeClr val="lt1"/>
                </a:solidFill>
                <a:latin typeface="Source Sans Pro"/>
                <a:ea typeface="Source Sans Pro"/>
                <a:cs typeface="Source Sans Pro"/>
                <a:sym typeface="Source Sans Pro"/>
              </a:rPr>
              <a:t>čo boli zo železa a z hliny, </a:t>
            </a:r>
            <a:br>
              <a:rPr b="1" lang="sk" sz="3300">
                <a:solidFill>
                  <a:schemeClr val="lt1"/>
                </a:solidFill>
                <a:latin typeface="Source Sans Pro"/>
                <a:ea typeface="Source Sans Pro"/>
                <a:cs typeface="Source Sans Pro"/>
                <a:sym typeface="Source Sans Pro"/>
              </a:rPr>
            </a:br>
            <a:r>
              <a:rPr b="1" lang="sk" sz="3300">
                <a:solidFill>
                  <a:schemeClr val="lt1"/>
                </a:solidFill>
                <a:latin typeface="Source Sans Pro"/>
                <a:ea typeface="Source Sans Pro"/>
                <a:cs typeface="Source Sans Pro"/>
                <a:sym typeface="Source Sans Pro"/>
              </a:rPr>
              <a:t>a rozdrvil ich.</a:t>
            </a:r>
            <a:r>
              <a:rPr b="1" lang="sk" sz="3350">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268" name="Google Shape;268;p25"/>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nb-en-1-26.jpg" id="274" name="Google Shape;274;p26"/>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75" name="Google Shape;275;p26"/>
          <p:cNvSpPr/>
          <p:nvPr/>
        </p:nvSpPr>
        <p:spPr>
          <a:xfrm>
            <a:off x="719990" y="720000"/>
            <a:ext cx="8715300" cy="2131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lang="sk" sz="3350">
                <a:solidFill>
                  <a:srgbClr val="FFFFFF"/>
                </a:solidFill>
                <a:latin typeface="Source Sans Pro"/>
                <a:ea typeface="Source Sans Pro"/>
                <a:cs typeface="Source Sans Pro"/>
                <a:sym typeface="Source Sans Pro"/>
              </a:rPr>
              <a:t>„Potom sa železo, hlina, bronz, striebro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zlato naraz rozdrvili a boli ako plevy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z letnej holohumnice; zdvihol ich vietor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nikde sa už nenašli.“</a:t>
            </a:r>
            <a:endParaRPr b="0" i="0" sz="3350" u="none" cap="none" strike="noStrike">
              <a:solidFill>
                <a:srgbClr val="000000"/>
              </a:solidFill>
              <a:latin typeface="Arial"/>
              <a:ea typeface="Arial"/>
              <a:cs typeface="Arial"/>
              <a:sym typeface="Arial"/>
            </a:endParaRPr>
          </a:p>
        </p:txBody>
      </p:sp>
      <p:sp>
        <p:nvSpPr>
          <p:cNvPr id="276" name="Google Shape;276;p26"/>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27.jpg" id="282" name="Google Shape;282;p27"/>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nb-en-1-28.jpg" id="288" name="Google Shape;288;p28"/>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289" name="Google Shape;289;p28"/>
          <p:cNvSpPr/>
          <p:nvPr/>
        </p:nvSpPr>
        <p:spPr>
          <a:xfrm>
            <a:off x="720003" y="2369357"/>
            <a:ext cx="7318800" cy="1621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Z kameňa, čo zasiahol sochu,  </a:t>
            </a:r>
            <a:endParaRPr b="1" sz="3350">
              <a:solidFill>
                <a:srgbClr val="FFFFFF"/>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3350"/>
              <a:buFont typeface="Arial"/>
              <a:buNone/>
            </a:pPr>
            <a:r>
              <a:rPr b="1" lang="sk" sz="3350">
                <a:solidFill>
                  <a:srgbClr val="FFFFFF"/>
                </a:solidFill>
                <a:latin typeface="Source Sans Pro"/>
                <a:ea typeface="Source Sans Pro"/>
                <a:cs typeface="Source Sans Pro"/>
                <a:sym typeface="Source Sans Pro"/>
              </a:rPr>
              <a:t>stal sa veľký vrch a zaplnil celú zem.</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290" name="Google Shape;290;p28"/>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nb-en-1-29.jpg" id="296" name="Google Shape;296;p29"/>
          <p:cNvPicPr preferRelativeResize="0"/>
          <p:nvPr/>
        </p:nvPicPr>
        <p:blipFill rotWithShape="1">
          <a:blip r:embed="rId3">
            <a:alphaModFix/>
          </a:blip>
          <a:srcRect b="0" l="0" r="0" t="0"/>
          <a:stretch/>
        </p:blipFill>
        <p:spPr>
          <a:xfrm>
            <a:off x="0" y="6480"/>
            <a:ext cx="11710800" cy="6586561"/>
          </a:xfrm>
          <a:prstGeom prst="rect">
            <a:avLst/>
          </a:prstGeom>
          <a:noFill/>
          <a:ln>
            <a:noFill/>
          </a:ln>
        </p:spPr>
      </p:pic>
      <p:sp>
        <p:nvSpPr>
          <p:cNvPr id="297" name="Google Shape;297;p29"/>
          <p:cNvSpPr/>
          <p:nvPr/>
        </p:nvSpPr>
        <p:spPr>
          <a:xfrm>
            <a:off x="0" y="293525"/>
            <a:ext cx="11563500" cy="1131600"/>
          </a:xfrm>
          <a:prstGeom prst="rect">
            <a:avLst/>
          </a:prstGeom>
          <a:noFill/>
          <a:ln>
            <a:noFill/>
          </a:ln>
        </p:spPr>
        <p:txBody>
          <a:bodyPr anchorCtr="0" anchor="t" bIns="45000" lIns="90000" spcFirstLastPara="1" rIns="90000" wrap="square" tIns="45000">
            <a:noAutofit/>
          </a:bodyPr>
          <a:lstStyle/>
          <a:p>
            <a:pPr indent="0" lvl="0" marL="0" marR="0" rtl="0" algn="ctr">
              <a:lnSpc>
                <a:spcPct val="98000"/>
              </a:lnSpc>
              <a:spcBef>
                <a:spcPts val="0"/>
              </a:spcBef>
              <a:spcAft>
                <a:spcPts val="0"/>
              </a:spcAft>
              <a:buClr>
                <a:srgbClr val="000000"/>
              </a:buClr>
              <a:buSzPts val="6900"/>
              <a:buFont typeface="Arial"/>
              <a:buNone/>
            </a:pPr>
            <a:r>
              <a:rPr b="1" lang="sk" sz="6900">
                <a:solidFill>
                  <a:srgbClr val="FFFFFF"/>
                </a:solidFill>
                <a:latin typeface="Source Sans Pro"/>
                <a:ea typeface="Source Sans Pro"/>
                <a:cs typeface="Source Sans Pro"/>
                <a:sym typeface="Source Sans Pro"/>
              </a:rPr>
              <a:t>ČASOVÉ ROZPÄTIE</a:t>
            </a:r>
            <a:endParaRPr b="0" i="0" sz="6900" u="none" cap="none" strike="noStrike">
              <a:solidFill>
                <a:srgbClr val="000000"/>
              </a:solidFill>
              <a:latin typeface="Arial"/>
              <a:ea typeface="Arial"/>
              <a:cs typeface="Arial"/>
              <a:sym typeface="Arial"/>
            </a:endParaRPr>
          </a:p>
        </p:txBody>
      </p:sp>
      <p:sp>
        <p:nvSpPr>
          <p:cNvPr id="298" name="Google Shape;298;p29"/>
          <p:cNvSpPr/>
          <p:nvPr/>
        </p:nvSpPr>
        <p:spPr>
          <a:xfrm>
            <a:off x="653040" y="2680200"/>
            <a:ext cx="4165500" cy="973200"/>
          </a:xfrm>
          <a:prstGeom prst="rect">
            <a:avLst/>
          </a:prstGeom>
          <a:noFill/>
          <a:ln>
            <a:noFill/>
          </a:ln>
        </p:spPr>
        <p:txBody>
          <a:bodyPr anchorCtr="0" anchor="t" bIns="45000" lIns="90000" spcFirstLastPara="1" rIns="90000" wrap="square" tIns="45000">
            <a:noAutofit/>
          </a:bodyPr>
          <a:lstStyle/>
          <a:p>
            <a:pPr indent="0" lvl="0" marL="0" marR="0" rtl="0" algn="ctr">
              <a:lnSpc>
                <a:spcPct val="117000"/>
              </a:lnSpc>
              <a:spcBef>
                <a:spcPts val="0"/>
              </a:spcBef>
              <a:spcAft>
                <a:spcPts val="0"/>
              </a:spcAft>
              <a:buClr>
                <a:srgbClr val="000000"/>
              </a:buClr>
              <a:buSzPts val="4900"/>
              <a:buFont typeface="Arial"/>
              <a:buNone/>
            </a:pPr>
            <a:r>
              <a:rPr b="1" i="0" lang="sk" sz="4900" u="none" cap="none" strike="noStrike">
                <a:solidFill>
                  <a:srgbClr val="FFFFFF"/>
                </a:solidFill>
                <a:latin typeface="Source Sans Pro"/>
                <a:ea typeface="Source Sans Pro"/>
                <a:cs typeface="Source Sans Pro"/>
                <a:sym typeface="Source Sans Pro"/>
              </a:rPr>
              <a:t>60</a:t>
            </a:r>
            <a:r>
              <a:rPr b="1" lang="sk" sz="4900">
                <a:solidFill>
                  <a:srgbClr val="FFFFFF"/>
                </a:solidFill>
                <a:latin typeface="Source Sans Pro"/>
                <a:ea typeface="Source Sans Pro"/>
                <a:cs typeface="Source Sans Pro"/>
                <a:sym typeface="Source Sans Pro"/>
              </a:rPr>
              <a:t>0</a:t>
            </a:r>
            <a:r>
              <a:rPr b="1" i="0" lang="sk" sz="4900" u="none" cap="none" strike="noStrike">
                <a:solidFill>
                  <a:srgbClr val="FFFFFF"/>
                </a:solidFill>
                <a:latin typeface="Source Sans Pro"/>
                <a:ea typeface="Source Sans Pro"/>
                <a:cs typeface="Source Sans Pro"/>
                <a:sym typeface="Source Sans Pro"/>
              </a:rPr>
              <a:t> </a:t>
            </a:r>
            <a:r>
              <a:rPr b="1" lang="sk" sz="4900">
                <a:solidFill>
                  <a:srgbClr val="FFFFFF"/>
                </a:solidFill>
                <a:latin typeface="Source Sans Pro"/>
                <a:ea typeface="Source Sans Pro"/>
                <a:cs typeface="Source Sans Pro"/>
                <a:sym typeface="Source Sans Pro"/>
              </a:rPr>
              <a:t>p</a:t>
            </a:r>
            <a:r>
              <a:rPr b="1" i="0" lang="sk" sz="4900" u="none" cap="none" strike="noStrike">
                <a:solidFill>
                  <a:srgbClr val="FFFFFF"/>
                </a:solidFill>
                <a:latin typeface="Source Sans Pro"/>
                <a:ea typeface="Source Sans Pro"/>
                <a:cs typeface="Source Sans Pro"/>
                <a:sym typeface="Source Sans Pro"/>
              </a:rPr>
              <a:t>.</a:t>
            </a:r>
            <a:r>
              <a:rPr b="1" lang="sk" sz="4900">
                <a:solidFill>
                  <a:srgbClr val="FFFFFF"/>
                </a:solidFill>
                <a:latin typeface="Source Sans Pro"/>
                <a:ea typeface="Source Sans Pro"/>
                <a:cs typeface="Source Sans Pro"/>
                <a:sym typeface="Source Sans Pro"/>
              </a:rPr>
              <a:t> n</a:t>
            </a:r>
            <a:r>
              <a:rPr b="1" i="0" lang="sk" sz="4900" u="none" cap="none" strike="noStrike">
                <a:solidFill>
                  <a:srgbClr val="FFFFFF"/>
                </a:solidFill>
                <a:latin typeface="Source Sans Pro"/>
                <a:ea typeface="Source Sans Pro"/>
                <a:cs typeface="Source Sans Pro"/>
                <a:sym typeface="Source Sans Pro"/>
              </a:rPr>
              <a:t>. l.</a:t>
            </a:r>
            <a:endParaRPr b="0" i="0" sz="4900" u="none" cap="none" strike="noStrike">
              <a:solidFill>
                <a:srgbClr val="000000"/>
              </a:solidFill>
              <a:latin typeface="Arial"/>
              <a:ea typeface="Arial"/>
              <a:cs typeface="Arial"/>
              <a:sym typeface="Arial"/>
            </a:endParaRPr>
          </a:p>
        </p:txBody>
      </p:sp>
      <p:sp>
        <p:nvSpPr>
          <p:cNvPr id="299" name="Google Shape;299;p29"/>
          <p:cNvSpPr/>
          <p:nvPr/>
        </p:nvSpPr>
        <p:spPr>
          <a:xfrm>
            <a:off x="7545240" y="2680200"/>
            <a:ext cx="3512100" cy="963000"/>
          </a:xfrm>
          <a:prstGeom prst="rect">
            <a:avLst/>
          </a:prstGeom>
          <a:noFill/>
          <a:ln>
            <a:noFill/>
          </a:ln>
        </p:spPr>
        <p:txBody>
          <a:bodyPr anchorCtr="0" anchor="t" bIns="45000" lIns="90000" spcFirstLastPara="1" rIns="90000" wrap="square" tIns="45000">
            <a:noAutofit/>
          </a:bodyPr>
          <a:lstStyle/>
          <a:p>
            <a:pPr indent="0" lvl="0" marL="0" marR="0" rtl="0" algn="ctr">
              <a:lnSpc>
                <a:spcPct val="117000"/>
              </a:lnSpc>
              <a:spcBef>
                <a:spcPts val="0"/>
              </a:spcBef>
              <a:spcAft>
                <a:spcPts val="0"/>
              </a:spcAft>
              <a:buClr>
                <a:srgbClr val="000000"/>
              </a:buClr>
              <a:buSzPts val="4900"/>
              <a:buFont typeface="Arial"/>
              <a:buNone/>
            </a:pPr>
            <a:r>
              <a:rPr b="1" i="0" lang="sk" sz="4900" u="none" cap="none" strike="noStrike">
                <a:solidFill>
                  <a:srgbClr val="FFFFFF"/>
                </a:solidFill>
                <a:latin typeface="Source Sans Pro"/>
                <a:ea typeface="Source Sans Pro"/>
                <a:cs typeface="Source Sans Pro"/>
                <a:sym typeface="Source Sans Pro"/>
              </a:rPr>
              <a:t>V</a:t>
            </a:r>
            <a:r>
              <a:rPr b="1" lang="sk" sz="4900">
                <a:solidFill>
                  <a:srgbClr val="FFFFFF"/>
                </a:solidFill>
                <a:latin typeface="Source Sans Pro"/>
                <a:ea typeface="Source Sans Pro"/>
                <a:cs typeface="Source Sans Pro"/>
                <a:sym typeface="Source Sans Pro"/>
              </a:rPr>
              <a:t>E</a:t>
            </a:r>
            <a:r>
              <a:rPr b="1" i="0" lang="sk" sz="4900" u="none" cap="none" strike="noStrike">
                <a:solidFill>
                  <a:srgbClr val="FFFFFF"/>
                </a:solidFill>
                <a:latin typeface="Source Sans Pro"/>
                <a:ea typeface="Source Sans Pro"/>
                <a:cs typeface="Source Sans Pro"/>
                <a:sym typeface="Source Sans Pro"/>
              </a:rPr>
              <a:t>ČNOS</a:t>
            </a:r>
            <a:r>
              <a:rPr b="1" lang="sk" sz="4900">
                <a:solidFill>
                  <a:srgbClr val="FFFFFF"/>
                </a:solidFill>
                <a:latin typeface="Source Sans Pro"/>
                <a:ea typeface="Source Sans Pro"/>
                <a:cs typeface="Source Sans Pro"/>
                <a:sym typeface="Source Sans Pro"/>
              </a:rPr>
              <a:t>Ť</a:t>
            </a:r>
            <a:endParaRPr b="0" i="0" sz="49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descr="3.jpg" id="100" name="Google Shape;100;p3"/>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nb-en-1-30.jpg" id="305" name="Google Shape;305;p30"/>
          <p:cNvPicPr preferRelativeResize="0"/>
          <p:nvPr/>
        </p:nvPicPr>
        <p:blipFill rotWithShape="1">
          <a:blip r:embed="rId3">
            <a:alphaModFix/>
          </a:blip>
          <a:srcRect b="0" l="0" r="0" t="0"/>
          <a:stretch/>
        </p:blipFill>
        <p:spPr>
          <a:xfrm>
            <a:off x="0" y="21772"/>
            <a:ext cx="11710800" cy="6586561"/>
          </a:xfrm>
          <a:prstGeom prst="rect">
            <a:avLst/>
          </a:prstGeom>
          <a:noFill/>
          <a:ln>
            <a:noFill/>
          </a:ln>
        </p:spPr>
      </p:pic>
      <p:sp>
        <p:nvSpPr>
          <p:cNvPr id="306" name="Google Shape;306;p30"/>
          <p:cNvSpPr/>
          <p:nvPr/>
        </p:nvSpPr>
        <p:spPr>
          <a:xfrm>
            <a:off x="2333520" y="2103360"/>
            <a:ext cx="5166600" cy="606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Ty si tá zlatá hlava.</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307" name="Google Shape;307;p30"/>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2,38</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31.jpg" id="313" name="Google Shape;313;p31"/>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32.jpg" id="319" name="Google Shape;319;p32"/>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nb-en-1-33.jpg" id="325" name="Google Shape;325;p33"/>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326" name="Google Shape;326;p33"/>
          <p:cNvSpPr/>
          <p:nvPr/>
        </p:nvSpPr>
        <p:spPr>
          <a:xfrm>
            <a:off x="719990" y="719990"/>
            <a:ext cx="4762500" cy="1621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Po tebe povstane iné kráľovstvo, menšie ako tvoje...</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327" name="Google Shape;327;p33"/>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2,39</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nb-en-1-34.jpg" id="333" name="Google Shape;333;p34"/>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334" name="Google Shape;334;p34"/>
          <p:cNvSpPr/>
          <p:nvPr/>
        </p:nvSpPr>
        <p:spPr>
          <a:xfrm>
            <a:off x="720000" y="720000"/>
            <a:ext cx="8186100" cy="17457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Opevnením Esagily a Babylonu som naveky urobil a upevnil meno svojej vlády.</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335" name="Google Shape;335;p34"/>
          <p:cNvSpPr/>
          <p:nvPr/>
        </p:nvSpPr>
        <p:spPr>
          <a:xfrm>
            <a:off x="5450750" y="4629600"/>
            <a:ext cx="4771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lang="sk" sz="2500">
                <a:solidFill>
                  <a:srgbClr val="FFFFFF"/>
                </a:solidFill>
                <a:latin typeface="Source Sans Pro"/>
                <a:ea typeface="Source Sans Pro"/>
                <a:cs typeface="Source Sans Pro"/>
                <a:sym typeface="Source Sans Pro"/>
              </a:rPr>
              <a:t>Nabuchodonozorova tabuľka</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35.jpg" id="341" name="Google Shape;341;p35"/>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nb-en-1-36.jpg" id="347" name="Google Shape;347;p36"/>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348" name="Google Shape;348;p36"/>
          <p:cNvSpPr/>
          <p:nvPr/>
        </p:nvSpPr>
        <p:spPr>
          <a:xfrm>
            <a:off x="720000" y="720001"/>
            <a:ext cx="8231100" cy="4953600"/>
          </a:xfrm>
          <a:prstGeom prst="rect">
            <a:avLst/>
          </a:prstGeom>
          <a:noFill/>
          <a:ln>
            <a:noFill/>
          </a:ln>
        </p:spPr>
        <p:txBody>
          <a:bodyPr anchorCtr="0" anchor="t" bIns="45000" lIns="90000" spcFirstLastPara="1" rIns="90000" wrap="square" tIns="45000">
            <a:noAutofit/>
          </a:bodyPr>
          <a:lstStyle/>
          <a:p>
            <a:pPr indent="0" lvl="0" marL="0" marR="0" rtl="0" algn="l">
              <a:lnSpc>
                <a:spcPct val="79000"/>
              </a:lnSpc>
              <a:spcBef>
                <a:spcPts val="0"/>
              </a:spcBef>
              <a:spcAft>
                <a:spcPts val="0"/>
              </a:spcAft>
              <a:buClr>
                <a:srgbClr val="000000"/>
              </a:buClr>
              <a:buSzPts val="6900"/>
              <a:buFont typeface="Arial"/>
              <a:buNone/>
            </a:pPr>
            <a:r>
              <a:rPr lang="sk" sz="6900">
                <a:solidFill>
                  <a:srgbClr val="FFFFFF"/>
                </a:solidFill>
                <a:latin typeface="Source Sans Pro"/>
                <a:ea typeface="Source Sans Pro"/>
                <a:cs typeface="Source Sans Pro"/>
                <a:sym typeface="Source Sans Pro"/>
              </a:rPr>
              <a:t>KÝROS </a:t>
            </a:r>
            <a:br>
              <a:rPr lang="sk" sz="6900">
                <a:solidFill>
                  <a:srgbClr val="FFFFFF"/>
                </a:solidFill>
                <a:latin typeface="Source Sans Pro"/>
                <a:ea typeface="Source Sans Pro"/>
                <a:cs typeface="Source Sans Pro"/>
                <a:sym typeface="Source Sans Pro"/>
              </a:rPr>
            </a:br>
            <a:r>
              <a:rPr lang="sk" sz="6900">
                <a:solidFill>
                  <a:srgbClr val="FFFFFF"/>
                </a:solidFill>
                <a:latin typeface="Source Sans Pro"/>
                <a:ea typeface="Source Sans Pro"/>
                <a:cs typeface="Source Sans Pro"/>
                <a:sym typeface="Source Sans Pro"/>
              </a:rPr>
              <a:t>SPOMENUTÝ PRIBLIŽNE</a:t>
            </a:r>
            <a:r>
              <a:rPr b="0" i="0" lang="sk" sz="6900" u="none" cap="none" strike="noStrike">
                <a:solidFill>
                  <a:srgbClr val="FFFFFF"/>
                </a:solidFill>
                <a:latin typeface="Source Sans Pro"/>
                <a:ea typeface="Source Sans Pro"/>
                <a:cs typeface="Source Sans Pro"/>
                <a:sym typeface="Source Sans Pro"/>
              </a:rPr>
              <a:t>  </a:t>
            </a:r>
            <a:br>
              <a:rPr b="0" i="0" lang="sk" sz="6900" u="none" cap="none" strike="noStrike">
                <a:solidFill>
                  <a:srgbClr val="FFFFFF"/>
                </a:solidFill>
                <a:latin typeface="Source Sans Pro"/>
                <a:ea typeface="Source Sans Pro"/>
                <a:cs typeface="Source Sans Pro"/>
                <a:sym typeface="Source Sans Pro"/>
              </a:rPr>
            </a:br>
            <a:r>
              <a:rPr b="1" lang="sk" sz="6900">
                <a:solidFill>
                  <a:srgbClr val="FFFFFF"/>
                </a:solidFill>
                <a:latin typeface="Source Sans Pro"/>
                <a:ea typeface="Source Sans Pro"/>
                <a:cs typeface="Source Sans Pro"/>
                <a:sym typeface="Source Sans Pro"/>
              </a:rPr>
              <a:t>150 ROKOV</a:t>
            </a:r>
            <a:r>
              <a:rPr b="1" i="0" lang="sk" sz="6900" u="none" cap="none" strike="noStrike">
                <a:solidFill>
                  <a:srgbClr val="FFFFFF"/>
                </a:solidFill>
                <a:latin typeface="Source Sans Pro"/>
                <a:ea typeface="Source Sans Pro"/>
                <a:cs typeface="Source Sans Pro"/>
                <a:sym typeface="Source Sans Pro"/>
              </a:rPr>
              <a:t> </a:t>
            </a:r>
            <a:br>
              <a:rPr b="1" i="0" lang="sk" sz="6900" u="none" cap="none" strike="noStrike">
                <a:solidFill>
                  <a:srgbClr val="FFFFFF"/>
                </a:solidFill>
                <a:latin typeface="Source Sans Pro"/>
                <a:ea typeface="Source Sans Pro"/>
                <a:cs typeface="Source Sans Pro"/>
                <a:sym typeface="Source Sans Pro"/>
              </a:rPr>
            </a:br>
            <a:r>
              <a:rPr b="1" lang="sk" sz="6900">
                <a:solidFill>
                  <a:srgbClr val="FFFFFF"/>
                </a:solidFill>
                <a:latin typeface="Source Sans Pro"/>
                <a:ea typeface="Source Sans Pro"/>
                <a:cs typeface="Source Sans Pro"/>
                <a:sym typeface="Source Sans Pro"/>
              </a:rPr>
              <a:t>PRED SVOJÍM NARODENÍM.</a:t>
            </a:r>
            <a:r>
              <a:rPr b="1" i="0" lang="sk" sz="6900" u="none" cap="none" strike="noStrike">
                <a:solidFill>
                  <a:srgbClr val="FFFFFF"/>
                </a:solidFill>
                <a:latin typeface="Source Sans Pro"/>
                <a:ea typeface="Source Sans Pro"/>
                <a:cs typeface="Source Sans Pro"/>
                <a:sym typeface="Source Sans Pro"/>
              </a:rPr>
              <a:t> </a:t>
            </a:r>
            <a:endParaRPr b="0" i="0" sz="69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nb-en-1-37.jpg" id="354" name="Google Shape;354;p37"/>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355" name="Google Shape;355;p37"/>
          <p:cNvSpPr/>
          <p:nvPr/>
        </p:nvSpPr>
        <p:spPr>
          <a:xfrm>
            <a:off x="3573350" y="720000"/>
            <a:ext cx="6354300" cy="3720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Takto hovorí Hospodin svojmu pomazanému, Kýrovi, ktorého som uchopil za pravicu, aby som pred ním pošliapal národy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uvoľnil opasky z bedier kráľov, aby som pred ním otvoril vráta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brány nezostali zatvorené.</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356" name="Google Shape;356;p37"/>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Iza</a:t>
            </a:r>
            <a:r>
              <a:rPr b="1" lang="sk" sz="2500">
                <a:solidFill>
                  <a:srgbClr val="FFFFFF"/>
                </a:solidFill>
                <a:latin typeface="Source Sans Pro"/>
                <a:ea typeface="Source Sans Pro"/>
                <a:cs typeface="Source Sans Pro"/>
                <a:sym typeface="Source Sans Pro"/>
              </a:rPr>
              <a:t>i</a:t>
            </a:r>
            <a:r>
              <a:rPr b="1" i="0" lang="sk" sz="2500" u="none" cap="none" strike="noStrike">
                <a:solidFill>
                  <a:srgbClr val="FFFFFF"/>
                </a:solidFill>
                <a:latin typeface="Source Sans Pro"/>
                <a:ea typeface="Source Sans Pro"/>
                <a:cs typeface="Source Sans Pro"/>
                <a:sym typeface="Source Sans Pro"/>
              </a:rPr>
              <a:t>áš 45,1</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38.jpg" id="362" name="Google Shape;362;p38"/>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nb-en-1-39.jpg" id="368" name="Google Shape;368;p39"/>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369" name="Google Shape;369;p39"/>
          <p:cNvSpPr/>
          <p:nvPr/>
        </p:nvSpPr>
        <p:spPr>
          <a:xfrm>
            <a:off x="720000" y="4078525"/>
            <a:ext cx="5964600" cy="1878900"/>
          </a:xfrm>
          <a:prstGeom prst="rect">
            <a:avLst/>
          </a:prstGeom>
          <a:noFill/>
          <a:ln>
            <a:noFill/>
          </a:ln>
        </p:spPr>
        <p:txBody>
          <a:bodyPr anchorCtr="0" anchor="t" bIns="45000" lIns="90000" spcFirstLastPara="1" rIns="90000" wrap="square" tIns="45000">
            <a:noAutofit/>
          </a:bodyPr>
          <a:lstStyle/>
          <a:p>
            <a:pPr indent="0" lvl="0" marL="0" marR="0" rtl="0" algn="l">
              <a:lnSpc>
                <a:spcPct val="81000"/>
              </a:lnSpc>
              <a:spcBef>
                <a:spcPts val="0"/>
              </a:spcBef>
              <a:spcAft>
                <a:spcPts val="0"/>
              </a:spcAft>
              <a:buClr>
                <a:srgbClr val="000000"/>
              </a:buClr>
              <a:buSzPts val="6900"/>
              <a:buFont typeface="Arial"/>
              <a:buNone/>
            </a:pPr>
            <a:r>
              <a:rPr b="1" lang="sk" sz="6900">
                <a:solidFill>
                  <a:srgbClr val="FFFFFF"/>
                </a:solidFill>
                <a:latin typeface="Source Sans Pro"/>
                <a:ea typeface="Source Sans Pro"/>
                <a:cs typeface="Source Sans Pro"/>
                <a:sym typeface="Source Sans Pro"/>
              </a:rPr>
              <a:t>13. OKTÓBER </a:t>
            </a:r>
            <a:r>
              <a:rPr lang="sk" sz="6900">
                <a:solidFill>
                  <a:srgbClr val="FFFFFF"/>
                </a:solidFill>
                <a:latin typeface="Source Sans Pro"/>
                <a:ea typeface="Source Sans Pro"/>
                <a:cs typeface="Source Sans Pro"/>
                <a:sym typeface="Source Sans Pro"/>
              </a:rPr>
              <a:t>539 PR. N. L.</a:t>
            </a:r>
            <a:endParaRPr i="0" sz="6900" u="none" cap="none" strike="noStrike">
              <a:solidFill>
                <a:srgbClr val="000000"/>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4"/>
          <p:cNvPicPr preferRelativeResize="0"/>
          <p:nvPr/>
        </p:nvPicPr>
        <p:blipFill>
          <a:blip r:embed="rId3">
            <a:alphaModFix/>
          </a:blip>
          <a:stretch>
            <a:fillRect/>
          </a:stretch>
        </p:blipFill>
        <p:spPr>
          <a:xfrm>
            <a:off x="0" y="0"/>
            <a:ext cx="11712226" cy="65942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40.jpg" id="375" name="Google Shape;375;p40"/>
          <p:cNvPicPr preferRelativeResize="0"/>
          <p:nvPr/>
        </p:nvPicPr>
        <p:blipFill rotWithShape="1">
          <a:blip r:embed="rId3">
            <a:alphaModFix/>
          </a:blip>
          <a:srcRect b="0" l="0" r="0" t="0"/>
          <a:stretch/>
        </p:blipFill>
        <p:spPr>
          <a:xfrm>
            <a:off x="0" y="0"/>
            <a:ext cx="11712240" cy="6588135"/>
          </a:xfrm>
          <a:prstGeom prst="rect">
            <a:avLst/>
          </a:prstGeom>
          <a:noFill/>
          <a:ln>
            <a:noFill/>
          </a:ln>
        </p:spPr>
      </p:pic>
      <p:pic>
        <p:nvPicPr>
          <p:cNvPr descr="nb-en-1-40.jpg" id="376" name="Google Shape;376;p40"/>
          <p:cNvPicPr preferRelativeResize="0"/>
          <p:nvPr/>
        </p:nvPicPr>
        <p:blipFill rotWithShape="1">
          <a:blip r:embed="rId4">
            <a:alphaModFix/>
          </a:blip>
          <a:srcRect b="0" l="0" r="0" t="0"/>
          <a:stretch/>
        </p:blipFill>
        <p:spPr>
          <a:xfrm>
            <a:off x="0" y="0"/>
            <a:ext cx="11710800" cy="6586561"/>
          </a:xfrm>
          <a:prstGeom prst="rect">
            <a:avLst/>
          </a:prstGeom>
          <a:noFill/>
          <a:ln>
            <a:noFill/>
          </a:ln>
        </p:spPr>
      </p:pic>
      <p:sp>
        <p:nvSpPr>
          <p:cNvPr id="377" name="Google Shape;377;p40"/>
          <p:cNvSpPr/>
          <p:nvPr/>
        </p:nvSpPr>
        <p:spPr>
          <a:xfrm>
            <a:off x="1204920" y="810720"/>
            <a:ext cx="9289500" cy="968400"/>
          </a:xfrm>
          <a:prstGeom prst="rect">
            <a:avLst/>
          </a:prstGeom>
          <a:noFill/>
          <a:ln>
            <a:noFill/>
          </a:ln>
        </p:spPr>
        <p:txBody>
          <a:bodyPr anchorCtr="0" anchor="t" bIns="45000" lIns="90000" spcFirstLastPara="1" rIns="90000" wrap="square" tIns="45000">
            <a:noAutofit/>
          </a:bodyPr>
          <a:lstStyle/>
          <a:p>
            <a:pPr indent="0" lvl="0" marL="0" marR="0" rtl="0" algn="ctr">
              <a:lnSpc>
                <a:spcPct val="79000"/>
              </a:lnSpc>
              <a:spcBef>
                <a:spcPts val="0"/>
              </a:spcBef>
              <a:spcAft>
                <a:spcPts val="0"/>
              </a:spcAft>
              <a:buClr>
                <a:srgbClr val="000000"/>
              </a:buClr>
              <a:buSzPts val="6900"/>
              <a:buFont typeface="Arial"/>
              <a:buNone/>
            </a:pPr>
            <a:r>
              <a:rPr b="1" i="0" lang="sk" sz="6900" u="none" cap="none" strike="noStrike">
                <a:solidFill>
                  <a:srgbClr val="FFFFFF"/>
                </a:solidFill>
                <a:latin typeface="Source Sans Pro"/>
                <a:ea typeface="Source Sans Pro"/>
                <a:cs typeface="Source Sans Pro"/>
                <a:sym typeface="Source Sans Pro"/>
              </a:rPr>
              <a:t>PER</a:t>
            </a:r>
            <a:r>
              <a:rPr b="1" lang="sk" sz="6900">
                <a:solidFill>
                  <a:srgbClr val="FFFFFF"/>
                </a:solidFill>
                <a:latin typeface="Source Sans Pro"/>
                <a:ea typeface="Source Sans Pro"/>
                <a:cs typeface="Source Sans Pro"/>
                <a:sym typeface="Source Sans Pro"/>
              </a:rPr>
              <a:t>Z</a:t>
            </a:r>
            <a:r>
              <a:rPr b="1" i="0" lang="sk" sz="6900" u="none" cap="none" strike="noStrike">
                <a:solidFill>
                  <a:srgbClr val="FFFFFF"/>
                </a:solidFill>
                <a:latin typeface="Source Sans Pro"/>
                <a:ea typeface="Source Sans Pro"/>
                <a:cs typeface="Source Sans Pro"/>
                <a:sym typeface="Source Sans Pro"/>
              </a:rPr>
              <a:t>IE</a:t>
            </a:r>
            <a:endParaRPr b="0" i="0" sz="6900" u="none" cap="none" strike="noStrike">
              <a:solidFill>
                <a:srgbClr val="000000"/>
              </a:solidFill>
              <a:latin typeface="Arial"/>
              <a:ea typeface="Arial"/>
              <a:cs typeface="Arial"/>
              <a:sym typeface="Arial"/>
            </a:endParaRPr>
          </a:p>
        </p:txBody>
      </p:sp>
      <p:sp>
        <p:nvSpPr>
          <p:cNvPr id="378" name="Google Shape;378;p40"/>
          <p:cNvSpPr/>
          <p:nvPr/>
        </p:nvSpPr>
        <p:spPr>
          <a:xfrm>
            <a:off x="1934275" y="1635950"/>
            <a:ext cx="7719000" cy="6870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Clr>
                <a:srgbClr val="000000"/>
              </a:buClr>
              <a:buSzPts val="5000"/>
              <a:buFont typeface="Arial"/>
              <a:buNone/>
            </a:pPr>
            <a:r>
              <a:rPr b="0" i="0" lang="sk" sz="4800" u="none" cap="none" strike="noStrike">
                <a:solidFill>
                  <a:srgbClr val="FFFFFF"/>
                </a:solidFill>
                <a:latin typeface="Source Sans Pro"/>
                <a:ea typeface="Source Sans Pro"/>
                <a:cs typeface="Source Sans Pro"/>
                <a:sym typeface="Source Sans Pro"/>
              </a:rPr>
              <a:t>RAMEN</a:t>
            </a:r>
            <a:r>
              <a:rPr lang="sk" sz="4800">
                <a:solidFill>
                  <a:srgbClr val="FFFFFF"/>
                </a:solidFill>
                <a:latin typeface="Source Sans Pro"/>
                <a:ea typeface="Source Sans Pro"/>
                <a:cs typeface="Source Sans Pro"/>
                <a:sym typeface="Source Sans Pro"/>
              </a:rPr>
              <a:t>Á</a:t>
            </a:r>
            <a:r>
              <a:rPr b="0" i="0" lang="sk" sz="4800" u="none" cap="none" strike="noStrike">
                <a:solidFill>
                  <a:srgbClr val="FFFFFF"/>
                </a:solidFill>
                <a:latin typeface="Source Sans Pro"/>
                <a:ea typeface="Source Sans Pro"/>
                <a:cs typeface="Source Sans Pro"/>
                <a:sym typeface="Source Sans Pro"/>
              </a:rPr>
              <a:t> A HRUĎ Z</a:t>
            </a:r>
            <a:r>
              <a:rPr lang="sk" sz="4800">
                <a:solidFill>
                  <a:srgbClr val="FFFFFF"/>
                </a:solidFill>
                <a:latin typeface="Source Sans Pro"/>
                <a:ea typeface="Source Sans Pro"/>
                <a:cs typeface="Source Sans Pro"/>
                <a:sym typeface="Source Sans Pro"/>
              </a:rPr>
              <a:t>O</a:t>
            </a:r>
            <a:r>
              <a:rPr b="0" i="0" lang="sk" sz="4800" u="none" cap="none" strike="noStrike">
                <a:solidFill>
                  <a:srgbClr val="FFFFFF"/>
                </a:solidFill>
                <a:latin typeface="Source Sans Pro"/>
                <a:ea typeface="Source Sans Pro"/>
                <a:cs typeface="Source Sans Pro"/>
                <a:sym typeface="Source Sans Pro"/>
              </a:rPr>
              <a:t> </a:t>
            </a:r>
            <a:r>
              <a:rPr lang="sk" sz="4800">
                <a:solidFill>
                  <a:srgbClr val="FFFFFF"/>
                </a:solidFill>
                <a:latin typeface="Source Sans Pro"/>
                <a:ea typeface="Source Sans Pro"/>
                <a:cs typeface="Source Sans Pro"/>
                <a:sym typeface="Source Sans Pro"/>
              </a:rPr>
              <a:t>STRIEBRA</a:t>
            </a:r>
            <a:endParaRPr b="0" i="0" sz="4800" u="none" cap="none" strike="noStrike">
              <a:solidFill>
                <a:srgbClr val="000000"/>
              </a:solidFill>
              <a:latin typeface="Arial"/>
              <a:ea typeface="Arial"/>
              <a:cs typeface="Arial"/>
              <a:sym typeface="Arial"/>
            </a:endParaRPr>
          </a:p>
        </p:txBody>
      </p:sp>
      <p:sp>
        <p:nvSpPr>
          <p:cNvPr id="379" name="Google Shape;379;p40"/>
          <p:cNvSpPr/>
          <p:nvPr/>
        </p:nvSpPr>
        <p:spPr>
          <a:xfrm>
            <a:off x="1013400" y="3367440"/>
            <a:ext cx="3692400" cy="752100"/>
          </a:xfrm>
          <a:prstGeom prst="rect">
            <a:avLst/>
          </a:prstGeom>
          <a:noFill/>
          <a:ln>
            <a:noFill/>
          </a:ln>
        </p:spPr>
        <p:txBody>
          <a:bodyPr anchorCtr="0" anchor="t" bIns="45000" lIns="90000" spcFirstLastPara="1" rIns="90000" wrap="square" tIns="45000">
            <a:noAutofit/>
          </a:bodyPr>
          <a:lstStyle/>
          <a:p>
            <a:pPr indent="0" lvl="0" marL="0" marR="0" rtl="0" algn="ctr">
              <a:lnSpc>
                <a:spcPct val="87000"/>
              </a:lnSpc>
              <a:spcBef>
                <a:spcPts val="0"/>
              </a:spcBef>
              <a:spcAft>
                <a:spcPts val="0"/>
              </a:spcAft>
              <a:buClr>
                <a:srgbClr val="000000"/>
              </a:buClr>
              <a:buSzPts val="5000"/>
              <a:buFont typeface="Arial"/>
              <a:buNone/>
            </a:pPr>
            <a:r>
              <a:rPr b="1" i="0" lang="sk" sz="5000" u="none" cap="none" strike="noStrike">
                <a:solidFill>
                  <a:srgbClr val="FFFFFF"/>
                </a:solidFill>
                <a:latin typeface="Source Sans Pro"/>
                <a:ea typeface="Source Sans Pro"/>
                <a:cs typeface="Source Sans Pro"/>
                <a:sym typeface="Source Sans Pro"/>
              </a:rPr>
              <a:t>539 p. </a:t>
            </a:r>
            <a:r>
              <a:rPr b="1" lang="sk" sz="5000">
                <a:solidFill>
                  <a:srgbClr val="FFFFFF"/>
                </a:solidFill>
                <a:latin typeface="Source Sans Pro"/>
                <a:ea typeface="Source Sans Pro"/>
                <a:cs typeface="Source Sans Pro"/>
                <a:sym typeface="Source Sans Pro"/>
              </a:rPr>
              <a:t>n</a:t>
            </a:r>
            <a:r>
              <a:rPr b="1" i="0" lang="sk" sz="5000" u="none" cap="none" strike="noStrike">
                <a:solidFill>
                  <a:srgbClr val="FFFFFF"/>
                </a:solidFill>
                <a:latin typeface="Source Sans Pro"/>
                <a:ea typeface="Source Sans Pro"/>
                <a:cs typeface="Source Sans Pro"/>
                <a:sym typeface="Source Sans Pro"/>
              </a:rPr>
              <a:t>. l.</a:t>
            </a:r>
            <a:endParaRPr b="0" i="0" sz="5000" u="none" cap="none" strike="noStrike">
              <a:solidFill>
                <a:srgbClr val="000000"/>
              </a:solidFill>
              <a:latin typeface="Arial"/>
              <a:ea typeface="Arial"/>
              <a:cs typeface="Arial"/>
              <a:sym typeface="Arial"/>
            </a:endParaRPr>
          </a:p>
        </p:txBody>
      </p:sp>
      <p:sp>
        <p:nvSpPr>
          <p:cNvPr id="380" name="Google Shape;380;p40"/>
          <p:cNvSpPr/>
          <p:nvPr/>
        </p:nvSpPr>
        <p:spPr>
          <a:xfrm>
            <a:off x="7286400" y="3355920"/>
            <a:ext cx="3737400" cy="752100"/>
          </a:xfrm>
          <a:prstGeom prst="rect">
            <a:avLst/>
          </a:prstGeom>
          <a:noFill/>
          <a:ln>
            <a:noFill/>
          </a:ln>
        </p:spPr>
        <p:txBody>
          <a:bodyPr anchorCtr="0" anchor="t" bIns="45000" lIns="90000" spcFirstLastPara="1" rIns="90000" wrap="square" tIns="45000">
            <a:noAutofit/>
          </a:bodyPr>
          <a:lstStyle/>
          <a:p>
            <a:pPr indent="0" lvl="0" marL="0" marR="0" rtl="0" algn="ctr">
              <a:lnSpc>
                <a:spcPct val="87000"/>
              </a:lnSpc>
              <a:spcBef>
                <a:spcPts val="0"/>
              </a:spcBef>
              <a:spcAft>
                <a:spcPts val="0"/>
              </a:spcAft>
              <a:buClr>
                <a:srgbClr val="000000"/>
              </a:buClr>
              <a:buSzPts val="5000"/>
              <a:buFont typeface="Arial"/>
              <a:buNone/>
            </a:pPr>
            <a:r>
              <a:rPr b="1" i="0" lang="sk" sz="5000" u="none" cap="none" strike="noStrike">
                <a:solidFill>
                  <a:srgbClr val="FFFFFF"/>
                </a:solidFill>
                <a:latin typeface="Source Sans Pro"/>
                <a:ea typeface="Source Sans Pro"/>
                <a:cs typeface="Source Sans Pro"/>
                <a:sym typeface="Source Sans Pro"/>
              </a:rPr>
              <a:t>331 p. n. l.</a:t>
            </a:r>
            <a:endParaRPr b="0" i="0" sz="5000" u="none" cap="none" strike="noStrike">
              <a:solidFill>
                <a:srgbClr val="000000"/>
              </a:solidFill>
              <a:latin typeface="Arial"/>
              <a:ea typeface="Arial"/>
              <a:cs typeface="Arial"/>
              <a:sym typeface="Arial"/>
            </a:endParaRPr>
          </a:p>
        </p:txBody>
      </p:sp>
      <p:cxnSp>
        <p:nvCxnSpPr>
          <p:cNvPr id="381" name="Google Shape;381;p40"/>
          <p:cNvCxnSpPr/>
          <p:nvPr/>
        </p:nvCxnSpPr>
        <p:spPr>
          <a:xfrm>
            <a:off x="2105525" y="2533488"/>
            <a:ext cx="7501200" cy="0"/>
          </a:xfrm>
          <a:prstGeom prst="straightConnector1">
            <a:avLst/>
          </a:prstGeom>
          <a:noFill/>
          <a:ln cap="flat" cmpd="sng" w="38100">
            <a:solidFill>
              <a:schemeClr val="lt1"/>
            </a:solidFill>
            <a:prstDash val="solid"/>
            <a:round/>
            <a:headEnd len="med" w="med" type="none"/>
            <a:tailEnd len="med" w="med" type="none"/>
          </a:ln>
          <a:effectLst>
            <a:outerShdw blurRad="57150" rotWithShape="0" algn="bl" dir="5400000" dist="19050">
              <a:srgbClr val="000000">
                <a:alpha val="50000"/>
              </a:srgbClr>
            </a:outerShdw>
            <a:reflection blurRad="0" dir="5400000" dist="38100" endA="0" endPos="35000" fadeDir="5400012" kx="0" rotWithShape="0" algn="bl" stPos="0" sy="-100000" ky="0"/>
          </a:effectLst>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nb-en-1-41.jpg" id="387" name="Google Shape;387;p41"/>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388" name="Google Shape;388;p41"/>
          <p:cNvSpPr/>
          <p:nvPr/>
        </p:nvSpPr>
        <p:spPr>
          <a:xfrm>
            <a:off x="720000" y="720000"/>
            <a:ext cx="4391100" cy="2273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...a ďalšie, tretie kráľovstvo z bronzu, ktoré bude vládnuť na celej zemi.</a:t>
            </a:r>
            <a:endParaRPr b="0" i="0" sz="3350" u="none" cap="none" strike="noStrike">
              <a:solidFill>
                <a:srgbClr val="000000"/>
              </a:solidFill>
              <a:latin typeface="Arial"/>
              <a:ea typeface="Arial"/>
              <a:cs typeface="Arial"/>
              <a:sym typeface="Arial"/>
            </a:endParaRPr>
          </a:p>
        </p:txBody>
      </p:sp>
      <p:sp>
        <p:nvSpPr>
          <p:cNvPr id="389" name="Google Shape;389;p41"/>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2,39</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42.jpg" id="395" name="Google Shape;395;p42"/>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nb-en-1-43.jpg" id="401" name="Google Shape;401;p43"/>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02" name="Google Shape;402;p43"/>
          <p:cNvSpPr/>
          <p:nvPr/>
        </p:nvSpPr>
        <p:spPr>
          <a:xfrm>
            <a:off x="784800" y="720002"/>
            <a:ext cx="6913500" cy="3326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Som presvedčený, že neexistuje národ, mesto ani ľudia ... ku ktorým by nedoletela jeho meno ... Zdá sa, že tu bola božia ruka, ktorá bdela nad jeho zrodením aj nad jeho činy.</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403" name="Google Shape;403;p43"/>
          <p:cNvSpPr/>
          <p:nvPr/>
        </p:nvSpPr>
        <p:spPr>
          <a:xfrm>
            <a:off x="7387560" y="4654440"/>
            <a:ext cx="3557100" cy="851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Historical Library, kniha 16, 12. kapitola</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44.jpg" id="409" name="Google Shape;409;p44"/>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nb-en-1-45.jpg" id="415" name="Google Shape;415;p45"/>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16" name="Google Shape;416;p45"/>
          <p:cNvSpPr/>
          <p:nvPr/>
        </p:nvSpPr>
        <p:spPr>
          <a:xfrm>
            <a:off x="720000" y="719995"/>
            <a:ext cx="4727400" cy="2642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Dnes den 22. júna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v bitke u Pydny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zanikla ríša Alexandra Velikého – 144 rokov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po jeho smrti.</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417" name="Google Shape;417;p45"/>
          <p:cNvSpPr/>
          <p:nvPr/>
        </p:nvSpPr>
        <p:spPr>
          <a:xfrm>
            <a:off x="7739177" y="4686463"/>
            <a:ext cx="3467100" cy="851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t>
            </a:r>
            <a:r>
              <a:rPr b="1" lang="sk" sz="2500">
                <a:solidFill>
                  <a:srgbClr val="FFFFFF"/>
                </a:solidFill>
                <a:latin typeface="Source Sans Pro"/>
                <a:ea typeface="Source Sans Pro"/>
                <a:cs typeface="Source Sans Pro"/>
                <a:sym typeface="Source Sans Pro"/>
              </a:rPr>
              <a:t>e</a:t>
            </a:r>
            <a:r>
              <a:rPr b="1" i="0" lang="sk" sz="2500" u="none" cap="none" strike="noStrike">
                <a:solidFill>
                  <a:srgbClr val="FFFFFF"/>
                </a:solidFill>
                <a:latin typeface="Source Sans Pro"/>
                <a:ea typeface="Source Sans Pro"/>
                <a:cs typeface="Source Sans Pro"/>
                <a:sym typeface="Source Sans Pro"/>
              </a:rPr>
              <a:t>jiny </a:t>
            </a:r>
            <a:r>
              <a:rPr b="1" lang="sk" sz="2500">
                <a:solidFill>
                  <a:srgbClr val="FFFFFF"/>
                </a:solidFill>
                <a:latin typeface="Source Sans Pro"/>
                <a:ea typeface="Source Sans Pro"/>
                <a:cs typeface="Source Sans Pro"/>
                <a:sym typeface="Source Sans Pro"/>
              </a:rPr>
              <a:t>R</a:t>
            </a:r>
            <a:r>
              <a:rPr b="1" i="0" lang="sk" sz="2500" u="none" cap="none" strike="noStrike">
                <a:solidFill>
                  <a:srgbClr val="FFFFFF"/>
                </a:solidFill>
                <a:latin typeface="Source Sans Pro"/>
                <a:ea typeface="Source Sans Pro"/>
                <a:cs typeface="Source Sans Pro"/>
                <a:sym typeface="Source Sans Pro"/>
              </a:rPr>
              <a:t>íma, kniha 3, 10. kapitola</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nb-en-1-46.jpg" id="423" name="Google Shape;423;p46"/>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24" name="Google Shape;424;p46"/>
          <p:cNvSpPr/>
          <p:nvPr/>
        </p:nvSpPr>
        <p:spPr>
          <a:xfrm>
            <a:off x="3840120" y="1396440"/>
            <a:ext cx="4356600" cy="1621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Štvrté kráľovstvo bude mocné ako železo...</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425" name="Google Shape;425;p46"/>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2,40</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nb-en-1-47.jpg" id="431" name="Google Shape;431;p47"/>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32" name="Google Shape;432;p47"/>
          <p:cNvSpPr/>
          <p:nvPr/>
        </p:nvSpPr>
        <p:spPr>
          <a:xfrm>
            <a:off x="1204920" y="810720"/>
            <a:ext cx="9289500" cy="968400"/>
          </a:xfrm>
          <a:prstGeom prst="rect">
            <a:avLst/>
          </a:prstGeom>
          <a:noFill/>
          <a:ln>
            <a:noFill/>
          </a:ln>
        </p:spPr>
        <p:txBody>
          <a:bodyPr anchorCtr="0" anchor="t" bIns="45000" lIns="90000" spcFirstLastPara="1" rIns="90000" wrap="square" tIns="45000">
            <a:noAutofit/>
          </a:bodyPr>
          <a:lstStyle/>
          <a:p>
            <a:pPr indent="0" lvl="0" marL="0" marR="0" rtl="0" algn="ctr">
              <a:lnSpc>
                <a:spcPct val="79000"/>
              </a:lnSpc>
              <a:spcBef>
                <a:spcPts val="0"/>
              </a:spcBef>
              <a:spcAft>
                <a:spcPts val="0"/>
              </a:spcAft>
              <a:buClr>
                <a:srgbClr val="000000"/>
              </a:buClr>
              <a:buSzPts val="7300"/>
              <a:buFont typeface="Arial"/>
              <a:buNone/>
            </a:pPr>
            <a:r>
              <a:rPr b="1" lang="sk" sz="7300">
                <a:solidFill>
                  <a:srgbClr val="FFFFFF"/>
                </a:solidFill>
                <a:latin typeface="Source Sans Pro"/>
                <a:ea typeface="Source Sans Pro"/>
                <a:cs typeface="Source Sans Pro"/>
                <a:sym typeface="Source Sans Pro"/>
              </a:rPr>
              <a:t>R</a:t>
            </a:r>
            <a:r>
              <a:rPr b="1" i="0" lang="sk" sz="7300" u="none" cap="none" strike="noStrike">
                <a:solidFill>
                  <a:srgbClr val="FFFFFF"/>
                </a:solidFill>
                <a:latin typeface="Source Sans Pro"/>
                <a:ea typeface="Source Sans Pro"/>
                <a:cs typeface="Source Sans Pro"/>
                <a:sym typeface="Source Sans Pro"/>
              </a:rPr>
              <a:t>ÍM</a:t>
            </a:r>
            <a:endParaRPr b="0" i="0" sz="7300" u="none" cap="none" strike="noStrike">
              <a:solidFill>
                <a:srgbClr val="000000"/>
              </a:solidFill>
              <a:latin typeface="Arial"/>
              <a:ea typeface="Arial"/>
              <a:cs typeface="Arial"/>
              <a:sym typeface="Arial"/>
            </a:endParaRPr>
          </a:p>
        </p:txBody>
      </p:sp>
      <p:sp>
        <p:nvSpPr>
          <p:cNvPr id="433" name="Google Shape;433;p47"/>
          <p:cNvSpPr/>
          <p:nvPr/>
        </p:nvSpPr>
        <p:spPr>
          <a:xfrm>
            <a:off x="1666800" y="1621800"/>
            <a:ext cx="8377200" cy="858900"/>
          </a:xfrm>
          <a:prstGeom prst="rect">
            <a:avLst/>
          </a:prstGeom>
          <a:noFill/>
          <a:ln>
            <a:noFill/>
          </a:ln>
        </p:spPr>
        <p:txBody>
          <a:bodyPr anchorCtr="0" anchor="t" bIns="45000" lIns="90000" spcFirstLastPara="1" rIns="90000" wrap="square" tIns="45000">
            <a:noAutofit/>
          </a:bodyPr>
          <a:lstStyle/>
          <a:p>
            <a:pPr indent="0" lvl="0" marL="0" marR="0" rtl="0" algn="ctr">
              <a:lnSpc>
                <a:spcPct val="101000"/>
              </a:lnSpc>
              <a:spcBef>
                <a:spcPts val="0"/>
              </a:spcBef>
              <a:spcAft>
                <a:spcPts val="0"/>
              </a:spcAft>
              <a:buClr>
                <a:srgbClr val="000000"/>
              </a:buClr>
              <a:buSzPts val="5000"/>
              <a:buFont typeface="Arial"/>
              <a:buNone/>
            </a:pPr>
            <a:r>
              <a:rPr b="0" i="0" lang="sk" sz="5000" u="none" cap="none" strike="noStrike">
                <a:solidFill>
                  <a:srgbClr val="FFFFFF"/>
                </a:solidFill>
                <a:latin typeface="Source Sans Pro"/>
                <a:ea typeface="Source Sans Pro"/>
                <a:cs typeface="Source Sans Pro"/>
                <a:sym typeface="Source Sans Pro"/>
              </a:rPr>
              <a:t>NOHY ZE ŽELEZA</a:t>
            </a:r>
            <a:endParaRPr b="0" i="0" sz="5000" u="none" cap="none" strike="noStrike">
              <a:solidFill>
                <a:srgbClr val="000000"/>
              </a:solidFill>
              <a:latin typeface="Arial"/>
              <a:ea typeface="Arial"/>
              <a:cs typeface="Arial"/>
              <a:sym typeface="Arial"/>
            </a:endParaRPr>
          </a:p>
        </p:txBody>
      </p:sp>
      <p:sp>
        <p:nvSpPr>
          <p:cNvPr id="434" name="Google Shape;434;p47"/>
          <p:cNvSpPr/>
          <p:nvPr/>
        </p:nvSpPr>
        <p:spPr>
          <a:xfrm>
            <a:off x="843025" y="3412460"/>
            <a:ext cx="3782400" cy="752100"/>
          </a:xfrm>
          <a:prstGeom prst="rect">
            <a:avLst/>
          </a:prstGeom>
          <a:noFill/>
          <a:ln>
            <a:noFill/>
          </a:ln>
        </p:spPr>
        <p:txBody>
          <a:bodyPr anchorCtr="0" anchor="t" bIns="45000" lIns="90000" spcFirstLastPara="1" rIns="90000" wrap="square" tIns="45000">
            <a:noAutofit/>
          </a:bodyPr>
          <a:lstStyle/>
          <a:p>
            <a:pPr indent="0" lvl="0" marL="0" marR="0" rtl="0" algn="ctr">
              <a:lnSpc>
                <a:spcPct val="87000"/>
              </a:lnSpc>
              <a:spcBef>
                <a:spcPts val="0"/>
              </a:spcBef>
              <a:spcAft>
                <a:spcPts val="0"/>
              </a:spcAft>
              <a:buClr>
                <a:srgbClr val="000000"/>
              </a:buClr>
              <a:buSzPts val="5000"/>
              <a:buFont typeface="Arial"/>
              <a:buNone/>
            </a:pPr>
            <a:r>
              <a:rPr b="1" i="0" lang="sk" sz="5000" u="none" cap="none" strike="noStrike">
                <a:solidFill>
                  <a:srgbClr val="FFFFFF"/>
                </a:solidFill>
                <a:latin typeface="Source Sans Pro"/>
                <a:ea typeface="Source Sans Pro"/>
                <a:cs typeface="Source Sans Pro"/>
                <a:sym typeface="Source Sans Pro"/>
              </a:rPr>
              <a:t>168 p. n. l.</a:t>
            </a:r>
            <a:endParaRPr b="0" i="0" sz="5000" u="none" cap="none" strike="noStrike">
              <a:solidFill>
                <a:srgbClr val="000000"/>
              </a:solidFill>
              <a:latin typeface="Arial"/>
              <a:ea typeface="Arial"/>
              <a:cs typeface="Arial"/>
              <a:sym typeface="Arial"/>
            </a:endParaRPr>
          </a:p>
        </p:txBody>
      </p:sp>
      <p:sp>
        <p:nvSpPr>
          <p:cNvPr id="435" name="Google Shape;435;p47"/>
          <p:cNvSpPr/>
          <p:nvPr/>
        </p:nvSpPr>
        <p:spPr>
          <a:xfrm>
            <a:off x="7759440" y="3412440"/>
            <a:ext cx="2960400" cy="752100"/>
          </a:xfrm>
          <a:prstGeom prst="rect">
            <a:avLst/>
          </a:prstGeom>
          <a:noFill/>
          <a:ln>
            <a:noFill/>
          </a:ln>
        </p:spPr>
        <p:txBody>
          <a:bodyPr anchorCtr="0" anchor="t" bIns="45000" lIns="90000" spcFirstLastPara="1" rIns="90000" wrap="square" tIns="45000">
            <a:noAutofit/>
          </a:bodyPr>
          <a:lstStyle/>
          <a:p>
            <a:pPr indent="0" lvl="0" marL="0" marR="0" rtl="0" algn="ctr">
              <a:lnSpc>
                <a:spcPct val="87000"/>
              </a:lnSpc>
              <a:spcBef>
                <a:spcPts val="0"/>
              </a:spcBef>
              <a:spcAft>
                <a:spcPts val="0"/>
              </a:spcAft>
              <a:buClr>
                <a:srgbClr val="000000"/>
              </a:buClr>
              <a:buSzPts val="5000"/>
              <a:buFont typeface="Arial"/>
              <a:buNone/>
            </a:pPr>
            <a:r>
              <a:rPr b="1" i="0" lang="sk" sz="5000" u="none" cap="none" strike="noStrike">
                <a:solidFill>
                  <a:srgbClr val="FFFFFF"/>
                </a:solidFill>
                <a:latin typeface="Source Sans Pro"/>
                <a:ea typeface="Source Sans Pro"/>
                <a:cs typeface="Source Sans Pro"/>
                <a:sym typeface="Source Sans Pro"/>
              </a:rPr>
              <a:t>476 n. l.</a:t>
            </a:r>
            <a:endParaRPr b="0" i="0" sz="50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48.jpg" id="441" name="Google Shape;441;p48"/>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49.jpg" id="447" name="Google Shape;447;p49"/>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descr="5.jpg" id="112" name="Google Shape;112;p5"/>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50.jpg" id="453" name="Google Shape;453;p50"/>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descr="nb-en-1-51.jpg" id="459" name="Google Shape;459;p51"/>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60" name="Google Shape;460;p51"/>
          <p:cNvSpPr/>
          <p:nvPr/>
        </p:nvSpPr>
        <p:spPr>
          <a:xfrm>
            <a:off x="784809" y="719999"/>
            <a:ext cx="6766800" cy="2131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...že kráľovstvo bude rozdelené. Bude v ňom niečo z pevnosti železa, pretože si videl železo premiešané s ílovitou hlinou</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461" name="Google Shape;461;p51"/>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2,41</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descr="nb-en-1-52.jpg" id="467" name="Google Shape;467;p52"/>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68" name="Google Shape;468;p52"/>
          <p:cNvSpPr/>
          <p:nvPr/>
        </p:nvSpPr>
        <p:spPr>
          <a:xfrm>
            <a:off x="720000" y="720000"/>
            <a:ext cx="7064700" cy="2218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Prsty chodidiel čiastočne zo železa a čiastočne z hliny znamenajú,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že kráľovstvo bude sčasti mocné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a sčasti krehké.</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469" name="Google Shape;469;p52"/>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2,42</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53.jpg" id="475" name="Google Shape;475;p53"/>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54.jpg" id="481" name="Google Shape;481;p54"/>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nb-en-1-55.jpg" id="487" name="Google Shape;487;p55"/>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88" name="Google Shape;488;p55"/>
          <p:cNvSpPr/>
          <p:nvPr/>
        </p:nvSpPr>
        <p:spPr>
          <a:xfrm>
            <a:off x="1480500" y="720000"/>
            <a:ext cx="9233400" cy="559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5600"/>
              <a:buFont typeface="Arial"/>
              <a:buNone/>
            </a:pPr>
            <a:r>
              <a:rPr b="0" i="0" lang="sk" sz="5600" u="none" cap="none" strike="noStrike">
                <a:solidFill>
                  <a:srgbClr val="FFFFFF"/>
                </a:solidFill>
                <a:latin typeface="Source Sans Pro"/>
                <a:ea typeface="Source Sans Pro"/>
                <a:cs typeface="Source Sans Pro"/>
                <a:sym typeface="Source Sans Pro"/>
              </a:rPr>
              <a:t>Alemani –  </a:t>
            </a:r>
            <a:r>
              <a:rPr b="1" i="0" lang="sk" sz="5600" u="none" cap="none" strike="noStrike">
                <a:solidFill>
                  <a:srgbClr val="FFFFFF"/>
                </a:solidFill>
                <a:latin typeface="Source Sans Pro"/>
                <a:ea typeface="Source Sans Pro"/>
                <a:cs typeface="Source Sans Pro"/>
                <a:sym typeface="Source Sans Pro"/>
              </a:rPr>
              <a:t>Němci </a:t>
            </a:r>
            <a:r>
              <a:rPr b="0" i="0" lang="sk" sz="5600" u="none" cap="none" strike="noStrike">
                <a:solidFill>
                  <a:srgbClr val="FFFFFF"/>
                </a:solidFill>
                <a:latin typeface="Source Sans Pro"/>
                <a:ea typeface="Source Sans Pro"/>
                <a:cs typeface="Source Sans Pro"/>
                <a:sym typeface="Source Sans Pro"/>
              </a:rPr>
              <a:t> </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600"/>
              <a:buFont typeface="Arial"/>
              <a:buNone/>
            </a:pPr>
            <a:r>
              <a:rPr b="0" i="0" lang="sk" sz="5600" u="none" cap="none" strike="noStrike">
                <a:solidFill>
                  <a:srgbClr val="FFFFFF"/>
                </a:solidFill>
                <a:latin typeface="Source Sans Pro"/>
                <a:ea typeface="Source Sans Pro"/>
                <a:cs typeface="Source Sans Pro"/>
                <a:sym typeface="Source Sans Pro"/>
              </a:rPr>
              <a:t>Burgundi –  </a:t>
            </a:r>
            <a:r>
              <a:rPr b="1" lang="sk" sz="5600">
                <a:solidFill>
                  <a:srgbClr val="FFFFFF"/>
                </a:solidFill>
                <a:latin typeface="Source Sans Pro"/>
                <a:ea typeface="Source Sans Pro"/>
                <a:cs typeface="Source Sans Pro"/>
                <a:sym typeface="Source Sans Pro"/>
              </a:rPr>
              <a:t>Švajčiari</a:t>
            </a:r>
            <a:r>
              <a:rPr b="1" i="0" lang="sk" sz="5600" u="none" cap="none" strike="noStrike">
                <a:solidFill>
                  <a:srgbClr val="FFFFFF"/>
                </a:solidFill>
                <a:latin typeface="Source Sans Pro"/>
                <a:ea typeface="Source Sans Pro"/>
                <a:cs typeface="Source Sans Pro"/>
                <a:sym typeface="Source Sans Pro"/>
              </a:rPr>
              <a:t> </a:t>
            </a:r>
            <a:r>
              <a:rPr b="0" i="0" lang="sk" sz="5600" u="none" cap="none" strike="noStrike">
                <a:solidFill>
                  <a:srgbClr val="FFFFFF"/>
                </a:solidFill>
                <a:latin typeface="Source Sans Pro"/>
                <a:ea typeface="Source Sans Pro"/>
                <a:cs typeface="Source Sans Pro"/>
                <a:sym typeface="Source Sans Pro"/>
              </a:rPr>
              <a:t> </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600"/>
              <a:buFont typeface="Arial"/>
              <a:buNone/>
            </a:pPr>
            <a:r>
              <a:rPr b="0" i="0" lang="sk" sz="5600" u="none" cap="none" strike="noStrike">
                <a:solidFill>
                  <a:srgbClr val="FFFFFF"/>
                </a:solidFill>
                <a:latin typeface="Source Sans Pro"/>
                <a:ea typeface="Source Sans Pro"/>
                <a:cs typeface="Source Sans Pro"/>
                <a:sym typeface="Source Sans Pro"/>
              </a:rPr>
              <a:t>Frankové –  </a:t>
            </a:r>
            <a:r>
              <a:rPr b="1" lang="sk" sz="5600">
                <a:solidFill>
                  <a:srgbClr val="FFFFFF"/>
                </a:solidFill>
                <a:latin typeface="Source Sans Pro"/>
                <a:ea typeface="Source Sans Pro"/>
                <a:cs typeface="Source Sans Pro"/>
                <a:sym typeface="Source Sans Pro"/>
              </a:rPr>
              <a:t>Francúzi</a:t>
            </a:r>
            <a:r>
              <a:rPr b="0" i="0" lang="sk" sz="5600" u="none" cap="none" strike="noStrike">
                <a:solidFill>
                  <a:srgbClr val="FFFFFF"/>
                </a:solidFill>
                <a:latin typeface="Source Sans Pro"/>
                <a:ea typeface="Source Sans Pro"/>
                <a:cs typeface="Source Sans Pro"/>
                <a:sym typeface="Source Sans Pro"/>
              </a:rPr>
              <a:t> </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600"/>
              <a:buFont typeface="Arial"/>
              <a:buNone/>
            </a:pPr>
            <a:r>
              <a:rPr b="0" i="0" lang="sk" sz="5600" u="none" cap="none" strike="noStrike">
                <a:solidFill>
                  <a:srgbClr val="FFFFFF"/>
                </a:solidFill>
                <a:latin typeface="Source Sans Pro"/>
                <a:ea typeface="Source Sans Pro"/>
                <a:cs typeface="Source Sans Pro"/>
                <a:sym typeface="Source Sans Pro"/>
              </a:rPr>
              <a:t>Lombardi –  </a:t>
            </a:r>
            <a:r>
              <a:rPr b="1" lang="sk" sz="5600">
                <a:solidFill>
                  <a:srgbClr val="FFFFFF"/>
                </a:solidFill>
                <a:latin typeface="Source Sans Pro"/>
                <a:ea typeface="Source Sans Pro"/>
                <a:cs typeface="Source Sans Pro"/>
                <a:sym typeface="Source Sans Pro"/>
              </a:rPr>
              <a:t>Taliani</a:t>
            </a:r>
            <a:r>
              <a:rPr b="0" i="0" lang="sk" sz="5600" u="none" cap="none" strike="noStrike">
                <a:solidFill>
                  <a:srgbClr val="FFFFFF"/>
                </a:solidFill>
                <a:latin typeface="Source Sans Pro"/>
                <a:ea typeface="Source Sans Pro"/>
                <a:cs typeface="Source Sans Pro"/>
                <a:sym typeface="Source Sans Pro"/>
              </a:rPr>
              <a:t> </a:t>
            </a:r>
            <a:endParaRPr b="0" i="0" sz="5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600"/>
              <a:buFont typeface="Arial"/>
              <a:buNone/>
            </a:pPr>
            <a:r>
              <a:rPr b="0" i="0" lang="sk" sz="5600" u="none" cap="none" strike="noStrike">
                <a:solidFill>
                  <a:srgbClr val="FFFFFF"/>
                </a:solidFill>
                <a:latin typeface="Source Sans Pro"/>
                <a:ea typeface="Source Sans Pro"/>
                <a:cs typeface="Source Sans Pro"/>
                <a:sym typeface="Source Sans Pro"/>
              </a:rPr>
              <a:t>Saxoni –  </a:t>
            </a:r>
            <a:r>
              <a:rPr b="1" lang="sk" sz="5600">
                <a:solidFill>
                  <a:srgbClr val="FFFFFF"/>
                </a:solidFill>
                <a:latin typeface="Source Sans Pro"/>
                <a:ea typeface="Source Sans Pro"/>
                <a:cs typeface="Source Sans Pro"/>
                <a:sym typeface="Source Sans Pro"/>
              </a:rPr>
              <a:t>Angličania</a:t>
            </a:r>
            <a:endParaRPr b="1" sz="5600">
              <a:solidFill>
                <a:srgbClr val="FFFFF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sk" sz="5600">
                <a:solidFill>
                  <a:srgbClr val="FFFFFF"/>
                </a:solidFill>
                <a:latin typeface="Source Sans Pro"/>
                <a:ea typeface="Source Sans Pro"/>
                <a:cs typeface="Source Sans Pro"/>
                <a:sym typeface="Source Sans Pro"/>
              </a:rPr>
              <a:t>Vizigóti –</a:t>
            </a:r>
            <a:r>
              <a:rPr b="1" lang="sk" sz="5600">
                <a:solidFill>
                  <a:srgbClr val="FFFFFF"/>
                </a:solidFill>
                <a:latin typeface="Source Sans Pro"/>
                <a:ea typeface="Source Sans Pro"/>
                <a:cs typeface="Source Sans Pro"/>
                <a:sym typeface="Source Sans Pro"/>
              </a:rPr>
              <a:t>  Španieli</a:t>
            </a:r>
            <a:endParaRPr b="1" sz="5600">
              <a:solidFill>
                <a:srgbClr val="FFFFFF"/>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5600"/>
              <a:buFont typeface="Arial"/>
              <a:buNone/>
            </a:pPr>
            <a:r>
              <a:t/>
            </a:r>
            <a:endParaRPr b="1" sz="5600">
              <a:solidFill>
                <a:srgbClr val="FFFFFF"/>
              </a:solidFill>
              <a:latin typeface="Source Sans Pro"/>
              <a:ea typeface="Source Sans Pro"/>
              <a:cs typeface="Source Sans Pro"/>
              <a:sym typeface="Source Sans Pr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nb-en-1-56.jpg" id="494" name="Google Shape;494;p56"/>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495" name="Google Shape;495;p56"/>
          <p:cNvSpPr/>
          <p:nvPr/>
        </p:nvSpPr>
        <p:spPr>
          <a:xfrm>
            <a:off x="720000" y="720000"/>
            <a:ext cx="6043200" cy="3152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To, že si videl železo zmiešané s ílovitou hlinou, znamená,</a:t>
            </a:r>
            <a:endParaRPr b="1" sz="3350">
              <a:solidFill>
                <a:srgbClr val="FFFFF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b="1" lang="sk" sz="3350">
                <a:solidFill>
                  <a:srgbClr val="FFFFFF"/>
                </a:solidFill>
                <a:latin typeface="Source Sans Pro"/>
                <a:ea typeface="Source Sans Pro"/>
                <a:cs typeface="Source Sans Pro"/>
                <a:sym typeface="Source Sans Pro"/>
              </a:rPr>
              <a:t>že sa síce budú medzi sebou miešať, ale nebudú súdržní,</a:t>
            </a:r>
            <a:endParaRPr b="1" sz="3350">
              <a:solidFill>
                <a:srgbClr val="FFFFFF"/>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3350"/>
              <a:buFont typeface="Arial"/>
              <a:buNone/>
            </a:pPr>
            <a:r>
              <a:rPr b="1" lang="sk" sz="3350">
                <a:solidFill>
                  <a:srgbClr val="FFFFFF"/>
                </a:solidFill>
                <a:latin typeface="Source Sans Pro"/>
                <a:ea typeface="Source Sans Pro"/>
                <a:cs typeface="Source Sans Pro"/>
                <a:sym typeface="Source Sans Pro"/>
              </a:rPr>
              <a:t>tak ako sa železo nespojí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s hlinou.</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496" name="Google Shape;496;p56"/>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2,43</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57.jpg" id="502" name="Google Shape;502;p57"/>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58.jpg" id="508" name="Google Shape;508;p58"/>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59"/>
          <p:cNvPicPr preferRelativeResize="0"/>
          <p:nvPr/>
        </p:nvPicPr>
        <p:blipFill rotWithShape="1">
          <a:blip r:embed="rId3">
            <a:alphaModFix/>
          </a:blip>
          <a:srcRect b="0" l="0" r="0" t="9"/>
          <a:stretch/>
        </p:blipFill>
        <p:spPr>
          <a:xfrm>
            <a:off x="0" y="0"/>
            <a:ext cx="11710800" cy="65865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6.jpg" id="118" name="Google Shape;118;p6"/>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60"/>
          <p:cNvPicPr preferRelativeResize="0"/>
          <p:nvPr/>
        </p:nvPicPr>
        <p:blipFill rotWithShape="1">
          <a:blip r:embed="rId3">
            <a:alphaModFix/>
          </a:blip>
          <a:srcRect b="0" l="0" r="0" t="9"/>
          <a:stretch/>
        </p:blipFill>
        <p:spPr>
          <a:xfrm>
            <a:off x="0" y="0"/>
            <a:ext cx="11710800" cy="658656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61.jpg" id="526" name="Google Shape;526;p61"/>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nb-en-1-62.jpg" id="532" name="Google Shape;532;p62"/>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533" name="Google Shape;533;p62"/>
          <p:cNvSpPr/>
          <p:nvPr/>
        </p:nvSpPr>
        <p:spPr>
          <a:xfrm>
            <a:off x="720000" y="466125"/>
            <a:ext cx="10992600" cy="5654400"/>
          </a:xfrm>
          <a:prstGeom prst="rect">
            <a:avLst/>
          </a:prstGeom>
          <a:noFill/>
          <a:ln>
            <a:noFill/>
          </a:ln>
        </p:spPr>
        <p:txBody>
          <a:bodyPr anchorCtr="0" anchor="t" bIns="45000" lIns="90000" spcFirstLastPara="1" rIns="90000" wrap="square" tIns="45000">
            <a:noAutofit/>
          </a:bodyPr>
          <a:lstStyle/>
          <a:p>
            <a:pPr indent="0" lvl="0" marL="0" marR="0" rtl="0" algn="l">
              <a:lnSpc>
                <a:spcPct val="103000"/>
              </a:lnSpc>
              <a:spcBef>
                <a:spcPts val="0"/>
              </a:spcBef>
              <a:spcAft>
                <a:spcPts val="0"/>
              </a:spcAft>
              <a:buClr>
                <a:srgbClr val="000000"/>
              </a:buClr>
              <a:buSzPts val="5850"/>
              <a:buFont typeface="Arial"/>
              <a:buNone/>
            </a:pPr>
            <a:r>
              <a:rPr b="0" i="0" lang="sk" sz="5850" u="none" cap="none" strike="noStrike">
                <a:solidFill>
                  <a:srgbClr val="FFFFFF"/>
                </a:solidFill>
                <a:latin typeface="Source Sans Pro"/>
                <a:ea typeface="Source Sans Pro"/>
                <a:cs typeface="Source Sans Pro"/>
                <a:sym typeface="Source Sans Pro"/>
              </a:rPr>
              <a:t>Kar</a:t>
            </a:r>
            <a:r>
              <a:rPr lang="sk" sz="5850">
                <a:solidFill>
                  <a:srgbClr val="FFFFFF"/>
                </a:solidFill>
                <a:latin typeface="Source Sans Pro"/>
                <a:ea typeface="Source Sans Pro"/>
                <a:cs typeface="Source Sans Pro"/>
                <a:sym typeface="Source Sans Pro"/>
              </a:rPr>
              <a:t>o</a:t>
            </a:r>
            <a:r>
              <a:rPr b="0" i="0" lang="sk" sz="5850" u="none" cap="none" strike="noStrike">
                <a:solidFill>
                  <a:srgbClr val="FFFFFF"/>
                </a:solidFill>
                <a:latin typeface="Source Sans Pro"/>
                <a:ea typeface="Source Sans Pro"/>
                <a:cs typeface="Source Sans Pro"/>
                <a:sym typeface="Source Sans Pro"/>
              </a:rPr>
              <a:t>l </a:t>
            </a:r>
            <a:r>
              <a:rPr lang="sk" sz="5850">
                <a:solidFill>
                  <a:srgbClr val="FFFFFF"/>
                </a:solidFill>
                <a:latin typeface="Source Sans Pro"/>
                <a:ea typeface="Source Sans Pro"/>
                <a:cs typeface="Source Sans Pro"/>
                <a:sym typeface="Source Sans Pro"/>
              </a:rPr>
              <a:t>Veľký</a:t>
            </a:r>
            <a:r>
              <a:rPr b="0" i="0" lang="sk" sz="5850" u="none" cap="none" strike="noStrike">
                <a:solidFill>
                  <a:srgbClr val="FFFFFF"/>
                </a:solidFill>
                <a:latin typeface="Source Sans Pro"/>
                <a:ea typeface="Source Sans Pro"/>
                <a:cs typeface="Source Sans Pro"/>
                <a:sym typeface="Source Sans Pro"/>
              </a:rPr>
              <a:t> –  </a:t>
            </a:r>
            <a:r>
              <a:rPr b="1" lang="sk" sz="5850">
                <a:solidFill>
                  <a:schemeClr val="lt1"/>
                </a:solidFill>
                <a:latin typeface="Source Sans Pro"/>
                <a:ea typeface="Source Sans Pro"/>
                <a:cs typeface="Source Sans Pro"/>
                <a:sym typeface="Source Sans Pro"/>
              </a:rPr>
              <a:t>neúspech</a:t>
            </a:r>
            <a:endParaRPr b="0" i="0" sz="5850" u="none" cap="none" strike="noStrike">
              <a:solidFill>
                <a:srgbClr val="000000"/>
              </a:solidFill>
              <a:latin typeface="Arial"/>
              <a:ea typeface="Arial"/>
              <a:cs typeface="Arial"/>
              <a:sym typeface="Arial"/>
            </a:endParaRPr>
          </a:p>
          <a:p>
            <a:pPr indent="0" lvl="0" marL="0" marR="0" rtl="0" algn="l">
              <a:lnSpc>
                <a:spcPct val="103000"/>
              </a:lnSpc>
              <a:spcBef>
                <a:spcPts val="0"/>
              </a:spcBef>
              <a:spcAft>
                <a:spcPts val="0"/>
              </a:spcAft>
              <a:buClr>
                <a:srgbClr val="000000"/>
              </a:buClr>
              <a:buSzPts val="5850"/>
              <a:buFont typeface="Arial"/>
              <a:buNone/>
            </a:pPr>
            <a:r>
              <a:rPr b="0" i="0" lang="sk" sz="5850" u="none" cap="none" strike="noStrike">
                <a:solidFill>
                  <a:srgbClr val="FFFFFF"/>
                </a:solidFill>
                <a:latin typeface="Source Sans Pro"/>
                <a:ea typeface="Source Sans Pro"/>
                <a:cs typeface="Source Sans Pro"/>
                <a:sym typeface="Source Sans Pro"/>
              </a:rPr>
              <a:t>Kar</a:t>
            </a:r>
            <a:r>
              <a:rPr lang="sk" sz="5850">
                <a:solidFill>
                  <a:srgbClr val="FFFFFF"/>
                </a:solidFill>
                <a:latin typeface="Source Sans Pro"/>
                <a:ea typeface="Source Sans Pro"/>
                <a:cs typeface="Source Sans Pro"/>
                <a:sym typeface="Source Sans Pro"/>
              </a:rPr>
              <a:t>o</a:t>
            </a:r>
            <a:r>
              <a:rPr b="0" i="0" lang="sk" sz="5850" u="none" cap="none" strike="noStrike">
                <a:solidFill>
                  <a:srgbClr val="FFFFFF"/>
                </a:solidFill>
                <a:latin typeface="Source Sans Pro"/>
                <a:ea typeface="Source Sans Pro"/>
                <a:cs typeface="Source Sans Pro"/>
                <a:sym typeface="Source Sans Pro"/>
              </a:rPr>
              <a:t>l V. –  </a:t>
            </a:r>
            <a:r>
              <a:rPr b="1" lang="sk" sz="5850">
                <a:solidFill>
                  <a:srgbClr val="FFFFFF"/>
                </a:solidFill>
                <a:latin typeface="Source Sans Pro"/>
                <a:ea typeface="Source Sans Pro"/>
                <a:cs typeface="Source Sans Pro"/>
                <a:sym typeface="Source Sans Pro"/>
              </a:rPr>
              <a:t>porazený</a:t>
            </a:r>
            <a:r>
              <a:rPr b="1" i="0" lang="sk" sz="5850" u="none" cap="none" strike="noStrike">
                <a:solidFill>
                  <a:srgbClr val="FFFFFF"/>
                </a:solidFill>
                <a:latin typeface="Source Sans Pro"/>
                <a:ea typeface="Source Sans Pro"/>
                <a:cs typeface="Source Sans Pro"/>
                <a:sym typeface="Source Sans Pro"/>
              </a:rPr>
              <a:t> </a:t>
            </a:r>
            <a:r>
              <a:rPr b="0" i="0" lang="sk" sz="5850" u="none" cap="none" strike="noStrike">
                <a:solidFill>
                  <a:srgbClr val="FFFFFF"/>
                </a:solidFill>
                <a:latin typeface="Source Sans Pro"/>
                <a:ea typeface="Source Sans Pro"/>
                <a:cs typeface="Source Sans Pro"/>
                <a:sym typeface="Source Sans Pro"/>
              </a:rPr>
              <a:t>1555</a:t>
            </a:r>
            <a:endParaRPr b="0" i="0" sz="5850" u="none" cap="none" strike="noStrike">
              <a:solidFill>
                <a:srgbClr val="000000"/>
              </a:solidFill>
              <a:latin typeface="Arial"/>
              <a:ea typeface="Arial"/>
              <a:cs typeface="Arial"/>
              <a:sym typeface="Arial"/>
            </a:endParaRPr>
          </a:p>
          <a:p>
            <a:pPr indent="0" lvl="0" marL="0" marR="0" rtl="0" algn="l">
              <a:lnSpc>
                <a:spcPct val="103000"/>
              </a:lnSpc>
              <a:spcBef>
                <a:spcPts val="0"/>
              </a:spcBef>
              <a:spcAft>
                <a:spcPts val="0"/>
              </a:spcAft>
              <a:buClr>
                <a:srgbClr val="000000"/>
              </a:buClr>
              <a:buSzPts val="5850"/>
              <a:buFont typeface="Arial"/>
              <a:buNone/>
            </a:pPr>
            <a:r>
              <a:rPr lang="sk" sz="5850">
                <a:solidFill>
                  <a:srgbClr val="FFFFFF"/>
                </a:solidFill>
                <a:latin typeface="Source Sans Pro"/>
                <a:ea typeface="Source Sans Pro"/>
                <a:cs typeface="Source Sans Pro"/>
                <a:sym typeface="Source Sans Pro"/>
              </a:rPr>
              <a:t>Ľudovít XIV. –</a:t>
            </a:r>
            <a:r>
              <a:rPr b="0" i="0" lang="sk" sz="5850" u="none" cap="none" strike="noStrike">
                <a:solidFill>
                  <a:srgbClr val="FFFFFF"/>
                </a:solidFill>
                <a:latin typeface="Source Sans Pro"/>
                <a:ea typeface="Source Sans Pro"/>
                <a:cs typeface="Source Sans Pro"/>
                <a:sym typeface="Source Sans Pro"/>
              </a:rPr>
              <a:t>  </a:t>
            </a:r>
            <a:r>
              <a:rPr b="1" lang="sk" sz="5850">
                <a:solidFill>
                  <a:srgbClr val="FFFFFF"/>
                </a:solidFill>
                <a:latin typeface="Source Sans Pro"/>
                <a:ea typeface="Source Sans Pro"/>
                <a:cs typeface="Source Sans Pro"/>
                <a:sym typeface="Source Sans Pro"/>
              </a:rPr>
              <a:t>neúspech</a:t>
            </a:r>
            <a:endParaRPr b="0" i="0" sz="5850" u="none" cap="none" strike="noStrike">
              <a:solidFill>
                <a:srgbClr val="000000"/>
              </a:solidFill>
              <a:latin typeface="Arial"/>
              <a:ea typeface="Arial"/>
              <a:cs typeface="Arial"/>
              <a:sym typeface="Arial"/>
            </a:endParaRPr>
          </a:p>
          <a:p>
            <a:pPr indent="0" lvl="0" marL="0" marR="0" rtl="0" algn="l">
              <a:lnSpc>
                <a:spcPct val="103000"/>
              </a:lnSpc>
              <a:spcBef>
                <a:spcPts val="0"/>
              </a:spcBef>
              <a:spcAft>
                <a:spcPts val="0"/>
              </a:spcAft>
              <a:buClr>
                <a:srgbClr val="000000"/>
              </a:buClr>
              <a:buSzPts val="5850"/>
              <a:buFont typeface="Arial"/>
              <a:buNone/>
            </a:pPr>
            <a:r>
              <a:rPr b="0" i="0" lang="sk" sz="5850" u="none" cap="none" strike="noStrike">
                <a:solidFill>
                  <a:srgbClr val="FFFFFF"/>
                </a:solidFill>
                <a:latin typeface="Source Sans Pro"/>
                <a:ea typeface="Source Sans Pro"/>
                <a:cs typeface="Source Sans Pro"/>
                <a:sym typeface="Source Sans Pro"/>
              </a:rPr>
              <a:t>Napoleon –  </a:t>
            </a:r>
            <a:r>
              <a:rPr b="1" i="0" lang="sk" sz="5850" u="none" cap="none" strike="noStrike">
                <a:solidFill>
                  <a:srgbClr val="FFFFFF"/>
                </a:solidFill>
                <a:latin typeface="Source Sans Pro"/>
                <a:ea typeface="Source Sans Pro"/>
                <a:cs typeface="Source Sans Pro"/>
                <a:sym typeface="Source Sans Pro"/>
              </a:rPr>
              <a:t>pora</a:t>
            </a:r>
            <a:r>
              <a:rPr b="1" lang="sk" sz="5850">
                <a:solidFill>
                  <a:srgbClr val="FFFFFF"/>
                </a:solidFill>
                <a:latin typeface="Source Sans Pro"/>
                <a:ea typeface="Source Sans Pro"/>
                <a:cs typeface="Source Sans Pro"/>
                <a:sym typeface="Source Sans Pro"/>
              </a:rPr>
              <a:t>z</a:t>
            </a:r>
            <a:r>
              <a:rPr b="1" i="0" lang="sk" sz="5850" u="none" cap="none" strike="noStrike">
                <a:solidFill>
                  <a:srgbClr val="FFFFFF"/>
                </a:solidFill>
                <a:latin typeface="Source Sans Pro"/>
                <a:ea typeface="Source Sans Pro"/>
                <a:cs typeface="Source Sans Pro"/>
                <a:sym typeface="Source Sans Pro"/>
              </a:rPr>
              <a:t>ený </a:t>
            </a:r>
            <a:r>
              <a:rPr b="0" i="0" lang="sk" sz="5850" u="none" cap="none" strike="noStrike">
                <a:solidFill>
                  <a:srgbClr val="FFFFFF"/>
                </a:solidFill>
                <a:latin typeface="Source Sans Pro"/>
                <a:ea typeface="Source Sans Pro"/>
                <a:cs typeface="Source Sans Pro"/>
                <a:sym typeface="Source Sans Pro"/>
              </a:rPr>
              <a:t>1815</a:t>
            </a:r>
            <a:endParaRPr b="0" i="0" sz="5850" u="none" cap="none" strike="noStrike">
              <a:solidFill>
                <a:srgbClr val="000000"/>
              </a:solidFill>
              <a:latin typeface="Arial"/>
              <a:ea typeface="Arial"/>
              <a:cs typeface="Arial"/>
              <a:sym typeface="Arial"/>
            </a:endParaRPr>
          </a:p>
          <a:p>
            <a:pPr indent="0" lvl="0" marL="0" marR="0" rtl="0" algn="l">
              <a:lnSpc>
                <a:spcPct val="103000"/>
              </a:lnSpc>
              <a:spcBef>
                <a:spcPts val="0"/>
              </a:spcBef>
              <a:spcAft>
                <a:spcPts val="0"/>
              </a:spcAft>
              <a:buClr>
                <a:srgbClr val="000000"/>
              </a:buClr>
              <a:buSzPts val="5850"/>
              <a:buFont typeface="Arial"/>
              <a:buNone/>
            </a:pPr>
            <a:r>
              <a:rPr lang="sk" sz="5850">
                <a:solidFill>
                  <a:srgbClr val="FFFFFF"/>
                </a:solidFill>
                <a:latin typeface="Source Sans Pro"/>
                <a:ea typeface="Source Sans Pro"/>
                <a:cs typeface="Source Sans Pro"/>
                <a:sym typeface="Source Sans Pro"/>
              </a:rPr>
              <a:t>Cisár Wilhelm</a:t>
            </a:r>
            <a:r>
              <a:rPr b="0" i="0" lang="sk" sz="5850" u="none" cap="none" strike="noStrike">
                <a:solidFill>
                  <a:srgbClr val="FFFFFF"/>
                </a:solidFill>
                <a:latin typeface="Source Sans Pro"/>
                <a:ea typeface="Source Sans Pro"/>
                <a:cs typeface="Source Sans Pro"/>
                <a:sym typeface="Source Sans Pro"/>
              </a:rPr>
              <a:t> –  </a:t>
            </a:r>
            <a:r>
              <a:rPr b="1" i="0" lang="sk" sz="5850" u="none" cap="none" strike="noStrike">
                <a:solidFill>
                  <a:srgbClr val="FFFFFF"/>
                </a:solidFill>
                <a:latin typeface="Source Sans Pro"/>
                <a:ea typeface="Source Sans Pro"/>
                <a:cs typeface="Source Sans Pro"/>
                <a:sym typeface="Source Sans Pro"/>
              </a:rPr>
              <a:t>pora</a:t>
            </a:r>
            <a:r>
              <a:rPr b="1" lang="sk" sz="5850">
                <a:solidFill>
                  <a:srgbClr val="FFFFFF"/>
                </a:solidFill>
                <a:latin typeface="Source Sans Pro"/>
                <a:ea typeface="Source Sans Pro"/>
                <a:cs typeface="Source Sans Pro"/>
                <a:sym typeface="Source Sans Pro"/>
              </a:rPr>
              <a:t>z</a:t>
            </a:r>
            <a:r>
              <a:rPr b="1" i="0" lang="sk" sz="5850" u="none" cap="none" strike="noStrike">
                <a:solidFill>
                  <a:srgbClr val="FFFFFF"/>
                </a:solidFill>
                <a:latin typeface="Source Sans Pro"/>
                <a:ea typeface="Source Sans Pro"/>
                <a:cs typeface="Source Sans Pro"/>
                <a:sym typeface="Source Sans Pro"/>
              </a:rPr>
              <a:t>ený </a:t>
            </a:r>
            <a:r>
              <a:rPr b="0" i="0" lang="sk" sz="5850" u="none" cap="none" strike="noStrike">
                <a:solidFill>
                  <a:srgbClr val="FFFFFF"/>
                </a:solidFill>
                <a:latin typeface="Source Sans Pro"/>
                <a:ea typeface="Source Sans Pro"/>
                <a:cs typeface="Source Sans Pro"/>
                <a:sym typeface="Source Sans Pro"/>
              </a:rPr>
              <a:t>1918</a:t>
            </a:r>
            <a:endParaRPr b="0" i="0" sz="5850" u="none" cap="none" strike="noStrike">
              <a:solidFill>
                <a:srgbClr val="000000"/>
              </a:solidFill>
              <a:latin typeface="Arial"/>
              <a:ea typeface="Arial"/>
              <a:cs typeface="Arial"/>
              <a:sym typeface="Arial"/>
            </a:endParaRPr>
          </a:p>
          <a:p>
            <a:pPr indent="0" lvl="0" marL="0" marR="0" rtl="0" algn="l">
              <a:lnSpc>
                <a:spcPct val="103000"/>
              </a:lnSpc>
              <a:spcBef>
                <a:spcPts val="0"/>
              </a:spcBef>
              <a:spcAft>
                <a:spcPts val="0"/>
              </a:spcAft>
              <a:buClr>
                <a:srgbClr val="000000"/>
              </a:buClr>
              <a:buSzPts val="5850"/>
              <a:buFont typeface="Arial"/>
              <a:buNone/>
            </a:pPr>
            <a:r>
              <a:rPr b="0" i="0" lang="sk" sz="5850" u="none" cap="none" strike="noStrike">
                <a:solidFill>
                  <a:srgbClr val="FFFFFF"/>
                </a:solidFill>
                <a:latin typeface="Source Sans Pro"/>
                <a:ea typeface="Source Sans Pro"/>
                <a:cs typeface="Source Sans Pro"/>
                <a:sym typeface="Source Sans Pro"/>
              </a:rPr>
              <a:t>Hitler –  </a:t>
            </a:r>
            <a:r>
              <a:rPr b="1" i="0" lang="sk" sz="5850" u="none" cap="none" strike="noStrike">
                <a:solidFill>
                  <a:srgbClr val="FFFFFF"/>
                </a:solidFill>
                <a:latin typeface="Source Sans Pro"/>
                <a:ea typeface="Source Sans Pro"/>
                <a:cs typeface="Source Sans Pro"/>
                <a:sym typeface="Source Sans Pro"/>
              </a:rPr>
              <a:t>pora</a:t>
            </a:r>
            <a:r>
              <a:rPr b="1" lang="sk" sz="5850">
                <a:solidFill>
                  <a:srgbClr val="FFFFFF"/>
                </a:solidFill>
                <a:latin typeface="Source Sans Pro"/>
                <a:ea typeface="Source Sans Pro"/>
                <a:cs typeface="Source Sans Pro"/>
                <a:sym typeface="Source Sans Pro"/>
              </a:rPr>
              <a:t>z</a:t>
            </a:r>
            <a:r>
              <a:rPr b="1" i="0" lang="sk" sz="5850" u="none" cap="none" strike="noStrike">
                <a:solidFill>
                  <a:srgbClr val="FFFFFF"/>
                </a:solidFill>
                <a:latin typeface="Source Sans Pro"/>
                <a:ea typeface="Source Sans Pro"/>
                <a:cs typeface="Source Sans Pro"/>
                <a:sym typeface="Source Sans Pro"/>
              </a:rPr>
              <a:t>ený </a:t>
            </a:r>
            <a:r>
              <a:rPr b="0" i="0" lang="sk" sz="5850" u="none" cap="none" strike="noStrike">
                <a:solidFill>
                  <a:srgbClr val="FFFFFF"/>
                </a:solidFill>
                <a:latin typeface="Source Sans Pro"/>
                <a:ea typeface="Source Sans Pro"/>
                <a:cs typeface="Source Sans Pro"/>
                <a:sym typeface="Source Sans Pro"/>
              </a:rPr>
              <a:t>1945</a:t>
            </a:r>
            <a:endParaRPr b="0" i="0" sz="585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nb-en-1-63.jpg" id="539" name="Google Shape;539;p63"/>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540" name="Google Shape;540;p63"/>
          <p:cNvSpPr/>
          <p:nvPr/>
        </p:nvSpPr>
        <p:spPr>
          <a:xfrm>
            <a:off x="1632960" y="4107789"/>
            <a:ext cx="8219400" cy="1834800"/>
          </a:xfrm>
          <a:prstGeom prst="rect">
            <a:avLst/>
          </a:prstGeom>
          <a:noFill/>
          <a:ln>
            <a:noFill/>
          </a:ln>
        </p:spPr>
        <p:txBody>
          <a:bodyPr anchorCtr="0" anchor="t" bIns="45000" lIns="90000" spcFirstLastPara="1" rIns="90000" wrap="square" tIns="45000">
            <a:noAutofit/>
          </a:bodyPr>
          <a:lstStyle/>
          <a:p>
            <a:pPr indent="0" lvl="0" marL="0" marR="0" rtl="0" algn="ctr">
              <a:lnSpc>
                <a:spcPct val="79000"/>
              </a:lnSpc>
              <a:spcBef>
                <a:spcPts val="0"/>
              </a:spcBef>
              <a:spcAft>
                <a:spcPts val="0"/>
              </a:spcAft>
              <a:buClr>
                <a:srgbClr val="000000"/>
              </a:buClr>
              <a:buSzPts val="6900"/>
              <a:buFont typeface="Arial"/>
              <a:buNone/>
            </a:pPr>
            <a:r>
              <a:rPr lang="sk" sz="6900">
                <a:solidFill>
                  <a:srgbClr val="FFFFFF"/>
                </a:solidFill>
                <a:latin typeface="Source Sans Pro"/>
                <a:ea typeface="Source Sans Pro"/>
                <a:cs typeface="Source Sans Pro"/>
                <a:sym typeface="Source Sans Pro"/>
              </a:rPr>
              <a:t>NEPRIĽNÚ</a:t>
            </a:r>
            <a:r>
              <a:rPr b="0" i="0" lang="sk" sz="6900" u="none" cap="none" strike="noStrike">
                <a:solidFill>
                  <a:srgbClr val="FFFFFF"/>
                </a:solidFill>
                <a:latin typeface="Source Sans Pro"/>
                <a:ea typeface="Source Sans Pro"/>
                <a:cs typeface="Source Sans Pro"/>
                <a:sym typeface="Source Sans Pro"/>
              </a:rPr>
              <a:t> K S</a:t>
            </a:r>
            <a:r>
              <a:rPr lang="sk" sz="6900">
                <a:solidFill>
                  <a:srgbClr val="FFFFFF"/>
                </a:solidFill>
                <a:latin typeface="Source Sans Pro"/>
                <a:ea typeface="Source Sans Pro"/>
                <a:cs typeface="Source Sans Pro"/>
                <a:sym typeface="Source Sans Pro"/>
              </a:rPr>
              <a:t>E</a:t>
            </a:r>
            <a:r>
              <a:rPr b="0" i="0" lang="sk" sz="6900" u="none" cap="none" strike="noStrike">
                <a:solidFill>
                  <a:srgbClr val="FFFFFF"/>
                </a:solidFill>
                <a:latin typeface="Source Sans Pro"/>
                <a:ea typeface="Source Sans Pro"/>
                <a:cs typeface="Source Sans Pro"/>
                <a:sym typeface="Source Sans Pro"/>
              </a:rPr>
              <a:t>B</a:t>
            </a:r>
            <a:r>
              <a:rPr lang="sk" sz="6900">
                <a:solidFill>
                  <a:srgbClr val="FFFFFF"/>
                </a:solidFill>
                <a:latin typeface="Source Sans Pro"/>
                <a:ea typeface="Source Sans Pro"/>
                <a:cs typeface="Source Sans Pro"/>
                <a:sym typeface="Source Sans Pro"/>
              </a:rPr>
              <a:t>E</a:t>
            </a:r>
            <a:r>
              <a:rPr b="0" i="0" lang="sk" sz="6900" u="none" cap="none" strike="noStrike">
                <a:solidFill>
                  <a:srgbClr val="FFFFFF"/>
                </a:solidFill>
                <a:latin typeface="Source Sans Pro"/>
                <a:ea typeface="Source Sans Pro"/>
                <a:cs typeface="Source Sans Pro"/>
                <a:sym typeface="Source Sans Pro"/>
              </a:rPr>
              <a:t>  </a:t>
            </a:r>
            <a:r>
              <a:rPr b="1" lang="sk" sz="6900">
                <a:solidFill>
                  <a:srgbClr val="FFFFFF"/>
                </a:solidFill>
                <a:latin typeface="Source Sans Pro"/>
                <a:ea typeface="Source Sans Pro"/>
                <a:cs typeface="Source Sans Pro"/>
                <a:sym typeface="Source Sans Pro"/>
              </a:rPr>
              <a:t>NAVZÁJOM</a:t>
            </a:r>
            <a:r>
              <a:rPr b="1" i="0" lang="sk" sz="6900" u="none" cap="none" strike="noStrike">
                <a:solidFill>
                  <a:srgbClr val="FFFFFF"/>
                </a:solidFill>
                <a:latin typeface="Source Sans Pro"/>
                <a:ea typeface="Source Sans Pro"/>
                <a:cs typeface="Source Sans Pro"/>
                <a:sym typeface="Source Sans Pro"/>
              </a:rPr>
              <a:t> </a:t>
            </a:r>
            <a:endParaRPr b="0" i="0" sz="69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64.jpg" id="546" name="Google Shape;546;p64"/>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nb-en-1-65.jpg" id="552" name="Google Shape;552;p65"/>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553" name="Google Shape;553;p65"/>
          <p:cNvSpPr/>
          <p:nvPr/>
        </p:nvSpPr>
        <p:spPr>
          <a:xfrm>
            <a:off x="720000" y="720000"/>
            <a:ext cx="10225200" cy="2683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V dňoch týchto kráľov Boh nebies dá povstať kráľovstvu, ktoré bude trvať naveky, nebude zničené a nebude patriť inému ľudu. Rozdrví všetky tie kráľovstvá a skoncuje s nimi, ono však bude stáť naveky.</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554" name="Google Shape;554;p65"/>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nb-en-1-66.jpg" id="560" name="Google Shape;560;p66"/>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561" name="Google Shape;561;p66"/>
          <p:cNvSpPr/>
          <p:nvPr/>
        </p:nvSpPr>
        <p:spPr>
          <a:xfrm>
            <a:off x="5909442" y="719995"/>
            <a:ext cx="5167800" cy="2642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To, že si videl kameň odštiepený z hory bez zásahu rúk, ktorý rozdrvil železo, bronz, hlinu, striebro a zlato,...</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562" name="Google Shape;562;p66"/>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descr="nb-en-1-67.jpg" id="568" name="Google Shape;568;p67"/>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569" name="Google Shape;569;p67"/>
          <p:cNvSpPr/>
          <p:nvPr/>
        </p:nvSpPr>
        <p:spPr>
          <a:xfrm>
            <a:off x="784812" y="720005"/>
            <a:ext cx="6913500" cy="1621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Veľký Boh oboznámil kráľa s tým, čo nastane. Sen je pravdivý a jeho výklad je spoľahlivý.</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570" name="Google Shape;570;p67"/>
          <p:cNvSpPr/>
          <p:nvPr/>
        </p:nvSpPr>
        <p:spPr>
          <a:xfrm>
            <a:off x="5450760" y="4624520"/>
            <a:ext cx="5494200" cy="4755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68.jpg" id="576" name="Google Shape;576;p68"/>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nb-en-1-69.jpg" id="582" name="Google Shape;582;p69"/>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583" name="Google Shape;583;p69"/>
          <p:cNvSpPr/>
          <p:nvPr/>
        </p:nvSpPr>
        <p:spPr>
          <a:xfrm>
            <a:off x="720000" y="720000"/>
            <a:ext cx="6483900" cy="2012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Kráľovstvo sveta sa stalo kráľovstvom nášho Pána a jeho Pomazaného a bude kraľovať </a:t>
            </a:r>
            <a:br>
              <a:rPr b="1" lang="sk" sz="3350">
                <a:solidFill>
                  <a:srgbClr val="FFFFFF"/>
                </a:solidFill>
                <a:latin typeface="Source Sans Pro"/>
                <a:ea typeface="Source Sans Pro"/>
                <a:cs typeface="Source Sans Pro"/>
                <a:sym typeface="Source Sans Pro"/>
              </a:rPr>
            </a:br>
            <a:r>
              <a:rPr b="1" lang="sk" sz="3350">
                <a:solidFill>
                  <a:srgbClr val="FFFFFF"/>
                </a:solidFill>
                <a:latin typeface="Source Sans Pro"/>
                <a:ea typeface="Source Sans Pro"/>
                <a:cs typeface="Source Sans Pro"/>
                <a:sym typeface="Source Sans Pro"/>
              </a:rPr>
              <a:t>na veky vekov.</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584" name="Google Shape;584;p69"/>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lang="sk" sz="2500">
                <a:solidFill>
                  <a:srgbClr val="FFFFFF"/>
                </a:solidFill>
                <a:latin typeface="Source Sans Pro"/>
                <a:ea typeface="Source Sans Pro"/>
                <a:cs typeface="Source Sans Pro"/>
                <a:sym typeface="Source Sans Pro"/>
              </a:rPr>
              <a:t>Zjavenie Jána</a:t>
            </a:r>
            <a:r>
              <a:rPr b="1" i="0" lang="sk" sz="2500" u="none" cap="none" strike="noStrike">
                <a:solidFill>
                  <a:srgbClr val="FFFFFF"/>
                </a:solidFill>
                <a:latin typeface="Source Sans Pro"/>
                <a:ea typeface="Source Sans Pro"/>
                <a:cs typeface="Source Sans Pro"/>
                <a:sym typeface="Source Sans Pro"/>
              </a:rPr>
              <a:t> 11,15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nb-en-1-7.jpg" id="124" name="Google Shape;124;p7"/>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125" name="Google Shape;125;p7"/>
          <p:cNvSpPr/>
          <p:nvPr/>
        </p:nvSpPr>
        <p:spPr>
          <a:xfrm>
            <a:off x="6822700" y="720725"/>
            <a:ext cx="4201200" cy="2054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lang="sk" sz="3300">
                <a:solidFill>
                  <a:srgbClr val="FFFFFF"/>
                </a:solidFill>
                <a:latin typeface="Source Sans Pro"/>
                <a:ea typeface="Source Sans Pro"/>
                <a:cs typeface="Source Sans Pro"/>
                <a:sym typeface="Source Sans Pro"/>
              </a:rPr>
              <a:t>„Snívalo sa mi a môj duch je znepokojený túžbou poznať ten sen.“ </a:t>
            </a:r>
            <a:endParaRPr b="1" i="0" sz="3300" u="none" cap="none" strike="noStrike">
              <a:solidFill>
                <a:srgbClr val="FFFFFF"/>
              </a:solidFill>
              <a:latin typeface="Source Sans Pro"/>
              <a:ea typeface="Source Sans Pro"/>
              <a:cs typeface="Source Sans Pro"/>
              <a:sym typeface="Source Sans Pro"/>
            </a:endParaRPr>
          </a:p>
        </p:txBody>
      </p:sp>
      <p:sp>
        <p:nvSpPr>
          <p:cNvPr id="126" name="Google Shape;126;p7"/>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2,3</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descr="nb-en-1-70.jpg" id="590" name="Google Shape;590;p70"/>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591" name="Google Shape;591;p70"/>
          <p:cNvSpPr/>
          <p:nvPr/>
        </p:nvSpPr>
        <p:spPr>
          <a:xfrm>
            <a:off x="720000" y="720000"/>
            <a:ext cx="4579200" cy="21531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50">
                <a:solidFill>
                  <a:srgbClr val="FFFFFF"/>
                </a:solidFill>
                <a:latin typeface="Source Sans Pro"/>
                <a:ea typeface="Source Sans Pro"/>
                <a:cs typeface="Source Sans Pro"/>
                <a:sym typeface="Source Sans Pro"/>
              </a:rPr>
              <a:t>Naozaj, tvoj Boh je Najvyšší Boh, Pán kráľov, ten, čo odhaľuje tajomstvá.</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592" name="Google Shape;592;p70"/>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2,47</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71.jpg" id="598" name="Google Shape;598;p71"/>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nb-en-1-72.jpg" id="604" name="Google Shape;604;p72"/>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605" name="Google Shape;605;p72"/>
          <p:cNvSpPr/>
          <p:nvPr/>
        </p:nvSpPr>
        <p:spPr>
          <a:xfrm>
            <a:off x="6806350" y="1369852"/>
            <a:ext cx="4300500" cy="2155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lang="sk" sz="3350">
                <a:solidFill>
                  <a:srgbClr val="FFFFFF"/>
                </a:solidFill>
                <a:latin typeface="Source Sans Pro"/>
                <a:ea typeface="Source Sans Pro"/>
                <a:cs typeface="Source Sans Pro"/>
                <a:sym typeface="Source Sans Pro"/>
              </a:rPr>
              <a:t>„Poďte, požehnaní môjho Otca, zaujmite kráľovstvo, ktoré je vám pripravené od založenia sveta...“</a:t>
            </a:r>
            <a:endParaRPr b="0" i="0" sz="3350" u="none" cap="none" strike="noStrike">
              <a:solidFill>
                <a:srgbClr val="000000"/>
              </a:solidFill>
              <a:latin typeface="Arial"/>
              <a:ea typeface="Arial"/>
              <a:cs typeface="Arial"/>
              <a:sym typeface="Arial"/>
            </a:endParaRPr>
          </a:p>
        </p:txBody>
      </p:sp>
      <p:sp>
        <p:nvSpPr>
          <p:cNvPr id="606" name="Google Shape;606;p72"/>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Matúš 25,34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nb-en-1-73.jpg" id="612" name="Google Shape;612;p73"/>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613" name="Google Shape;613;p73"/>
          <p:cNvSpPr/>
          <p:nvPr/>
        </p:nvSpPr>
        <p:spPr>
          <a:xfrm>
            <a:off x="2305450" y="1502126"/>
            <a:ext cx="7295700" cy="21069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3350"/>
              <a:buFont typeface="Arial"/>
              <a:buNone/>
            </a:pPr>
            <a:r>
              <a:rPr b="1" i="0" lang="sk" sz="3350" u="none" cap="none" strike="noStrike">
                <a:solidFill>
                  <a:srgbClr val="FFFFFF"/>
                </a:solidFill>
                <a:latin typeface="Source Sans Pro"/>
                <a:ea typeface="Source Sans Pro"/>
                <a:cs typeface="Source Sans Pro"/>
                <a:sym typeface="Source Sans Pro"/>
              </a:rPr>
              <a:t>„</a:t>
            </a:r>
            <a:r>
              <a:rPr b="1" lang="sk" sz="3300">
                <a:solidFill>
                  <a:schemeClr val="lt1"/>
                </a:solidFill>
                <a:latin typeface="Source Sans Pro"/>
                <a:ea typeface="Source Sans Pro"/>
                <a:cs typeface="Source Sans Pro"/>
                <a:sym typeface="Source Sans Pro"/>
              </a:rPr>
              <a:t>Potom povedal: ‚</a:t>
            </a:r>
            <a:r>
              <a:rPr b="1" lang="sk" sz="3350">
                <a:solidFill>
                  <a:srgbClr val="FFFFFF"/>
                </a:solidFill>
                <a:latin typeface="Source Sans Pro"/>
                <a:ea typeface="Source Sans Pro"/>
                <a:cs typeface="Source Sans Pro"/>
                <a:sym typeface="Source Sans Pro"/>
              </a:rPr>
              <a:t>Ježiš, rozpomeň sa na mňa, keď prídeš do svojho kráľovstva.</a:t>
            </a:r>
            <a:r>
              <a:rPr b="1" i="0" lang="sk" sz="3350" u="none" cap="none" strike="noStrike">
                <a:solidFill>
                  <a:srgbClr val="FFFFFF"/>
                </a:solidFill>
                <a:latin typeface="Source Sans Pro"/>
                <a:ea typeface="Source Sans Pro"/>
                <a:cs typeface="Source Sans Pro"/>
                <a:sym typeface="Source Sans Pro"/>
              </a:rPr>
              <a:t>‘“</a:t>
            </a:r>
            <a:endParaRPr b="0" i="0" sz="3350" u="none" cap="none" strike="noStrike">
              <a:solidFill>
                <a:srgbClr val="000000"/>
              </a:solidFill>
              <a:latin typeface="Arial"/>
              <a:ea typeface="Arial"/>
              <a:cs typeface="Arial"/>
              <a:sym typeface="Arial"/>
            </a:endParaRPr>
          </a:p>
        </p:txBody>
      </p:sp>
      <p:sp>
        <p:nvSpPr>
          <p:cNvPr id="614" name="Google Shape;614;p73"/>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Lukáš 23,42</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descr="74.jpg" id="620" name="Google Shape;620;p74"/>
          <p:cNvPicPr preferRelativeResize="0"/>
          <p:nvPr/>
        </p:nvPicPr>
        <p:blipFill rotWithShape="1">
          <a:blip r:embed="rId3">
            <a:alphaModFix/>
          </a:blip>
          <a:srcRect b="0" l="0" r="0" t="0"/>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5"/>
          <p:cNvSpPr/>
          <p:nvPr/>
        </p:nvSpPr>
        <p:spPr>
          <a:xfrm>
            <a:off x="1249925" y="3535425"/>
            <a:ext cx="9693000" cy="1847400"/>
          </a:xfrm>
          <a:prstGeom prst="rect">
            <a:avLst/>
          </a:prstGeom>
          <a:noFill/>
          <a:ln>
            <a:noFill/>
          </a:ln>
        </p:spPr>
        <p:txBody>
          <a:bodyPr anchorCtr="0" anchor="t" bIns="45000" lIns="90000" spcFirstLastPara="1" rIns="90000" wrap="square" tIns="45000">
            <a:noAutofit/>
          </a:bodyPr>
          <a:lstStyle/>
          <a:p>
            <a:pPr indent="0" lvl="0" marL="0" marR="0" rtl="0" algn="r">
              <a:lnSpc>
                <a:spcPct val="78000"/>
              </a:lnSpc>
              <a:spcBef>
                <a:spcPts val="0"/>
              </a:spcBef>
              <a:spcAft>
                <a:spcPts val="0"/>
              </a:spcAft>
              <a:buNone/>
            </a:pPr>
            <a:r>
              <a:rPr lang="sk" sz="7410">
                <a:latin typeface="Source Sans Pro"/>
                <a:ea typeface="Source Sans Pro"/>
                <a:cs typeface="Source Sans Pro"/>
                <a:sym typeface="Source Sans Pro"/>
              </a:rPr>
              <a:t>Názov </a:t>
            </a:r>
            <a:br>
              <a:rPr lang="sk" sz="7410">
                <a:latin typeface="Source Sans Pro"/>
                <a:ea typeface="Source Sans Pro"/>
                <a:cs typeface="Source Sans Pro"/>
                <a:sym typeface="Source Sans Pro"/>
              </a:rPr>
            </a:br>
            <a:r>
              <a:rPr lang="sk" sz="7410">
                <a:latin typeface="Source Sans Pro"/>
                <a:ea typeface="Source Sans Pro"/>
                <a:cs typeface="Source Sans Pro"/>
                <a:sym typeface="Source Sans Pro"/>
              </a:rPr>
              <a:t>ďalšie prednášky</a:t>
            </a:r>
            <a:r>
              <a:rPr lang="sk" sz="7410">
                <a:solidFill>
                  <a:srgbClr val="000000"/>
                </a:solidFill>
                <a:latin typeface="Source Sans Pro"/>
                <a:ea typeface="Source Sans Pro"/>
                <a:cs typeface="Source Sans Pro"/>
                <a:sym typeface="Source Sans Pro"/>
              </a:rPr>
              <a:t> </a:t>
            </a:r>
            <a:endParaRPr sz="7410">
              <a:solidFill>
                <a:srgbClr val="000000"/>
              </a:solidFill>
              <a:latin typeface="Source Sans Pro"/>
              <a:ea typeface="Source Sans Pro"/>
              <a:cs typeface="Source Sans Pro"/>
              <a:sym typeface="Source Sans Pro"/>
            </a:endParaRPr>
          </a:p>
          <a:p>
            <a:pPr indent="0" lvl="0" marL="0" marR="0" rtl="0" algn="ctr">
              <a:lnSpc>
                <a:spcPct val="78000"/>
              </a:lnSpc>
              <a:spcBef>
                <a:spcPts val="0"/>
              </a:spcBef>
              <a:spcAft>
                <a:spcPts val="0"/>
              </a:spcAft>
              <a:buNone/>
            </a:pPr>
            <a:r>
              <a:t/>
            </a:r>
            <a:endParaRPr b="0" i="0" sz="741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nb-en-1-8.jpg" id="132" name="Google Shape;132;p8"/>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133" name="Google Shape;133;p8"/>
          <p:cNvSpPr/>
          <p:nvPr/>
        </p:nvSpPr>
        <p:spPr>
          <a:xfrm>
            <a:off x="1587960" y="1452600"/>
            <a:ext cx="6913500" cy="1637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350"/>
              <a:buFont typeface="Arial"/>
              <a:buNone/>
            </a:pPr>
            <a:r>
              <a:rPr b="1" i="0" lang="sk" sz="3300" u="none" cap="none" strike="noStrike">
                <a:solidFill>
                  <a:srgbClr val="FFFFFF"/>
                </a:solidFill>
                <a:latin typeface="Source Sans Pro"/>
                <a:ea typeface="Source Sans Pro"/>
                <a:cs typeface="Source Sans Pro"/>
                <a:sym typeface="Source Sans Pro"/>
              </a:rPr>
              <a:t>„</a:t>
            </a:r>
            <a:r>
              <a:rPr b="1" lang="sk" sz="3300">
                <a:solidFill>
                  <a:srgbClr val="FFFFFF"/>
                </a:solidFill>
                <a:latin typeface="Source Sans Pro"/>
                <a:ea typeface="Source Sans Pro"/>
                <a:cs typeface="Source Sans Pro"/>
                <a:sym typeface="Source Sans Pro"/>
              </a:rPr>
              <a:t>Kráľ, ži naveky! Rozpovedz svojim služobníkom svoj sen a my ti vysvetlíme jeho význam.“</a:t>
            </a:r>
            <a:endParaRPr b="1" i="0" sz="3300" u="none" cap="none" strike="noStrike">
              <a:solidFill>
                <a:srgbClr val="FFFFFF"/>
              </a:solidFill>
              <a:latin typeface="Source Sans Pro"/>
              <a:ea typeface="Source Sans Pro"/>
              <a:cs typeface="Source Sans Pro"/>
              <a:sym typeface="Source Sans Pro"/>
            </a:endParaRPr>
          </a:p>
        </p:txBody>
      </p:sp>
      <p:sp>
        <p:nvSpPr>
          <p:cNvPr id="134" name="Google Shape;134;p8"/>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2,4</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nb-en-1-9.jpg" id="140" name="Google Shape;140;p9"/>
          <p:cNvPicPr preferRelativeResize="0"/>
          <p:nvPr/>
        </p:nvPicPr>
        <p:blipFill rotWithShape="1">
          <a:blip r:embed="rId3">
            <a:alphaModFix/>
          </a:blip>
          <a:srcRect b="0" l="0" r="0" t="0"/>
          <a:stretch/>
        </p:blipFill>
        <p:spPr>
          <a:xfrm>
            <a:off x="0" y="0"/>
            <a:ext cx="11710800" cy="6586561"/>
          </a:xfrm>
          <a:prstGeom prst="rect">
            <a:avLst/>
          </a:prstGeom>
          <a:noFill/>
          <a:ln>
            <a:noFill/>
          </a:ln>
        </p:spPr>
      </p:pic>
      <p:sp>
        <p:nvSpPr>
          <p:cNvPr id="141" name="Google Shape;141;p9"/>
          <p:cNvSpPr/>
          <p:nvPr/>
        </p:nvSpPr>
        <p:spPr>
          <a:xfrm>
            <a:off x="784225" y="720725"/>
            <a:ext cx="7859700" cy="31479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rgbClr val="000000"/>
              </a:buClr>
              <a:buFont typeface="Arial"/>
              <a:buNone/>
            </a:pPr>
            <a:r>
              <a:rPr b="1" lang="sk" sz="3300">
                <a:solidFill>
                  <a:srgbClr val="FFFFFF"/>
                </a:solidFill>
                <a:latin typeface="Source Sans Pro"/>
                <a:ea typeface="Source Sans Pro"/>
                <a:cs typeface="Source Sans Pro"/>
                <a:sym typeface="Source Sans Pro"/>
              </a:rPr>
              <a:t>Kráľ Chaldejcom odpovedal: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„Slovo, ktoré vychádza odo mňa,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je nezmeniteľné: Ak mi nevyrozprávate môj sen a jeho význam, rozsekám vás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na kusy a vaše domy obrátim </a:t>
            </a:r>
            <a:br>
              <a:rPr b="1" lang="sk" sz="3300">
                <a:solidFill>
                  <a:srgbClr val="FFFFFF"/>
                </a:solidFill>
                <a:latin typeface="Source Sans Pro"/>
                <a:ea typeface="Source Sans Pro"/>
                <a:cs typeface="Source Sans Pro"/>
                <a:sym typeface="Source Sans Pro"/>
              </a:rPr>
            </a:br>
            <a:r>
              <a:rPr b="1" lang="sk" sz="3300">
                <a:solidFill>
                  <a:srgbClr val="FFFFFF"/>
                </a:solidFill>
                <a:latin typeface="Source Sans Pro"/>
                <a:ea typeface="Source Sans Pro"/>
                <a:cs typeface="Source Sans Pro"/>
                <a:sym typeface="Source Sans Pro"/>
              </a:rPr>
              <a:t>na rumovisko.“</a:t>
            </a:r>
            <a:endParaRPr b="1" i="0" sz="3300" u="none" cap="none" strike="noStrike">
              <a:solidFill>
                <a:srgbClr val="FFFFFF"/>
              </a:solidFill>
              <a:latin typeface="Source Sans Pro"/>
              <a:ea typeface="Source Sans Pro"/>
              <a:cs typeface="Source Sans Pro"/>
              <a:sym typeface="Source Sans Pro"/>
            </a:endParaRPr>
          </a:p>
        </p:txBody>
      </p:sp>
      <p:sp>
        <p:nvSpPr>
          <p:cNvPr id="142" name="Google Shape;142;p9"/>
          <p:cNvSpPr/>
          <p:nvPr/>
        </p:nvSpPr>
        <p:spPr>
          <a:xfrm>
            <a:off x="5450760" y="4629600"/>
            <a:ext cx="5494200" cy="470400"/>
          </a:xfrm>
          <a:prstGeom prst="rect">
            <a:avLst/>
          </a:prstGeom>
          <a:noFill/>
          <a:ln>
            <a:noFill/>
          </a:ln>
        </p:spPr>
        <p:txBody>
          <a:bodyPr anchorCtr="0" anchor="b" bIns="45000" lIns="90000" spcFirstLastPara="1" rIns="90000" wrap="square" tIns="45000">
            <a:noAutofit/>
          </a:bodyPr>
          <a:lstStyle/>
          <a:p>
            <a:pPr indent="0" lvl="0" marL="0" marR="0" rtl="0" algn="r">
              <a:lnSpc>
                <a:spcPct val="100000"/>
              </a:lnSpc>
              <a:spcBef>
                <a:spcPts val="0"/>
              </a:spcBef>
              <a:spcAft>
                <a:spcPts val="0"/>
              </a:spcAft>
              <a:buClr>
                <a:srgbClr val="000000"/>
              </a:buClr>
              <a:buSzPts val="2500"/>
              <a:buFont typeface="Arial"/>
              <a:buNone/>
            </a:pPr>
            <a:r>
              <a:rPr b="1" i="0" lang="sk" sz="2500" u="none" cap="none" strike="noStrike">
                <a:solidFill>
                  <a:srgbClr val="FFFFFF"/>
                </a:solidFill>
                <a:latin typeface="Source Sans Pro"/>
                <a:ea typeface="Source Sans Pro"/>
                <a:cs typeface="Source Sans Pro"/>
                <a:sym typeface="Source Sans Pro"/>
              </a:rPr>
              <a:t>Daniel 2,5</a:t>
            </a:r>
            <a:endParaRPr b="0" i="0" sz="25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cp:coreProperties>
</file>