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1712575" cy="65944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94">
          <p15:clr>
            <a:srgbClr val="9AA0A6"/>
          </p15:clr>
        </p15:guide>
        <p15:guide id="2" orient="horz" pos="454">
          <p15:clr>
            <a:srgbClr val="9AA0A6"/>
          </p15:clr>
        </p15:guide>
        <p15:guide id="3" pos="567">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hCREml75EXHgM2cSX/uaJMbUbY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38" y="486"/>
      </p:cViewPr>
      <p:guideLst>
        <p:guide pos="494"/>
        <p:guide orient="horz" pos="454"/>
        <p:guide pos="5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sk" sz="1400" b="0" i="0" u="none" strike="noStrike" cap="none">
                <a:solidFill>
                  <a:schemeClr val="dk1"/>
                </a:solidFill>
                <a:latin typeface="Times New Roman"/>
                <a:ea typeface="Times New Roman"/>
                <a:cs typeface="Times New Roman"/>
                <a:sym typeface="Times New Roman"/>
              </a:rPr>
              <a:t>‹#›</a:t>
            </a:fld>
            <a:endParaRPr sz="14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 name="Google Shape;59;p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a:t>Teší ma, že ste si dnes urobili čas a prišli na ďalšiu prednášku zo série Svetom Biblie.</a:t>
            </a:r>
            <a:endParaRPr/>
          </a:p>
        </p:txBody>
      </p:sp>
      <p:sp>
        <p:nvSpPr>
          <p:cNvPr id="60" name="Google Shape;60;p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1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 aby Boží človek bol dokonalý a pripravený na každé dobré dielo</a:t>
            </a:r>
            <a:r>
              <a:rPr lang="sk" sz="2000" b="0" strike="noStrike">
                <a:latin typeface="Arial"/>
                <a:ea typeface="Arial"/>
                <a:cs typeface="Arial"/>
                <a:sym typeface="Arial"/>
              </a:rPr>
              <a:t>.“ (2. Timoteova 3,17)</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Dôvod, prečo si Boh vybral tento spôsob komunikácie- prehovárať k nám písaným slovom- je skutočnosť, že komunikácia tvárou v tvár medzi nám a nami, bola hriechom prerušená.</a:t>
            </a:r>
            <a:endParaRPr/>
          </a:p>
        </p:txBody>
      </p:sp>
      <p:sp>
        <p:nvSpPr>
          <p:cNvPr id="123" name="Google Shape;123;p1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1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Keď sa Boh a človek prechádzali v Edene, nebolo treba mať proroka, ktorý by zapisoval, čo Boh chcel, aby ľudia vedeli.</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Keď Adam zhrešil, skryl sa pred Bohom, bál sa a cítil vinu kvôli tomu, čo urobil.</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Keď sa Boh spýtal Adama, kde je, Adam mu odpovedal:</a:t>
            </a:r>
            <a:endParaRPr/>
          </a:p>
        </p:txBody>
      </p:sp>
      <p:sp>
        <p:nvSpPr>
          <p:cNvPr id="131" name="Google Shape;131;p1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1" strike="noStrike">
                <a:latin typeface="Source Sans Pro"/>
                <a:ea typeface="Source Sans Pro"/>
                <a:cs typeface="Source Sans Pro"/>
                <a:sym typeface="Source Sans Pro"/>
              </a:rPr>
              <a:t>„Počul som v záhrade tvoj hlas a zľakol som sa…a tak som sa skryl .“ </a:t>
            </a:r>
            <a:r>
              <a:rPr lang="sk" sz="2000" b="0" strike="noStrike">
                <a:latin typeface="Arial"/>
                <a:ea typeface="Arial"/>
                <a:cs typeface="Arial"/>
                <a:sym typeface="Arial"/>
              </a:rPr>
              <a:t>(Genesis 3,10)</a:t>
            </a:r>
            <a:endParaRPr/>
          </a:p>
        </p:txBody>
      </p:sp>
      <p:sp>
        <p:nvSpPr>
          <p:cNvPr id="137" name="Google Shape;137;p1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 name="Google Shape;144;p1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Boh sa už nemohol s človekom rozprávať tvárou v tvár.</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Rozhodol sa, že bude zjavovať čo chce aby sme vedeli, skrze prorokov, a neskôr skrze svojho Syna.</a:t>
            </a:r>
            <a:endParaRPr/>
          </a:p>
        </p:txBody>
      </p:sp>
      <p:sp>
        <p:nvSpPr>
          <p:cNvPr id="145" name="Google Shape;145;p1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1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„Veru neurobí Pán, Hospodin, nič bez toho, aby nezjavil svoj zámer svojim služobníkom, prorokom..“</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 (Amos 3,7)</a:t>
            </a:r>
            <a:endParaRPr/>
          </a:p>
        </p:txBody>
      </p:sp>
      <p:sp>
        <p:nvSpPr>
          <p:cNvPr id="151" name="Google Shape;151;p1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1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Boh inšpiroval Mojžíša, aby napísal knihu Jób a prvých 5 kníh Starého Zákona, ktorým sa dohromady hovorí „Zákon“.</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Bolo to niekedy okolo roku 1500 pred Kristom. V tejto dobe sa z Izraela stal veľký národ o počte niekoľko miliónov ľudí a Boh potreboval, aby dostali poznanie jeho vôle v písanej forme. </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159" name="Google Shape;159;p1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1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Ľudia si tak boli schopní prečítať Desať prikázaní, ktoré Boh vlastním prstom zapísal a Knihu zákona, ktorú pod Božou inšpiráciou Mojžíš zaznamenal.</a:t>
            </a:r>
            <a:endParaRPr/>
          </a:p>
        </p:txBody>
      </p:sp>
      <p:sp>
        <p:nvSpPr>
          <p:cNvPr id="165" name="Google Shape;165;p1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1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Zostáva však otázka: Je Biblia stále presná a dá sa na ňu spoľahnúť?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Do roku 1947 sme mali najstaršie rukopisy Starého zákona z roku 900 po Kristovi. No po tom, ako beduínsky pastier objavil jaskyňu, ktorá obsahovala staroveké kožené zvitky, mal kresťanský svet dôvod na oslavu.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Zvitky sa uchovali v hlinených nádobách- čo viedlo k objavu mnohých ďalších podobných jaskýň a so stovkami až tisíckami častí rukopisov kníh Starého Zákona.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Z tzv. Kumránskych zvitkov sa najvzácnejším stal zvitok celej knihy Izaiáš, ktorý sa datuje do r. 125 před Kristom.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Dovtedy sa viac ako 1000 rokov kopíroval a opisoval text zachovaný z r. 900.  </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Viete, čo po preskúmaní knihy Izaiáš z Kumránu zistili?</a:t>
            </a:r>
            <a:endParaRPr/>
          </a:p>
        </p:txBody>
      </p:sp>
      <p:sp>
        <p:nvSpPr>
          <p:cNvPr id="171" name="Google Shape;171;p1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Sir Frederic Kenyon, jeden z najkvalifikovanejších expertov a predseda Britskej školy archeológie poznamenal:</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 „</a:t>
            </a:r>
            <a:r>
              <a:rPr lang="sk" sz="2000" b="1" strike="noStrike">
                <a:latin typeface="Source Sans Pro"/>
                <a:ea typeface="Source Sans Pro"/>
                <a:cs typeface="Source Sans Pro"/>
                <a:sym typeface="Source Sans Pro"/>
              </a:rPr>
              <a:t>V jednej kapitole, ktorá má 166 slov, </a:t>
            </a:r>
            <a:r>
              <a:rPr lang="sk" sz="2000" b="1">
                <a:latin typeface="Source Sans Pro"/>
                <a:ea typeface="Source Sans Pro"/>
                <a:cs typeface="Source Sans Pro"/>
                <a:sym typeface="Source Sans Pro"/>
              </a:rPr>
              <a:t>existuje</a:t>
            </a:r>
            <a:r>
              <a:rPr lang="sk" sz="2000" b="1" strike="noStrike">
                <a:latin typeface="Source Sans Pro"/>
                <a:ea typeface="Source Sans Pro"/>
                <a:cs typeface="Source Sans Pro"/>
                <a:sym typeface="Source Sans Pro"/>
              </a:rPr>
              <a:t> po tisícoch rokoch opisovania pochybnosť len </a:t>
            </a:r>
            <a:br>
              <a:rPr lang="sk" sz="3200"/>
            </a:br>
            <a:r>
              <a:rPr lang="sk" sz="2000" b="1" strike="noStrike">
                <a:latin typeface="Source Sans Pro"/>
                <a:ea typeface="Source Sans Pro"/>
                <a:cs typeface="Source Sans Pro"/>
                <a:sym typeface="Source Sans Pro"/>
              </a:rPr>
              <a:t>u jedného slova (o troch písmenách) a toto slovo by ani podstatne nezmenilo význam posolstva.“</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Ďalej pokračuje:</a:t>
            </a:r>
            <a:endParaRPr/>
          </a:p>
        </p:txBody>
      </p:sp>
      <p:sp>
        <p:nvSpPr>
          <p:cNvPr id="177" name="Google Shape;177;p1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1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0" lvl="0" indent="0" algn="l" rtl="0">
              <a:lnSpc>
                <a:spcPct val="106000"/>
              </a:lnSpc>
              <a:spcBef>
                <a:spcPts val="0"/>
              </a:spcBef>
              <a:spcAft>
                <a:spcPts val="0"/>
              </a:spcAft>
              <a:buNone/>
            </a:pPr>
            <a:r>
              <a:rPr lang="sk" sz="2000" b="1" strike="noStrike">
                <a:latin typeface="Source Sans Pro"/>
                <a:ea typeface="Source Sans Pro"/>
                <a:cs typeface="Source Sans Pro"/>
                <a:sym typeface="Source Sans Pro"/>
              </a:rPr>
              <a:t>„Kresťan môže vziať celú Bibliu do rúk a bez obáv povedať, že v rukách drží pravé Božie slovo, ktoré bolo predávané bez podstatných strát po stáročia z generácie na generáciu.“</a:t>
            </a:r>
            <a:endParaRPr sz="2000" b="0" strike="noStrike">
              <a:latin typeface="Arial"/>
              <a:ea typeface="Arial"/>
              <a:cs typeface="Arial"/>
              <a:sym typeface="Arial"/>
            </a:endParaRPr>
          </a:p>
        </p:txBody>
      </p:sp>
      <p:sp>
        <p:nvSpPr>
          <p:cNvPr id="185" name="Google Shape;185;p1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p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a:t>Téma, na ktorú sa dnes spoločne zameriame je: Zvitky od mŕtveho mora, alebo Biblia je dôveryhodný zdroj.</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Co znamenají pro vás dnes</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68" name="Google Shape;68;p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2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Sir Kenyon urobil toto prehlásenie po tom, čo strávil celý život skúmaním dôkazov o tom, ako bola Biblia opisovaná a aký dopad to na túto knihu malo. </a:t>
            </a:r>
            <a:endParaRPr/>
          </a:p>
        </p:txBody>
      </p:sp>
      <p:sp>
        <p:nvSpPr>
          <p:cNvPr id="193" name="Google Shape;193;p2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2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Kritici Biblie pred sto rokmi našli mnoho dôvodov, aby pochybovali o Biblii, ale mnohé z dôvodov boli prácou archeológov vyvrátené.</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Až do 19.storočia sa toho o staroveku vedelo iba minimum, okrem toho, čo sme vedeli z Biblie. </a:t>
            </a:r>
            <a:endParaRPr/>
          </a:p>
        </p:txBody>
      </p:sp>
      <p:sp>
        <p:nvSpPr>
          <p:cNvPr id="200" name="Google Shape;200;p2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p2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Staroveká história sa zdala byť zamknutá tajomným obrázkovým písmom- egyptskými hieroglyfmi.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Ale nikto v Egypte ani na celom svete ich nedokázal rozlúštiť.</a:t>
            </a:r>
            <a:endParaRPr/>
          </a:p>
        </p:txBody>
      </p:sp>
      <p:sp>
        <p:nvSpPr>
          <p:cNvPr id="206" name="Google Shape;206;p2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2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Potom v r. 1798 viedol Napoleon ťaženie do Egypta a spoločne s 38 000 vojakmi vzal i stovky umelcov, odborníkov na jazyky- títo vedci mu mali pomôcť pochopiť dejiny tejto zeme.</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Všade videli pozostatky minulosti- nečitateľné nápisy, ktoré zdobili monumenty a múry chrámu.</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Napoleon a jeho učenci sa s údivom zamýšľali, aké posolstvá môžu tieto obrázky obsahovať. Tušili len pramálo o tajomstvách týchto hieroglyfov, ktoré mali čoskoro byť rozlúštené.</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Jeden z Napoleonových vojakov objavil niečo, čo z dejín dnes poznáme ako Rosettskú dosku- čierny kameň 122 cm dlhý a 76 cm široký.</a:t>
            </a:r>
            <a:endParaRPr/>
          </a:p>
        </p:txBody>
      </p:sp>
      <p:sp>
        <p:nvSpPr>
          <p:cNvPr id="212" name="Google Shape;212;p2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p2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Rosettská doska je teraz uložená v Bristkom múzeu a je cenená kvôli roli, ktorú zohrala v odhalení tajomstva hieroglyfov.</a:t>
            </a:r>
            <a:endParaRPr/>
          </a:p>
        </p:txBody>
      </p:sp>
      <p:sp>
        <p:nvSpPr>
          <p:cNvPr id="218" name="Google Shape;218;p2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Kamenná doska objavená blízko mestečka zvaného Rosetta, niesla na sebe text v troch písmach:</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Hieroglyfické (ktoré označujeme ako obrázkové písmo), egyptské démotické písmo a grécke.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Pre učencov bolo samozrejme najjednoduchšie preložiť grécky text, ale hieroglyfom nerozumeli.</a:t>
            </a:r>
            <a:endParaRPr/>
          </a:p>
        </p:txBody>
      </p:sp>
      <p:sp>
        <p:nvSpPr>
          <p:cNvPr id="224" name="Google Shape;224;p2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2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Avšak o 20 rokov neskôr, v r. 1822 mladý Francúz menom Jean Francois Champollion, prekvapil svet tým, že rozlúštil hieroglyfy na Rosettskej doske.</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Tak, boli učencom celého sveta otvorené poklady starovekého Egypta.</a:t>
            </a:r>
            <a:endParaRPr/>
          </a:p>
        </p:txBody>
      </p:sp>
      <p:sp>
        <p:nvSpPr>
          <p:cNvPr id="232" name="Google Shape;232;p2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2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Ale čo je najdôležitejšie- dlho zabudnuté dejiny Egypta teraz začali rozprávať príbehy a prinášali dôkazy, ktoré potvrdzovali Písmo.</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Kamene teraz kričali, že to, čo Biblia hovorí, je pravda!</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Čím viac začali archeológovia kopať, tým väčšie dôkazy nachádzali, ktoré potvrdzovali históriu Biblie s jej historickými záznamami o minulých civilizáciách.</a:t>
            </a:r>
            <a:endParaRPr/>
          </a:p>
        </p:txBody>
      </p:sp>
      <p:sp>
        <p:nvSpPr>
          <p:cNvPr id="238" name="Google Shape;238;p2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2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Nedávne objavy v Tell Marduku ochvátili svet archeológie.</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Toto mesto sa volalo Elba a bolo v Sýrii- malo bohatú a inteligentnú populáciu takmer 300 000 ľudí.</a:t>
            </a:r>
            <a:endParaRPr/>
          </a:p>
        </p:txBody>
      </p:sp>
      <p:sp>
        <p:nvSpPr>
          <p:cNvPr id="244" name="Google Shape;244;p2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2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Učenci v tomto odbore neboli tak nadšení kvôli nejakému nálezu od doby nálezu Kumránskych zvitkov pri Mŕtvom mori.</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Ale je to ešte oveľa zaujímavejšie pre študentov Biblie.</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 pisárskej škole, ktorá priliehali k mestskému palácu sa našlo 14 000 popísaných hlinených tabuliek datovaných až do roku 2300 pr.Kr.</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Najstarší objavený vládny archív na svete obsahoval oficiálne záznamy o kráľovstve Elba po dobu dlhšiu než jedno storočie.</a:t>
            </a:r>
            <a:endParaRPr/>
          </a:p>
        </p:txBody>
      </p:sp>
      <p:sp>
        <p:nvSpPr>
          <p:cNvPr id="250" name="Google Shape;250;p2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p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Před niekoľkými rokmi zistil pán Marsh, že jeho teta zomrela a spomenula ho v závete. </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Tá veta znela: „Môjmu milovanému Marshovi odkazujem rodinnú Bibliu a všetko, čo obsahuje, spoločne so zvyškom môjho majetku."</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PO tom, čo boli zaplatené všetky dlhy, zostalo z majetku len pár stovák dolárov.</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Tieto peniaze sa čoskoro minuli a všetko, čo Pánu Marshovi ostalo, bola rodinná Biblia, ktorú dal do kufru v podkroví.</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Steven Marsh odišiel do dôchodku s malou penziou. Žil v chudobe nejakých 30 rokov.</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75" name="Google Shape;75;p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3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Niektorí historici spochybňovali, či je možné aby si Hebrejci v Možíšovej dobe osvojili umenie písania</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Do 19. stor. neexistoval žiadny historický doklad, ktorý by to potvrdil.</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Avšak, hlinené tabuľky z E</a:t>
            </a:r>
            <a:r>
              <a:rPr lang="sk" sz="2000"/>
              <a:t>bl</a:t>
            </a:r>
            <a:r>
              <a:rPr lang="sk" sz="2000" b="0" strike="noStrike">
                <a:latin typeface="Arial"/>
                <a:ea typeface="Arial"/>
                <a:cs typeface="Arial"/>
                <a:sym typeface="Arial"/>
              </a:rPr>
              <a:t>y a ďalšie nálezy sú datované omnoho ďalej do minulosti, než doba, v ktorej žil Mojžíš.</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 skutočnosti objavili archeológovia kompletnú knihovňu, ktorá je datovaná celé storočia pred Mojžíšom.</a:t>
            </a:r>
            <a:endParaRPr/>
          </a:p>
        </p:txBody>
      </p:sp>
      <p:sp>
        <p:nvSpPr>
          <p:cNvPr id="256" name="Google Shape;256;p3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3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Tabuľky z E</a:t>
            </a:r>
            <a:r>
              <a:rPr lang="sk" sz="2000"/>
              <a:t>bl</a:t>
            </a:r>
            <a:r>
              <a:rPr lang="sk" sz="2000" b="0" strike="noStrike">
                <a:latin typeface="Arial"/>
                <a:ea typeface="Arial"/>
                <a:cs typeface="Arial"/>
                <a:sym typeface="Arial"/>
              </a:rPr>
              <a:t>y popisujú príbeh o stvorení aj o potope. Sú tam zmienené aj osobné mená a miesta, ktoré sa zhodujú s menami uvedenými v Biblii: Ezau, Abrahám, Izrael, Sinaj a dokonca aj Jeruzalem.</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Ale skutočným prekvapením je zmienka o dvoch „hriešnych mestách“- Sodome a Gomore.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Pred objavmi týchto tabuliek neexistovali okrem Biblie žiadne historické zmienky o týchto mestách.</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Preto sa mnohí domnievali, že ide o mýtické miesta.</a:t>
            </a:r>
            <a:endParaRPr/>
          </a:p>
        </p:txBody>
      </p:sp>
      <p:sp>
        <p:nvSpPr>
          <p:cNvPr id="262" name="Google Shape;262;p3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p3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Niektorí autori museli priznať, že Genesis je viac než len staré pastierske piesne a legendy.</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Objavy z E</a:t>
            </a:r>
            <a:r>
              <a:rPr lang="sk" sz="2000"/>
              <a:t>bl</a:t>
            </a:r>
            <a:r>
              <a:rPr lang="sk" sz="2000" b="0" strike="noStrike">
                <a:latin typeface="Arial"/>
                <a:ea typeface="Arial"/>
                <a:cs typeface="Arial"/>
                <a:sym typeface="Arial"/>
              </a:rPr>
              <a:t>y a ďalšie potvrdili historicitu Biblie.</a:t>
            </a:r>
            <a:endParaRPr/>
          </a:p>
        </p:txBody>
      </p:sp>
      <p:sp>
        <p:nvSpPr>
          <p:cNvPr id="268" name="Google Shape;268;p3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p3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Dávid povedal: „Podstatou tvojho slova je pravda…“ (Žalm 119, 160)</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Prehovárajú k nám civilizácie z jej zaprášených hrobov a potvrdzujú presnosť a spoľahlivosť Božieho slova.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Do 19. stor.  Niektorí učenci verili, že kráľovná Semiramis vystavala Babylon.</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Avšak v Biblii kniha Daniel cituje kráľa Nabukadnezara, ako hovorí:</a:t>
            </a:r>
            <a:endParaRPr/>
          </a:p>
        </p:txBody>
      </p:sp>
      <p:sp>
        <p:nvSpPr>
          <p:cNvPr id="274" name="Google Shape;274;p3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3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 (Daniel 4,27)</a:t>
            </a:r>
            <a:endParaRPr/>
          </a:p>
          <a:p>
            <a:pPr marL="216000" marR="0" lvl="0" indent="-215639" algn="l" rtl="0">
              <a:lnSpc>
                <a:spcPct val="100000"/>
              </a:lnSpc>
              <a:spcBef>
                <a:spcPts val="0"/>
              </a:spcBef>
              <a:spcAft>
                <a:spcPts val="0"/>
              </a:spcAft>
              <a:buClr>
                <a:schemeClr val="dk1"/>
              </a:buClr>
              <a:buSzPts val="2000"/>
              <a:buFont typeface="Arial"/>
              <a:buNone/>
            </a:pPr>
            <a:r>
              <a:rPr lang="sk" sz="2000" b="0" strike="noStrike">
                <a:latin typeface="Arial"/>
                <a:ea typeface="Arial"/>
                <a:cs typeface="Arial"/>
                <a:sym typeface="Arial"/>
              </a:rPr>
              <a:t>„</a:t>
            </a:r>
            <a:r>
              <a:rPr lang="sk" sz="2000" b="1" strike="noStrike">
                <a:latin typeface="Source Sans Pro"/>
                <a:ea typeface="Source Sans Pro"/>
                <a:cs typeface="Source Sans Pro"/>
                <a:sym typeface="Source Sans Pro"/>
              </a:rPr>
              <a:t>„Či toto nie je veľký Babylon, ktorý som vybudoval svojou veľkou mocou...“</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Kto mal pravdu?</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 r. 1899 Robert Kolewey začal s vykopávkami starých zrucanín Babylona a odhalil desaťtisíce vypálených tehál, pričom všetky z nich niesli znak kráľa Nabukadnezara a pochádzali z mestských múrov a chrámu.</a:t>
            </a:r>
            <a:endParaRPr/>
          </a:p>
        </p:txBody>
      </p:sp>
      <p:sp>
        <p:nvSpPr>
          <p:cNvPr id="282" name="Google Shape;282;p3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3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Tabuľky s klinovým písmom, ktoré vymenovávajú Nabukadnezarove úspechy, boli rovnako archeológmi objavené v Babylone.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marR="0" lvl="0" indent="-215639" algn="l" rtl="0">
              <a:lnSpc>
                <a:spcPct val="100000"/>
              </a:lnSpc>
              <a:spcBef>
                <a:spcPts val="0"/>
              </a:spcBef>
              <a:spcAft>
                <a:spcPts val="0"/>
              </a:spcAft>
              <a:buClr>
                <a:schemeClr val="dk1"/>
              </a:buClr>
              <a:buSzPts val="2000"/>
              <a:buFont typeface="Arial"/>
              <a:buNone/>
            </a:pPr>
            <a:r>
              <a:rPr lang="sk" sz="2000" b="0" strike="noStrike">
                <a:latin typeface="Arial"/>
                <a:ea typeface="Arial"/>
                <a:cs typeface="Arial"/>
                <a:sym typeface="Arial"/>
              </a:rPr>
              <a:t>Kráľ na nich hovorí: </a:t>
            </a:r>
            <a:r>
              <a:rPr lang="sk" sz="2000" b="1" strike="noStrike">
                <a:latin typeface="Source Sans Pro"/>
                <a:ea typeface="Source Sans Pro"/>
                <a:cs typeface="Source Sans Pro"/>
                <a:sym typeface="Source Sans Pro"/>
              </a:rPr>
              <a:t>„Opevnením Esagily a Babylona som vybudoval a vyvýšil </a:t>
            </a:r>
            <a:r>
              <a:rPr lang="sk" sz="2000" b="1">
                <a:latin typeface="Source Sans Pro"/>
                <a:ea typeface="Source Sans Pro"/>
                <a:cs typeface="Source Sans Pro"/>
                <a:sym typeface="Source Sans Pro"/>
              </a:rPr>
              <a:t>me</a:t>
            </a:r>
            <a:r>
              <a:rPr lang="sk" sz="2000" b="1" strike="noStrike">
                <a:latin typeface="Source Sans Pro"/>
                <a:ea typeface="Source Sans Pro"/>
                <a:cs typeface="Source Sans Pro"/>
                <a:sym typeface="Source Sans Pro"/>
              </a:rPr>
              <a:t>no svojej vlády naveky.“</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290" name="Google Shape;290;p3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3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chemeClr val="dk1"/>
              </a:buClr>
              <a:buSzPts val="2000"/>
              <a:buFont typeface="Arial"/>
              <a:buNone/>
            </a:pPr>
            <a:r>
              <a:rPr lang="sk" sz="2000" b="0" strike="noStrike">
                <a:latin typeface="Arial"/>
                <a:ea typeface="Arial"/>
                <a:cs typeface="Arial"/>
                <a:sym typeface="Arial"/>
              </a:rPr>
              <a:t>Biblia prehlasuje, že </a:t>
            </a:r>
            <a:r>
              <a:rPr lang="sk" sz="2000"/>
              <a:t>p</a:t>
            </a:r>
            <a:r>
              <a:rPr lang="sk" sz="2000" b="0" strike="noStrike">
                <a:latin typeface="Arial"/>
                <a:ea typeface="Arial"/>
                <a:cs typeface="Arial"/>
                <a:sym typeface="Arial"/>
              </a:rPr>
              <a:t>yšný Nabukadnezar povedal: </a:t>
            </a:r>
            <a:r>
              <a:rPr lang="sk" sz="2000" b="1" strike="noStrike">
                <a:latin typeface="Source Sans Pro"/>
                <a:ea typeface="Source Sans Pro"/>
                <a:cs typeface="Source Sans Pro"/>
                <a:sym typeface="Source Sans Pro"/>
              </a:rPr>
              <a:t>„Či toto nie je veľký Babylon, ktorý som vybudoval svojou veľkou mocou ako kráľovské sídlo slúžiace vznešenosti môjho majestátu?“</a:t>
            </a:r>
            <a:r>
              <a:rPr lang="sk" sz="2000" b="0" strike="noStrike">
                <a:latin typeface="Arial"/>
                <a:ea typeface="Arial"/>
                <a:cs typeface="Arial"/>
                <a:sym typeface="Arial"/>
              </a:rPr>
              <a:t>(Daniel 4,27)</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298" name="Google Shape;298;p3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p3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Nápis menom East India House Inscrition (čítaj: íst india haus inskripšn), ktorý je v súčasnosti uložený v Londýne, venuje 6 stplcov babylonskym písomnostiam a popisu obrovských stavebných projektov kráľa Nabukadnezara.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Vykopávky opäť potvrdili Božie slovo. A nemali by sme byť prekvapení. Boh u Izajáše 45,19 píše:</a:t>
            </a:r>
            <a:endParaRPr/>
          </a:p>
        </p:txBody>
      </p:sp>
      <p:sp>
        <p:nvSpPr>
          <p:cNvPr id="306" name="Google Shape;306;p3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3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t>
            </a:r>
            <a:r>
              <a:rPr lang="sk" sz="2000" b="1" strike="noStrike">
                <a:latin typeface="Source Sans Pro"/>
                <a:ea typeface="Source Sans Pro"/>
                <a:cs typeface="Source Sans Pro"/>
                <a:sym typeface="Source Sans Pro"/>
              </a:rPr>
              <a:t>Ja som Hospodin. Hovorím, čo je správne, oznamujem, čo je pravdivé</a:t>
            </a:r>
            <a:r>
              <a:rPr lang="sk" sz="2000" b="0" strike="noStrike">
                <a:latin typeface="Arial"/>
                <a:ea typeface="Arial"/>
                <a:cs typeface="Arial"/>
                <a:sym typeface="Arial"/>
              </a:rPr>
              <a:t>.“ (Izajáš 45,19)</a:t>
            </a:r>
            <a:endParaRPr/>
          </a:p>
        </p:txBody>
      </p:sp>
      <p:sp>
        <p:nvSpPr>
          <p:cNvPr id="312" name="Google Shape;312;p3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Ďalším tajomstvom sekulárnej histórie bola absencia Belšazarového mena- ďalšieho vládcu Babylona.</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Biblia spomína Belčazara jako vládcu Babylona, ktorý uvidel ruku píšucu na stenu jeho paláca při slávnosti.</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Bol to len Danielov výmysel? Vôbec nie!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Nabonid, nástupca po mocnom Nabukadnezarovi zveril sprácu kráľovstva svojmu synovi Belšazarovi a on sám sa stiahol na 10 rokov do mesta Tema v Arábii.</a:t>
            </a:r>
            <a:endParaRPr/>
          </a:p>
        </p:txBody>
      </p:sp>
      <p:sp>
        <p:nvSpPr>
          <p:cNvPr id="320" name="Google Shape;320;p3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39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Nakoniec, keď mal viac jako 90 rokov, rozhodol sa presťahovať do domu svojho syna.</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Keď si balil svoje věci, natazil na Bibliu svojej tety a začal v nej listovať.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Pán Marsh bol udivený, keď medzi stránkami Biblie začal nachádzať založené bankovky.</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Bapočítal viac jako 5000 dolárov v hotovosti, čo bola v tej době veľmi vysoká čiastka.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Tento muž strávil väčšinu svojho života v chudobe, aj keď mohlo byť bohatý.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Mal poklad v Božom slove, ktorý bol na dosah ruky.</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 možné, že i my máme úžasný poklad na dosah ruky?</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Sú milióny ľudí, ktorí veria, že Biblia je najskvelejšia kniha, ktorá bola kedy napísaná.</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Sú presvedčení, že Biblia je Bohom inspirovaná a obsahuje jasné pokyny, jako získať večný život.</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Ľudia z každého národa, jazyka či etnika prijali Božie slovo jako vzácny poklad, ktorý mení ľudské životy.</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81" name="Google Shape;81;p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4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Tabuľky z archeologických nálezov ukazujú, že kráľovstvo bolo skutočne zverené Belšazarovi, korunnému princovi.</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Zde je, co je tam napsáno:</a:t>
            </a:r>
            <a:endParaRPr/>
          </a:p>
        </p:txBody>
      </p:sp>
      <p:sp>
        <p:nvSpPr>
          <p:cNvPr id="326" name="Google Shape;326;p4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p4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t>
            </a:r>
            <a:r>
              <a:rPr lang="sk" sz="2000" b="1" strike="noStrike">
                <a:latin typeface="Source Sans Pro"/>
                <a:ea typeface="Source Sans Pro"/>
                <a:cs typeface="Source Sans Pro"/>
                <a:sym typeface="Source Sans Pro"/>
              </a:rPr>
              <a:t>A Belšasarovi, </a:t>
            </a:r>
            <a:r>
              <a:rPr lang="sk" sz="2000" b="1">
                <a:latin typeface="Source Sans Pro"/>
                <a:ea typeface="Source Sans Pro"/>
                <a:cs typeface="Source Sans Pro"/>
                <a:sym typeface="Source Sans Pro"/>
              </a:rPr>
              <a:t>môjmu</a:t>
            </a:r>
            <a:r>
              <a:rPr lang="sk" sz="2000" b="1" strike="noStrike">
                <a:latin typeface="Source Sans Pro"/>
                <a:ea typeface="Source Sans Pro"/>
                <a:cs typeface="Source Sans Pro"/>
                <a:sym typeface="Source Sans Pro"/>
              </a:rPr>
              <a:t> vznešenému synovi, potomkovi môjho tela: Urob miesto uctievaniu veľkému božstvu v svojom srdci; a nedávaj priestor hriechu, kiež si spokojný </a:t>
            </a:r>
            <a:br>
              <a:rPr lang="sk" sz="3200"/>
            </a:br>
            <a:r>
              <a:rPr lang="sk" sz="2000" b="1" strike="noStrike">
                <a:latin typeface="Source Sans Pro"/>
                <a:ea typeface="Source Sans Pro"/>
                <a:cs typeface="Source Sans Pro"/>
                <a:sym typeface="Source Sans Pro"/>
              </a:rPr>
              <a:t>s hojnosťou života a kiež zbožná úcta pre veľké božstvo prebývá v srdci Belšasara, môjho prvorodeného milovaného syna</a:t>
            </a:r>
            <a:r>
              <a:rPr lang="sk" sz="2000" b="0" strike="noStrike">
                <a:latin typeface="Arial"/>
                <a:ea typeface="Arial"/>
                <a:cs typeface="Arial"/>
                <a:sym typeface="Arial"/>
              </a:rPr>
              <a:t>.“ – God Speaks to Modern man, s. 154</a:t>
            </a:r>
            <a:endParaRPr/>
          </a:p>
        </p:txBody>
      </p:sp>
      <p:sp>
        <p:nvSpPr>
          <p:cNvPr id="333" name="Google Shape;333;p4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4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Nie je zaujímavé, že v záverečnej kapitole knihy Daniel čítáme?: „</a:t>
            </a:r>
            <a:r>
              <a:rPr lang="sk" sz="3200" b="0" i="0">
                <a:latin typeface="Source Sans Pro"/>
                <a:ea typeface="Source Sans Pro"/>
                <a:cs typeface="Source Sans Pro"/>
                <a:sym typeface="Source Sans Pro"/>
              </a:rPr>
              <a:t>Ty však, Daniel, zachovaj tieto slová v tajnosti a zapečať knihu až po koniec času. Mnohí odpadnú a zlo sa rozmnoží</a:t>
            </a:r>
            <a:r>
              <a:rPr lang="sk" sz="2000" b="0" strike="noStrike">
                <a:latin typeface="Arial"/>
                <a:ea typeface="Arial"/>
                <a:cs typeface="Arial"/>
                <a:sym typeface="Arial"/>
              </a:rPr>
              <a:t>.“ (Daniel 12,4)</a:t>
            </a:r>
            <a:endParaRPr/>
          </a:p>
        </p:txBody>
      </p:sp>
      <p:sp>
        <p:nvSpPr>
          <p:cNvPr id="341" name="Google Shape;341;p4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p4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Tehly a valčeky, tabuľky a rukopisy odkryté archeológmi nám potvrdzujú, že čo Biblia hovorí, je pravda.</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Každopádne, ďalším pádným dôkazom, že Biblia je Božím inšpirovaným slovom, je schopnost presne predpovedať budúcnosť.</a:t>
            </a:r>
            <a:endParaRPr/>
          </a:p>
        </p:txBody>
      </p:sp>
      <p:sp>
        <p:nvSpPr>
          <p:cNvPr id="349" name="Google Shape;349;p4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p4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t>
            </a:r>
            <a:r>
              <a:rPr lang="sk" sz="3200" b="0" i="0">
                <a:latin typeface="Source Sans Pro"/>
                <a:ea typeface="Source Sans Pro"/>
                <a:cs typeface="Source Sans Pro"/>
                <a:sym typeface="Source Sans Pro"/>
              </a:rPr>
              <a:t> ja som Boh a iného Boha niet a nikto nie je ako ja</a:t>
            </a:r>
            <a:r>
              <a:rPr lang="sk" sz="2000" b="0" strike="noStrike">
                <a:latin typeface="Arial"/>
                <a:ea typeface="Arial"/>
                <a:cs typeface="Arial"/>
                <a:sym typeface="Arial"/>
              </a:rPr>
              <a:t>.“ (Izajáš 46,9)</a:t>
            </a:r>
            <a:endParaRPr/>
          </a:p>
        </p:txBody>
      </p:sp>
      <p:sp>
        <p:nvSpPr>
          <p:cNvPr id="356" name="Google Shape;356;p4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4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t>
            </a:r>
            <a:r>
              <a:rPr lang="sk" sz="2000" b="1" strike="noStrike">
                <a:latin typeface="Source Sans Pro"/>
                <a:ea typeface="Source Sans Pro"/>
                <a:cs typeface="Source Sans Pro"/>
                <a:sym typeface="Source Sans Pro"/>
              </a:rPr>
              <a:t>Od počiatku oznamujem budúcnosť, od pradávna to, čo sa ešte nestalo</a:t>
            </a:r>
            <a:r>
              <a:rPr lang="sk" sz="2000" b="0" strike="noStrike">
                <a:latin typeface="Arial"/>
                <a:ea typeface="Arial"/>
                <a:cs typeface="Arial"/>
                <a:sym typeface="Arial"/>
              </a:rPr>
              <a:t>.“ (Izajáš 46,10)</a:t>
            </a:r>
            <a:endParaRPr/>
          </a:p>
        </p:txBody>
      </p:sp>
      <p:sp>
        <p:nvSpPr>
          <p:cNvPr id="364" name="Google Shape;364;p4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p4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Áno, keď Boh odkryje oponu určitého času a dá nám zahliadnuť záblesk budúcnosti, ukazuje tým svetu, že Biblia nie je len kniha.</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 to Jeho kniha.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Skôr než Babylon dosiahol svojej veľkosti, moci a slávy, nám Božia kniha predpovedala jeho pád.</a:t>
            </a:r>
            <a:endParaRPr/>
          </a:p>
        </p:txBody>
      </p:sp>
      <p:sp>
        <p:nvSpPr>
          <p:cNvPr id="372" name="Google Shape;372;p4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7" name="Google Shape;377;p4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t>
            </a:r>
            <a:r>
              <a:rPr lang="sk" sz="2000" b="1" strike="noStrike">
                <a:latin typeface="Source Sans Pro"/>
                <a:ea typeface="Source Sans Pro"/>
                <a:cs typeface="Source Sans Pro"/>
                <a:sym typeface="Source Sans Pro"/>
              </a:rPr>
              <a:t>Babylon, ozdoba kráľovstiev, pyšná okrasa Chaldejcov, pochodí, ako keď Boh rozvrátil Sodomu a Gomoru</a:t>
            </a:r>
            <a:r>
              <a:rPr lang="sk" sz="2000" b="0" strike="noStrike">
                <a:latin typeface="Arial"/>
                <a:ea typeface="Arial"/>
                <a:cs typeface="Arial"/>
                <a:sym typeface="Arial"/>
              </a:rPr>
              <a:t>.“ (Izajáš 13,19)</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Biblia dokonca predpovedala mocnosť, ktorá toto silné kráľovstvío premohla.</a:t>
            </a:r>
            <a:endParaRPr/>
          </a:p>
        </p:txBody>
      </p:sp>
      <p:sp>
        <p:nvSpPr>
          <p:cNvPr id="378" name="Google Shape;378;p4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4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„Hospodin vzbudí ducha médskych kráľov, lebo proti Babylonu smeruje jeho úmysel zničiť ho...“</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 (Jeremiáš 51,11).</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Meno muža, ktorý povedie armádu proti Babylonu bolo prorokované 150 rokov před jeho narodením a tiež to, jako to urobí.</a:t>
            </a:r>
            <a:endParaRPr/>
          </a:p>
        </p:txBody>
      </p:sp>
      <p:sp>
        <p:nvSpPr>
          <p:cNvPr id="386" name="Google Shape;386;p4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4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sz="2000" b="1" strike="noStrike">
                <a:solidFill>
                  <a:srgbClr val="000000"/>
                </a:solidFill>
                <a:latin typeface="Source Sans Pro"/>
                <a:ea typeface="Source Sans Pro"/>
                <a:cs typeface="Source Sans Pro"/>
                <a:sym typeface="Source Sans Pro"/>
              </a:rPr>
              <a:t>„Takto hovorí Hospodin svojmu pomazanému, Kýrovi, ktorého som uchopil za pravicu, aby som pred ním pošliapal národy ... aby som pred ním otvoril vráta a brány nezostali zatvorené...“</a:t>
            </a:r>
            <a:endParaRPr sz="2000" b="0" strike="noStrike">
              <a:solidFill>
                <a:srgbClr val="000000"/>
              </a:solidFill>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solidFill>
                  <a:srgbClr val="000000"/>
                </a:solidFill>
                <a:latin typeface="Arial"/>
                <a:ea typeface="Arial"/>
                <a:cs typeface="Arial"/>
                <a:sym typeface="Arial"/>
              </a:rPr>
              <a:t>(Izaiáš 45,1)</a:t>
            </a:r>
            <a:endParaRPr>
              <a:solidFill>
                <a:srgbClr val="000000"/>
              </a:solidFill>
            </a:endParaRPr>
          </a:p>
        </p:txBody>
      </p:sp>
      <p:sp>
        <p:nvSpPr>
          <p:cNvPr id="394" name="Google Shape;394;p4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49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Iní ľudia však mali značné pochybnosti. Mali mnoho otázok. Dá sa Biblii veriť? Je presná?</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Niektorí hovoria, že Biblii sa dá absolútne veriť, iní vravia, že nie. Kto má pravdu?</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Odpoveď na tú otázku je dôležitá, pretože pokiaľ Biblia MÁ pravdu, tak či už jej veríte, alebo nie, je otázka života a smrti.</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Pokiaľ má Biblia pravdu, závisí celý váš osud na tom, či jej veríte a či ju prijmete. A to, čo veríte o Biblii, priamo ovplyvňuje to, čomu veríte o Bohu.</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Pozrime sa teda na túto skvelú knihu, Bibliu, ktorá sa tiež nazýva Božie slovo a uvidíme, či môžeme nájsť dôkazy o tm, že je pravdivá, alebo o tom, že sa jej nedá veriť.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87" name="Google Shape;87;p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5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p5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V Perzkej sále Britského múzea stojí Kýrov valček – objavený v troskách Babylona.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Na tomto hlinenom valčeku nám Kýros rozpráva o svojom ťažení !</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Sú tam presné detaily!</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Biblia nielen predpovedala zničenie Babylona, jako sme už předtím spomenuli</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402" name="Google Shape;402;p5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8" name="Google Shape;408;p5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„Babylon bude hromadou skál...“ (Jeremiáš 51,37)</a:t>
            </a:r>
            <a:endParaRPr/>
          </a:p>
        </p:txBody>
      </p:sp>
      <p:sp>
        <p:nvSpPr>
          <p:cNvPr id="409" name="Google Shape;409;p5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5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p5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chemeClr val="dk1"/>
              </a:buClr>
              <a:buSzPts val="2000"/>
              <a:buFont typeface="Arial"/>
              <a:buNone/>
            </a:pPr>
            <a:r>
              <a:rPr lang="sk" sz="2000" b="0" strike="noStrike">
                <a:latin typeface="Arial"/>
                <a:ea typeface="Arial"/>
                <a:cs typeface="Arial"/>
                <a:sym typeface="Arial"/>
              </a:rPr>
              <a:t>Izaiáš napísal: </a:t>
            </a:r>
            <a:r>
              <a:rPr lang="sk" sz="2000" b="1" strike="noStrike">
                <a:latin typeface="Source Sans Pro"/>
                <a:ea typeface="Source Sans Pro"/>
                <a:cs typeface="Source Sans Pro"/>
                <a:sym typeface="Source Sans Pro"/>
              </a:rPr>
              <a:t>„Nebude nikdy obývaný ani osídlený po všetky pokolenia. Nebude tam stanovať Arab, ani pastieri neuložia tam stáda k odpočinku, ale stepná zver tam bude polihovať a sovy naplnia ich domy;...“</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(Izaiáš 13,20-21)</a:t>
            </a:r>
            <a:endParaRPr/>
          </a:p>
        </p:txBody>
      </p:sp>
      <p:sp>
        <p:nvSpPr>
          <p:cNvPr id="417" name="Google Shape;417;p5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p5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Len Boh je schopný </a:t>
            </a:r>
            <a:r>
              <a:rPr lang="sk" sz="2000"/>
              <a:t>predvídať</a:t>
            </a:r>
            <a:r>
              <a:rPr lang="sk" sz="2000" b="0" strike="noStrike">
                <a:latin typeface="Arial"/>
                <a:ea typeface="Arial"/>
                <a:cs typeface="Arial"/>
                <a:sym typeface="Arial"/>
              </a:rPr>
              <a:t> budúcnosť a presne predpovedať osud mocného Babylona.</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Cestovateľ Austen H. Layard popisuje miesto, kde stál staroveký Babylon:</a:t>
            </a:r>
            <a:endParaRPr/>
          </a:p>
        </p:txBody>
      </p:sp>
      <p:sp>
        <p:nvSpPr>
          <p:cNvPr id="425" name="Google Shape;425;p5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5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„Beztvaré hromady sutín pokrývajú mnoho akrov zeme... holá a príšerná </a:t>
            </a:r>
            <a:r>
              <a:rPr lang="sk" sz="2000" b="1">
                <a:latin typeface="Source Sans Pro"/>
                <a:ea typeface="Source Sans Pro"/>
                <a:cs typeface="Source Sans Pro"/>
                <a:sym typeface="Source Sans Pro"/>
              </a:rPr>
              <a:t>pustatina</a:t>
            </a:r>
            <a:r>
              <a:rPr lang="sk" sz="2000" b="1" strike="noStrike">
                <a:latin typeface="Source Sans Pro"/>
                <a:ea typeface="Source Sans Pro"/>
                <a:cs typeface="Source Sans Pro"/>
                <a:sym typeface="Source Sans Pro"/>
              </a:rPr>
              <a:t>. Sovy vylietajú</a:t>
            </a:r>
            <a:r>
              <a:rPr lang="sk" sz="3200" b="1" strike="noStrike">
                <a:latin typeface="Source Sans Pro"/>
                <a:ea typeface="Source Sans Pro"/>
                <a:cs typeface="Source Sans Pro"/>
                <a:sym typeface="Source Sans Pro"/>
              </a:rPr>
              <a:t> </a:t>
            </a:r>
            <a:r>
              <a:rPr lang="sk" sz="2000" b="1" strike="noStrike">
                <a:latin typeface="Source Sans Pro"/>
                <a:ea typeface="Source Sans Pro"/>
                <a:cs typeface="Source Sans Pro"/>
                <a:sym typeface="Source Sans Pro"/>
              </a:rPr>
              <a:t>z nízkých kríkov a špinavý šakal sa skrýva v úžľabine.“</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–Among the Ruins of Nineveh and Babylon, s. 413</a:t>
            </a:r>
            <a:endParaRPr/>
          </a:p>
        </p:txBody>
      </p:sp>
      <p:sp>
        <p:nvSpPr>
          <p:cNvPr id="431" name="Google Shape;431;p5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5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Z pôvodnej slávy Babylonu nezostalo nič okrem jeho mena na značke při ceste v dnešním Iraku.</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Obrovské hromady rozsiate v starovekých ruinách Babylona sú pádnym dôkazom, že Biblia hovorí pravdu a je inspirovaná niekym kto má absolútne poznanie.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439" name="Google Shape;439;p5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5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Môžeme tu súhlasiť s prorokom:</a:t>
            </a:r>
            <a:endParaRPr/>
          </a:p>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„Usychá tráva, vädne kvet, ale slovo nášho Boha zostáva naveky.“</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 (Izaiáš 40,8)</a:t>
            </a:r>
            <a:endParaRPr/>
          </a:p>
        </p:txBody>
      </p:sp>
      <p:sp>
        <p:nvSpPr>
          <p:cNvPr id="445" name="Google Shape;445;p5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5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Priatelia, pokiaľ je Boh schopný presne predpovedať budúcnosť starovekých kráľovstiev, mali by sme pochybovať o jeho schopnosti presne predpovedať našu vlastnú budúcnosť, ktorá nás čaká? Asi skôr nie…!</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Biblia je viac než len spoľahlivá história, viac než len presné vedecké fakty, viac než len naplnené proroctvá.</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Pokiaľ by nebola, nezáležalo by na tom, akí ľudia ju spísali. </a:t>
            </a:r>
            <a:endParaRPr/>
          </a:p>
        </p:txBody>
      </p:sp>
      <p:sp>
        <p:nvSpPr>
          <p:cNvPr id="453" name="Google Shape;453;p5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5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Témou a jadrom tejto knihy je, čo sa stalo na kríži za hradbami Jeruzalema pred viac jako 1900 rokmi.</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 tu je ten veľký rozdiel, čomu tam veríme.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Buď tam zomrel Syn živého Boha na kríži, alebo nie.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Buď bol tým, za koho ho Biblia považuje, alebo nie.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Bola Golgota skutočnosťou alebo fikciou?</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 v tom totiž obrovský rozdiel a mali by sme to vedieť.</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Pravdepodobne tým najväčším dôkazom o tom, že Biblia je tým, čím o sebe tvrdí, je moc meniť ľudské životy.</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 táto moc je úzko spojená s jedinou osobou- Ježišom Kristom. Ježiš povedal:</a:t>
            </a:r>
            <a:endParaRPr/>
          </a:p>
        </p:txBody>
      </p:sp>
      <p:sp>
        <p:nvSpPr>
          <p:cNvPr id="459" name="Google Shape;459;p5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5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„Skúmate Písma, lebo si myslíte, že večný život máte v nich, a tie vydávajú svedectvo o mne..“</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 (Jan 5,39)</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Ježiš tu hovorí o Starom zákone, pretože Nový zákon ešte nebol napísaný.</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 keď listujete stránkami Starého zákona, objavíte proroctví o prichádzajúcom Mesiášovi, ktoré hovoria o jeho poslaní, láske a spasení.</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465" name="Google Shape;465;p5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59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Biblia- sväté Písmo:</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0" lvl="0" indent="0" algn="l" rtl="0">
              <a:lnSpc>
                <a:spcPct val="114000"/>
              </a:lnSpc>
              <a:spcBef>
                <a:spcPts val="0"/>
              </a:spcBef>
              <a:spcAft>
                <a:spcPts val="0"/>
              </a:spcAft>
              <a:buNone/>
            </a:pPr>
            <a:r>
              <a:rPr lang="sk" sz="2000" b="1" strike="noStrike">
                <a:latin typeface="Source Sans Pro"/>
                <a:ea typeface="Source Sans Pro"/>
                <a:cs typeface="Source Sans Pro"/>
                <a:sym typeface="Source Sans Pro"/>
              </a:rPr>
              <a:t>66</a:t>
            </a:r>
            <a:r>
              <a:rPr lang="sk" sz="2000" b="0" strike="noStrike">
                <a:latin typeface="Source Sans Pro"/>
                <a:ea typeface="Source Sans Pro"/>
                <a:cs typeface="Source Sans Pro"/>
                <a:sym typeface="Source Sans Pro"/>
              </a:rPr>
              <a:t> kníh</a:t>
            </a:r>
            <a:endParaRPr sz="2000" b="0" strike="noStrike">
              <a:latin typeface="Arial"/>
              <a:ea typeface="Arial"/>
              <a:cs typeface="Arial"/>
              <a:sym typeface="Arial"/>
            </a:endParaRPr>
          </a:p>
          <a:p>
            <a:pPr marL="0" lvl="0" indent="0" algn="l" rtl="0">
              <a:lnSpc>
                <a:spcPct val="114000"/>
              </a:lnSpc>
              <a:spcBef>
                <a:spcPts val="0"/>
              </a:spcBef>
              <a:spcAft>
                <a:spcPts val="0"/>
              </a:spcAft>
              <a:buNone/>
            </a:pPr>
            <a:r>
              <a:rPr lang="sk" sz="2000" b="1" strike="noStrike">
                <a:latin typeface="Source Sans Pro"/>
                <a:ea typeface="Source Sans Pro"/>
                <a:cs typeface="Source Sans Pro"/>
                <a:sym typeface="Source Sans Pro"/>
              </a:rPr>
              <a:t>1600</a:t>
            </a:r>
            <a:r>
              <a:rPr lang="sk" sz="2000" b="0" strike="noStrike">
                <a:latin typeface="Source Sans Pro"/>
                <a:ea typeface="Source Sans Pro"/>
                <a:cs typeface="Source Sans Pro"/>
                <a:sym typeface="Source Sans Pro"/>
              </a:rPr>
              <a:t> </a:t>
            </a:r>
            <a:r>
              <a:rPr lang="sk" sz="2000">
                <a:latin typeface="Source Sans Pro"/>
                <a:ea typeface="Source Sans Pro"/>
                <a:cs typeface="Source Sans Pro"/>
                <a:sym typeface="Source Sans Pro"/>
              </a:rPr>
              <a:t>rokov </a:t>
            </a:r>
            <a:r>
              <a:rPr lang="sk" sz="2000" b="0" strike="noStrike">
                <a:latin typeface="Source Sans Pro"/>
                <a:ea typeface="Source Sans Pro"/>
                <a:cs typeface="Source Sans Pro"/>
                <a:sym typeface="Source Sans Pro"/>
              </a:rPr>
              <a:t>(písaná)</a:t>
            </a:r>
            <a:endParaRPr sz="2000" b="0" strike="noStrike">
              <a:latin typeface="Arial"/>
              <a:ea typeface="Arial"/>
              <a:cs typeface="Arial"/>
              <a:sym typeface="Arial"/>
            </a:endParaRPr>
          </a:p>
          <a:p>
            <a:pPr marL="0" lvl="0" indent="0" algn="l" rtl="0">
              <a:lnSpc>
                <a:spcPct val="114000"/>
              </a:lnSpc>
              <a:spcBef>
                <a:spcPts val="0"/>
              </a:spcBef>
              <a:spcAft>
                <a:spcPts val="0"/>
              </a:spcAft>
              <a:buNone/>
            </a:pPr>
            <a:r>
              <a:rPr lang="sk" sz="2000" b="1" strike="noStrike">
                <a:latin typeface="Source Sans Pro"/>
                <a:ea typeface="Source Sans Pro"/>
                <a:cs typeface="Source Sans Pro"/>
                <a:sym typeface="Source Sans Pro"/>
              </a:rPr>
              <a:t>39</a:t>
            </a:r>
            <a:r>
              <a:rPr lang="sk" sz="2000" b="0" strike="noStrike">
                <a:latin typeface="Source Sans Pro"/>
                <a:ea typeface="Source Sans Pro"/>
                <a:cs typeface="Source Sans Pro"/>
                <a:sym typeface="Source Sans Pro"/>
              </a:rPr>
              <a:t> kníh v Starom zákone</a:t>
            </a:r>
            <a:endParaRPr sz="2000" b="0" strike="noStrike">
              <a:latin typeface="Arial"/>
              <a:ea typeface="Arial"/>
              <a:cs typeface="Arial"/>
              <a:sym typeface="Arial"/>
            </a:endParaRPr>
          </a:p>
          <a:p>
            <a:pPr marL="0" lvl="0" indent="0" algn="l" rtl="0">
              <a:lnSpc>
                <a:spcPct val="114000"/>
              </a:lnSpc>
              <a:spcBef>
                <a:spcPts val="0"/>
              </a:spcBef>
              <a:spcAft>
                <a:spcPts val="0"/>
              </a:spcAft>
              <a:buNone/>
            </a:pPr>
            <a:r>
              <a:rPr lang="sk" sz="2000" b="1" strike="noStrike">
                <a:latin typeface="Source Sans Pro"/>
                <a:ea typeface="Source Sans Pro"/>
                <a:cs typeface="Source Sans Pro"/>
                <a:sym typeface="Source Sans Pro"/>
              </a:rPr>
              <a:t>27</a:t>
            </a:r>
            <a:r>
              <a:rPr lang="sk" sz="2000" b="0" strike="noStrike">
                <a:latin typeface="Source Sans Pro"/>
                <a:ea typeface="Source Sans Pro"/>
                <a:cs typeface="Source Sans Pro"/>
                <a:sym typeface="Source Sans Pro"/>
              </a:rPr>
              <a:t> kníh Nového zákona</a:t>
            </a:r>
            <a:endParaRPr sz="2000" b="0" strike="noStrike">
              <a:latin typeface="Arial"/>
              <a:ea typeface="Arial"/>
              <a:cs typeface="Arial"/>
              <a:sym typeface="Arial"/>
            </a:endParaRPr>
          </a:p>
        </p:txBody>
      </p:sp>
      <p:sp>
        <p:nvSpPr>
          <p:cNvPr id="93" name="Google Shape;93;p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6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Ježiš povedal svojim učeníkom:</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„Toto sú moje slová, ktoré som vám hovoril, keď som bol ešte s vami, že sa všetko musí splniť, čo je napísané o mne v zákone Mojžišovom, v prorokoch a v žalmoch.“</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(Lukáš 24,44)</a:t>
            </a:r>
            <a:endParaRPr/>
          </a:p>
        </p:txBody>
      </p:sp>
      <p:sp>
        <p:nvSpPr>
          <p:cNvPr id="473" name="Google Shape;473;p6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6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p6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Starý zákon prorokoval o Kristovi a Nový zákon je jeho životný príbeh.</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Takže môžete vidieť, že celá Biblia je zjavením o Ježišovi Kristovi, ktorý prišiel, aby ukázal vzpurnej planéte, aký je v skutočnosti jeho Otec. </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To je dôvod, prečo sa Biblia nazýva „Božím živým slovom“.</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Má v sebe úžasnú silu, kamkoľvek sa dostane- silu meniť život, premieňať ľudské povahy, dávať silu slabým, povzbudzovať zmalomyseľnených a dávať nádej umierajúcim.</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Naprieč celými dejinami sa znovu a znovu prejavovala moc Biblie meniť ľudí. Zlostní ľudia sa menili vďaka vplyvu Biblie na mierumilovných.</a:t>
            </a:r>
            <a:endParaRPr/>
          </a:p>
        </p:txBody>
      </p:sp>
      <p:sp>
        <p:nvSpPr>
          <p:cNvPr id="481" name="Google Shape;481;p6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6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p6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Zmyselní a nemorálni ľudia sa stali cnostnými a čistými.</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Opilci boli vyslobodení od alkoholizmu, zlodeji od potřeby kradnúť, podvodníci od túžby podvádzať.</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Nemusíte dlho hľadať, aby ste našli zatvrdených vrahov vo väzení, ktorí sa zmenili na jásavých kresťanov vďaka moci Biblie.</a:t>
            </a:r>
            <a:endParaRPr/>
          </a:p>
        </p:txBody>
      </p:sp>
      <p:sp>
        <p:nvSpPr>
          <p:cNvPr id="487" name="Google Shape;487;p6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2" name="Google Shape;492;p6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Nemusíte dlho hľadať manželství, ktoré smerovali k rozvodu a ktoré boli zachránené a naplnené novou láskou vďaka moci Biblie.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Nikto nemôže čestne študovať Bibliu každý deň bez toho, aby táto Božia kniha menila jeho život. Priatelia, pokiaľ trávite každý deň čítaním Biblie, zmení aj vás.</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Ježiš strávil mnoho času tým, že menil ľudí. To je jadro křesťanstva. A je to i jadrom Biblie, tajomstvom jej moci.</a:t>
            </a:r>
            <a:endParaRPr/>
          </a:p>
        </p:txBody>
      </p:sp>
      <p:sp>
        <p:nvSpPr>
          <p:cNvPr id="493" name="Google Shape;493;p6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8" name="Google Shape;498;p6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chemeClr val="dk1"/>
              </a:buClr>
              <a:buSzPts val="2000"/>
              <a:buFont typeface="Arial"/>
              <a:buNone/>
            </a:pPr>
            <a:r>
              <a:rPr lang="sk" sz="2000" b="0" strike="noStrike">
                <a:latin typeface="Arial"/>
                <a:ea typeface="Arial"/>
                <a:cs typeface="Arial"/>
                <a:sym typeface="Arial"/>
              </a:rPr>
              <a:t>Ježíš vedel jako veľmi môže zmeniť člověka: </a:t>
            </a:r>
            <a:r>
              <a:rPr lang="sk" sz="2000" b="1" strike="noStrike">
                <a:latin typeface="Source Sans Pro"/>
                <a:ea typeface="Source Sans Pro"/>
                <a:cs typeface="Source Sans Pro"/>
                <a:sym typeface="Source Sans Pro"/>
              </a:rPr>
              <a:t>„Poznáte pravdu a pravda vás vyslobodí.“</a:t>
            </a:r>
            <a:r>
              <a:rPr lang="sk" sz="2000" b="0" strike="noStrike">
                <a:latin typeface="Arial"/>
                <a:ea typeface="Arial"/>
                <a:cs typeface="Arial"/>
                <a:sym typeface="Arial"/>
              </a:rPr>
              <a:t> (Jan 8,32)</a:t>
            </a:r>
            <a:endParaRPr/>
          </a:p>
        </p:txBody>
      </p:sp>
      <p:sp>
        <p:nvSpPr>
          <p:cNvPr id="499" name="Google Shape;499;p6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65:notes"/>
          <p:cNvSpPr>
            <a:spLocks noGrp="1" noRot="1" noChangeAspect="1"/>
          </p:cNvSpPr>
          <p:nvPr>
            <p:ph type="sldImg" idx="2"/>
          </p:nvPr>
        </p:nvSpPr>
        <p:spPr>
          <a:xfrm>
            <a:off x="220663" y="812800"/>
            <a:ext cx="711835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65: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1200" b="0" strike="noStrike">
                <a:latin typeface="Arial"/>
                <a:ea typeface="Arial"/>
                <a:cs typeface="Arial"/>
                <a:sym typeface="Arial"/>
              </a:rPr>
              <a:t>Je to pravda, ktorá ľudí oslobodzuje- a mení ich. </a:t>
            </a:r>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Je to pravda, ktorá mení opilcov na triezvych a milujúcich otcov.</a:t>
            </a:r>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Je to pravda, ktorá mení povahy, dáva morálnú zásadovosť a zmysel života.</a:t>
            </a:r>
            <a:endParaRPr/>
          </a:p>
          <a:p>
            <a:pPr marL="216000" lvl="0" indent="-215639" algn="l" rtl="0">
              <a:lnSpc>
                <a:spcPct val="100000"/>
              </a:lnSpc>
              <a:spcBef>
                <a:spcPts val="0"/>
              </a:spcBef>
              <a:spcAft>
                <a:spcPts val="0"/>
              </a:spcAft>
              <a:buNone/>
            </a:pPr>
            <a:endParaRPr sz="12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Milióny životov bolo premenených k lepšiemu, keď ľudia začali študovať Bibliu. Na svete neexistuje moc, ktorá by bola schopná meniť ľudské srdce a životy.</a:t>
            </a:r>
            <a:endParaRPr/>
          </a:p>
          <a:p>
            <a:pPr marL="0" lvl="0" indent="0" algn="l" rtl="0">
              <a:spcBef>
                <a:spcPts val="0"/>
              </a:spcBef>
              <a:spcAft>
                <a:spcPts val="0"/>
              </a:spcAft>
              <a:buNone/>
            </a:pPr>
            <a:endParaRPr/>
          </a:p>
        </p:txBody>
      </p:sp>
      <p:sp>
        <p:nvSpPr>
          <p:cNvPr id="507" name="Google Shape;507;p65:notes"/>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sk" sz="1400" b="0" strike="noStrike">
                <a:latin typeface="Times New Roman"/>
                <a:ea typeface="Times New Roman"/>
                <a:cs typeface="Times New Roman"/>
                <a:sym typeface="Times New Roman"/>
              </a:rPr>
              <a:t>65</a:t>
            </a:fld>
            <a:endParaRPr sz="1400" b="0" strike="noStrike">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6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6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Ale Božie slovo je schopné meniť len tých, ktorí sú ochotní nechať sa meniť- tých, ktorí sú ochotní prijať muža z knihy- Ježiša Krista.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Priatelia, tu vidíte, že je veľký rozdiel v tom, čo s touto knihou urobíte. Je to viac než len kniha, ktorá sa nosí  do kostola alebo ktorú máte v knižnici.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 to viac, než len užitočné informácie a rady. Je to Boh, ktorý hovorí do našich srdcí.</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 to jeho dopis plný lásky určený jeho deťom na planéte Zem.</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 nej je tajomstvo prežitia, večného šťastia a pokoja v srdci.</a:t>
            </a:r>
            <a:endParaRPr/>
          </a:p>
        </p:txBody>
      </p:sp>
      <p:sp>
        <p:nvSpPr>
          <p:cNvPr id="513" name="Google Shape;513;p6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6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8" name="Google Shape;518;p6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Dovoľte mi porozprávať vám príbeh o moci Božieho slova, ktoré mení ľudské životy.</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Před mnohými rokmi sa po mori plavila loď menom Bounty.</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V r. 1790 kapitán Bligh a jeho posádka vyplávali z Anglicka, aby priviedli náklad rastlín chlebovníka, aby sa mohli zasadiť v Západnej Indii a slúžiť jako lacné jedlo pre otrokov.</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Posádka Bounty sa vzbúrila a skončila na neobývanom ostrove Pitcairn.</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519" name="Google Shape;519;p6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6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 name="Google Shape;524;p6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Spálili Bounty, aby ich nemohli vystopovať. Keď boli na Tahiti, vzal Bligh na palubu niekoľko žien a detí domorodcov.</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Problémy začali, keď sa vzbúrenci naučili vyrábať alkohol.</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Dochádzalo tam k vraždám a zločinom a zanedlho tam prežil len John Adams a niekoľko žien a detí.</a:t>
            </a:r>
            <a:endParaRPr/>
          </a:p>
        </p:txBody>
      </p:sp>
      <p:sp>
        <p:nvSpPr>
          <p:cNvPr id="525" name="Google Shape;525;p6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 name="Google Shape;530;p6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John Adams hľadal, dokiaľ nenašiel Bibliu z Bounty, ktorá bola uschovaná v truhle. Začal ju čítať a v jeho živote sa odohrala obrovská zmena.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Uvedomil si veľkú zodpovednosť, ktorú má za budúcnosť těchto detí. Začal ich učiť, jako čítať a písať a jako žiť.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Úžasná premena celej populácie ostrova pritiahla pozornosť okoloidúcich plavidiel, neskôr britskej vlády a nakoniec celého sveta.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531" name="Google Shape;531;p6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69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45 autorov písalo tieto knihy v priebehu 1600 rokov no prekvapivo, nachádzame medzi nimi udivujúci súlad,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 to aj napriek tomu, že väčšina pisateľov týchto kníh sa s ostatnými nikdy nevideli.</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Mali rôzne zamestnania a dobové pozadie: niektorí boli rybári, ďalší králi a vládcovia, iní roľníci, kazatelia, lekári…ľudia zo všetkých možných oblastí života.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Napriek rozdielnosti kultúr, doby, pracovného či rodinného pozadia autorov, medzi knihami, ktoré sa stali súčasťou Biblie, existuje dokonalá jednota a harmónia, ktorá sa dá vysvetliť len tak, že mali rovnaký zdroj. </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Tento súlad je možné vysvetliť len ak prijmeme za tento harmonizujúci zdroj Boha, o ktorom písali.</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Ak veríme, že je to On, kto nám túto knihu dal, aby nám dal o sebe a svojej vôli vedieť, ak budeme nazerať pod týmto svetlom </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Na všetko, čo sa v nej píše, začnú nám jej stránky dávať zmysel.</a:t>
            </a:r>
            <a:endParaRPr/>
          </a:p>
        </p:txBody>
      </p:sp>
      <p:sp>
        <p:nvSpPr>
          <p:cNvPr id="101" name="Google Shape;101;p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7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6" name="Google Shape;536;p7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2000" b="0" strike="noStrike">
                <a:latin typeface="Arial"/>
                <a:ea typeface="Arial"/>
                <a:cs typeface="Arial"/>
                <a:sym typeface="Arial"/>
              </a:rPr>
              <a:t>Priatelia, Biblia môže zmeniť aj váš život. Keď čítáme Bibliu, ten istý Duch Svätý, ktorý inšpiroval pisateľov Biblie, aby ju pred storočiami napísali, premieňa naše životy, keď ju študujeme.</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Je našou prednosťou študovať Božie slovo s otvorenou mysľou a v prostej viere povedať:</a:t>
            </a:r>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„Pane, ukáž mi svoju pravdu a ja ju budem nasledovať. Zjav mi, ktoré zmeny mám urobiť vo svojom živote a ja ich urobím.“</a:t>
            </a:r>
            <a:endParaRPr/>
          </a:p>
        </p:txBody>
      </p:sp>
      <p:sp>
        <p:nvSpPr>
          <p:cNvPr id="537" name="Google Shape;537;p7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70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 name="Google Shape;542;p7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1050" b="0" strike="noStrike">
                <a:latin typeface="Arial"/>
                <a:ea typeface="Arial"/>
                <a:cs typeface="Arial"/>
                <a:sym typeface="Arial"/>
              </a:rPr>
              <a:t>Dnes večer nie je žiadne dôležitejšie rozhodnutie, ktoré vy a ja môžeme urobiť než podriadiť svoje srdcia a svoje životy autorite Božieho nemenného, životodárného slova.</a:t>
            </a:r>
            <a:endParaRPr/>
          </a:p>
          <a:p>
            <a:pPr marL="216000" lvl="0" indent="-215639" algn="l" rtl="0">
              <a:lnSpc>
                <a:spcPct val="100000"/>
              </a:lnSpc>
              <a:spcBef>
                <a:spcPts val="0"/>
              </a:spcBef>
              <a:spcAft>
                <a:spcPts val="0"/>
              </a:spcAft>
              <a:buNone/>
            </a:pPr>
            <a:endParaRPr sz="105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050" b="0" strike="noStrike">
                <a:latin typeface="Arial"/>
                <a:ea typeface="Arial"/>
                <a:cs typeface="Arial"/>
                <a:sym typeface="Arial"/>
              </a:rPr>
              <a:t>Naši spolupracovníci budú rozdávať kartičky, ktoré vám umožnia pridať sa k štúdiu a nasledovaniu Božieho slova. Božie slovo je jedinou istou vecou v tomto neistom svete. Poukazuje nám na nemenného Boha, ktorý chce mať s nami užší vztah. Ukazuje nám na to, jako žiť a jako dojsť záchrany a hovorí nám, odkiaľ pochádzame a aký môže byť náš osud.</a:t>
            </a:r>
            <a:endParaRPr/>
          </a:p>
          <a:p>
            <a:pPr marL="216000" lvl="0" indent="-215639" algn="l" rtl="0">
              <a:lnSpc>
                <a:spcPct val="100000"/>
              </a:lnSpc>
              <a:spcBef>
                <a:spcPts val="0"/>
              </a:spcBef>
              <a:spcAft>
                <a:spcPts val="0"/>
              </a:spcAft>
              <a:buNone/>
            </a:pPr>
            <a:r>
              <a:rPr lang="sk" sz="1050" b="0" strike="noStrike">
                <a:latin typeface="Arial"/>
                <a:ea typeface="Arial"/>
                <a:cs typeface="Arial"/>
                <a:sym typeface="Arial"/>
              </a:rPr>
              <a:t>Pozývam vás, aby ste si vzali tú malú kartičku a keď ju budete čítať, jednoducho značte tie časti, kde sa chcete dnes večer pridať.</a:t>
            </a:r>
            <a:endParaRPr/>
          </a:p>
          <a:p>
            <a:pPr marL="216000" lvl="0" indent="-215639" algn="l" rtl="0">
              <a:lnSpc>
                <a:spcPct val="100000"/>
              </a:lnSpc>
              <a:spcBef>
                <a:spcPts val="0"/>
              </a:spcBef>
              <a:spcAft>
                <a:spcPts val="0"/>
              </a:spcAft>
              <a:buNone/>
            </a:pPr>
            <a:endParaRPr sz="1050" b="0" strike="noStrike">
              <a:latin typeface="Arial"/>
              <a:ea typeface="Arial"/>
              <a:cs typeface="Arial"/>
              <a:sym typeface="Arial"/>
            </a:endParaRPr>
          </a:p>
          <a:p>
            <a:pPr marL="216000" lvl="0" indent="-215639" algn="l" rtl="0">
              <a:lnSpc>
                <a:spcPct val="100000"/>
              </a:lnSpc>
              <a:spcBef>
                <a:spcPts val="0"/>
              </a:spcBef>
              <a:spcAft>
                <a:spcPts val="0"/>
              </a:spcAft>
              <a:buNone/>
            </a:pPr>
            <a:endParaRPr sz="1050" b="0" strike="noStrike">
              <a:latin typeface="Arial"/>
              <a:ea typeface="Arial"/>
              <a:cs typeface="Arial"/>
              <a:sym typeface="Arial"/>
            </a:endParaRPr>
          </a:p>
        </p:txBody>
      </p:sp>
      <p:sp>
        <p:nvSpPr>
          <p:cNvPr id="543" name="Google Shape;543;p7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71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7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7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1050" b="0" strike="noStrike">
                <a:latin typeface="Arial"/>
                <a:ea typeface="Arial"/>
                <a:cs typeface="Arial"/>
                <a:sym typeface="Arial"/>
              </a:rPr>
              <a:t>Prvá možnosť, ktorú môžete zaškrtnúť, pokiaľ sa s ňou stotožňujete: </a:t>
            </a:r>
            <a:endParaRPr/>
          </a:p>
          <a:p>
            <a:pPr marL="216000" lvl="0" indent="-215639" algn="l" rtl="0">
              <a:lnSpc>
                <a:spcPct val="100000"/>
              </a:lnSpc>
              <a:spcBef>
                <a:spcPts val="0"/>
              </a:spcBef>
              <a:spcAft>
                <a:spcPts val="0"/>
              </a:spcAft>
              <a:buNone/>
            </a:pPr>
            <a:r>
              <a:rPr lang="sk" sz="1050" b="0" strike="noStrike">
                <a:latin typeface="Arial"/>
                <a:ea typeface="Arial"/>
                <a:cs typeface="Arial"/>
                <a:sym typeface="Arial"/>
              </a:rPr>
              <a:t>„Je mi jasné, že Biblia je inšpirované Božie slovo.“ Pokiaľ je vám teraz jasné, alebo ste naklonení veriť, že Biblia je skutočne Božím slovom, prosím, zaškrtnite toto políčko.</a:t>
            </a:r>
            <a:endParaRPr/>
          </a:p>
          <a:p>
            <a:pPr marL="216000" lvl="0" indent="-215639" algn="l" rtl="0">
              <a:lnSpc>
                <a:spcPct val="100000"/>
              </a:lnSpc>
              <a:spcBef>
                <a:spcPts val="0"/>
              </a:spcBef>
              <a:spcAft>
                <a:spcPts val="0"/>
              </a:spcAft>
              <a:buNone/>
            </a:pPr>
            <a:endParaRPr sz="105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050" b="0" strike="noStrike">
                <a:latin typeface="Arial"/>
                <a:ea typeface="Arial"/>
                <a:cs typeface="Arial"/>
                <a:sym typeface="Arial"/>
              </a:rPr>
              <a:t>Druhá možnosť je dôležité rozhodnutie. </a:t>
            </a:r>
            <a:endParaRPr/>
          </a:p>
          <a:p>
            <a:pPr marL="216000" lvl="0" indent="-215639" algn="l" rtl="0">
              <a:lnSpc>
                <a:spcPct val="100000"/>
              </a:lnSpc>
              <a:spcBef>
                <a:spcPts val="0"/>
              </a:spcBef>
              <a:spcAft>
                <a:spcPts val="0"/>
              </a:spcAft>
              <a:buNone/>
            </a:pPr>
            <a:r>
              <a:rPr lang="sk" sz="1050" b="0" strike="noStrike">
                <a:latin typeface="Arial"/>
                <a:ea typeface="Arial"/>
                <a:cs typeface="Arial"/>
                <a:sym typeface="Arial"/>
              </a:rPr>
              <a:t>„Chcem, aby Božie slovo určovalo smer v mojom živote.“ Pokiaľ je to vašou túžbou, že chcete žiť podľa nemenných štandardov pravdy, potom zaškrtnite toto políčko. </a:t>
            </a:r>
            <a:endParaRPr/>
          </a:p>
          <a:p>
            <a:pPr marL="216000" lvl="0" indent="-215639" algn="l" rtl="0">
              <a:lnSpc>
                <a:spcPct val="100000"/>
              </a:lnSpc>
              <a:spcBef>
                <a:spcPts val="0"/>
              </a:spcBef>
              <a:spcAft>
                <a:spcPts val="0"/>
              </a:spcAft>
              <a:buNone/>
            </a:pPr>
            <a:endParaRPr sz="1050" b="0" strike="noStrike">
              <a:latin typeface="Arial"/>
              <a:ea typeface="Arial"/>
              <a:cs typeface="Arial"/>
              <a:sym typeface="Arial"/>
            </a:endParaRPr>
          </a:p>
        </p:txBody>
      </p:sp>
      <p:sp>
        <p:nvSpPr>
          <p:cNvPr id="549" name="Google Shape;549;p7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strike="noStrike">
                <a:solidFill>
                  <a:schemeClr val="dk1"/>
                </a:solidFill>
                <a:latin typeface="Times New Roman"/>
                <a:ea typeface="Times New Roman"/>
                <a:cs typeface="Times New Roman"/>
                <a:sym typeface="Times New Roman"/>
              </a:rPr>
              <a:t>72</a:t>
            </a:fld>
            <a:endParaRPr sz="1200" b="0" strike="noStrik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7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7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1200" b="0" strike="noStrike">
                <a:latin typeface="Arial"/>
                <a:ea typeface="Arial"/>
                <a:cs typeface="Arial"/>
                <a:sym typeface="Arial"/>
              </a:rPr>
              <a:t>(Navrhovaná modlitba)</a:t>
            </a:r>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„Nebeský Otecko, Ďakujeme ti, že si nám sprostredkoval svoju vôľu v tejto úžasnej knihe- Biblii. Ďakujeme, že si nám dal Ježiša, aby nám pomáhal pochopiť, jako môžeme žiť Tvojim slovom a za to, že si nám dal Ducha Svätého do našich srdcí. Dnes sme urobili niekoľko rozhodnutí. Rozhodlo sme sa, že chceme nasledovať tvoje slovo, i keď nás povedie k zmene nášho zmýšľania a zvykov.</a:t>
            </a:r>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Dnes večer chcem ďakovať za tých, ktorí boli presvedčení o niektorých veciach zo svojho života, ktoré potrebujú zmenu a ku ktorým ich Tvoj Duch Svätý povoláva. Daj im pokoj do srdca, keď budú konať tvoju vôľu a daj im silu vytrvať v ich rozhodnutí. Zmeň naše životy, obnov ich skrze moc, ktorá je vo tvojom slove. V Ježišovom mene, Amen.“ </a:t>
            </a:r>
            <a:endParaRPr/>
          </a:p>
          <a:p>
            <a:pPr marL="216000" lvl="0" indent="-215639" algn="l" rtl="0">
              <a:lnSpc>
                <a:spcPct val="100000"/>
              </a:lnSpc>
              <a:spcBef>
                <a:spcPts val="0"/>
              </a:spcBef>
              <a:spcAft>
                <a:spcPts val="0"/>
              </a:spcAft>
              <a:buNone/>
            </a:pPr>
            <a:endParaRPr sz="12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Uistite sa, že ste na kartičku napísali svoje meno a nechajte ju u našich spolupracovníkov pri dverách, keď budete odchádzať.</a:t>
            </a:r>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(Inštrukcie sa môžu prípadne líšiť)</a:t>
            </a:r>
            <a:endParaRPr/>
          </a:p>
          <a:p>
            <a:pPr marL="216000" lvl="0" indent="-215639" algn="l" rtl="0">
              <a:lnSpc>
                <a:spcPct val="100000"/>
              </a:lnSpc>
              <a:spcBef>
                <a:spcPts val="0"/>
              </a:spcBef>
              <a:spcAft>
                <a:spcPts val="0"/>
              </a:spcAft>
              <a:buNone/>
            </a:pPr>
            <a:r>
              <a:rPr lang="sk" sz="1200" b="0" strike="noStrike">
                <a:latin typeface="Arial"/>
                <a:ea typeface="Arial"/>
                <a:cs typeface="Arial"/>
                <a:sym typeface="Arial"/>
              </a:rPr>
              <a:t>Prajem Vám dobrú noc.</a:t>
            </a:r>
            <a:endParaRPr/>
          </a:p>
        </p:txBody>
      </p:sp>
      <p:sp>
        <p:nvSpPr>
          <p:cNvPr id="556" name="Google Shape;556;p7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strike="noStrike">
                <a:solidFill>
                  <a:schemeClr val="dk1"/>
                </a:solidFill>
                <a:latin typeface="Times New Roman"/>
                <a:ea typeface="Times New Roman"/>
                <a:cs typeface="Times New Roman"/>
                <a:sym typeface="Times New Roman"/>
              </a:rPr>
              <a:t>73</a:t>
            </a:fld>
            <a:endParaRPr sz="1200" b="0" strike="noStrik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7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1300" b="0" strike="noStrike">
                <a:latin typeface="Arial"/>
                <a:ea typeface="Arial"/>
                <a:cs typeface="Arial"/>
                <a:sym typeface="Arial"/>
              </a:rPr>
              <a:t>Chcem počuť tieto slová, vy nie? Na tejto Zemi nie je nič, čo by som vymenil/a za počutie týhto slov z Ježišových úst. </a:t>
            </a:r>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To je naša prednosť. Bude to náš osud, pokiaľ sa rozhodneme pripraviť sa na tento deň. </a:t>
            </a:r>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Ježiš nás pozýva, aby sme k nemu prišli a dovolili mu, aby nás pripravil na svoj skorý návrat. </a:t>
            </a:r>
            <a:endParaRPr/>
          </a:p>
          <a:p>
            <a:pPr marL="216000" lvl="0" indent="-215639" algn="l" rtl="0">
              <a:lnSpc>
                <a:spcPct val="100000"/>
              </a:lnSpc>
              <a:spcBef>
                <a:spcPts val="0"/>
              </a:spcBef>
              <a:spcAft>
                <a:spcPts val="0"/>
              </a:spcAft>
              <a:buNone/>
            </a:pPr>
            <a:endParaRPr sz="13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Pozýva nás, aby sme proste dôverovali jeho slovu, jeho zasľúbeniam a jeho láske.</a:t>
            </a:r>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Pozýva nás dnes, aby sme sa rozhodli byť súčasťou jeho večného kráľovstva.</a:t>
            </a:r>
            <a:endParaRPr/>
          </a:p>
          <a:p>
            <a:pPr marL="216000" lvl="0" indent="-215639" algn="l" rtl="0">
              <a:lnSpc>
                <a:spcPct val="100000"/>
              </a:lnSpc>
              <a:spcBef>
                <a:spcPts val="0"/>
              </a:spcBef>
              <a:spcAft>
                <a:spcPts val="0"/>
              </a:spcAft>
              <a:buNone/>
            </a:pPr>
            <a:endParaRPr sz="13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Je to rozhodnutie, ktoré chcete urobiť?</a:t>
            </a:r>
            <a:endParaRPr/>
          </a:p>
          <a:p>
            <a:pPr marL="216000" lvl="0" indent="-215639" algn="l" rtl="0">
              <a:lnSpc>
                <a:spcPct val="100000"/>
              </a:lnSpc>
              <a:spcBef>
                <a:spcPts val="0"/>
              </a:spcBef>
              <a:spcAft>
                <a:spcPts val="0"/>
              </a:spcAft>
              <a:buNone/>
            </a:pPr>
            <a:endParaRPr sz="13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Chcete povedať áno tomu, kto vás dnes k sebe pozýva?</a:t>
            </a:r>
            <a:endParaRPr/>
          </a:p>
          <a:p>
            <a:pPr marL="216000" lvl="0" indent="-215639" algn="l" rtl="0">
              <a:lnSpc>
                <a:spcPct val="100000"/>
              </a:lnSpc>
              <a:spcBef>
                <a:spcPts val="0"/>
              </a:spcBef>
              <a:spcAft>
                <a:spcPts val="0"/>
              </a:spcAft>
              <a:buNone/>
            </a:pPr>
            <a:endParaRPr sz="13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Koľko z vás sa ku mne chce pridať (zdvihnuť ruku) a povedať Ježišovi: „Áno, chcem tam byť! Nechcem, aby mi niečo zabránilo pripraviť sa na ten deň. Vstaňme dnes večer spoločne a modlime sa!</a:t>
            </a:r>
            <a:endParaRPr/>
          </a:p>
          <a:p>
            <a:pPr marL="216000" lvl="0" indent="-215639" algn="l" rtl="0">
              <a:lnSpc>
                <a:spcPct val="100000"/>
              </a:lnSpc>
              <a:spcBef>
                <a:spcPts val="0"/>
              </a:spcBef>
              <a:spcAft>
                <a:spcPts val="0"/>
              </a:spcAft>
              <a:buNone/>
            </a:pPr>
            <a:endParaRPr sz="13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(Navrhovaná modlitba)</a:t>
            </a:r>
            <a:endParaRPr/>
          </a:p>
          <a:p>
            <a:pPr marL="216000" lvl="0" indent="-215639" algn="l" rtl="0">
              <a:lnSpc>
                <a:spcPct val="100000"/>
              </a:lnSpc>
              <a:spcBef>
                <a:spcPts val="0"/>
              </a:spcBef>
              <a:spcAft>
                <a:spcPts val="0"/>
              </a:spcAft>
              <a:buNone/>
            </a:pPr>
            <a:endParaRPr sz="13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Drahý Otče v nebesích. Viděl jsi dnes večer každou zvednutou ruku a nyní slyšíš každou modlitbu. Prosím, zachraň nás svou milostí a připrav nás svou mocí, abychom byli připraveni na tvůj brzký příchod. Díky za každého, kdo se dnes večer rozhodl, za každé srdce, které ti dnes řeklo „ano„. Prosím, požehnej každému, požehnej každou rodinu a každý dům a pomoz nám, aby naše srdce a naše láska byly zaměřeny na věčné věci, na věci, které za to stojí. Milujeme tě a děkujeme ti v Ježíšově jménu. Amen.„</a:t>
            </a:r>
            <a:endParaRPr/>
          </a:p>
        </p:txBody>
      </p:sp>
      <p:sp>
        <p:nvSpPr>
          <p:cNvPr id="562" name="Google Shape;562;p7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strike="noStrike">
                <a:solidFill>
                  <a:schemeClr val="dk1"/>
                </a:solidFill>
                <a:latin typeface="Times New Roman"/>
                <a:ea typeface="Times New Roman"/>
                <a:cs typeface="Times New Roman"/>
                <a:sym typeface="Times New Roman"/>
              </a:rPr>
              <a:t>74</a:t>
            </a:fld>
            <a:endParaRPr sz="1200" b="0" strike="noStrike">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p7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 sz="1300" b="0" strike="noStrike">
                <a:latin typeface="Arial"/>
                <a:ea typeface="Arial"/>
                <a:cs typeface="Arial"/>
                <a:sym typeface="Arial"/>
              </a:rPr>
              <a:t>(Navrhovaná modlitba)</a:t>
            </a:r>
            <a:endParaRPr/>
          </a:p>
          <a:p>
            <a:pPr marL="216000" lvl="0" indent="-215639" algn="l" rtl="0">
              <a:lnSpc>
                <a:spcPct val="100000"/>
              </a:lnSpc>
              <a:spcBef>
                <a:spcPts val="0"/>
              </a:spcBef>
              <a:spcAft>
                <a:spcPts val="0"/>
              </a:spcAft>
              <a:buNone/>
            </a:pPr>
            <a:endParaRPr sz="13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1300" b="0" strike="noStrike">
                <a:latin typeface="Arial"/>
                <a:ea typeface="Arial"/>
                <a:cs typeface="Arial"/>
                <a:sym typeface="Arial"/>
              </a:rPr>
              <a:t>Drahý Otecko v nebesiach. Videl si dnes večer každú zdvihnutú ruku, aj tých, ktorí učinili svoje rozhodnutie v srdciach. V tejto chvíli, prosím, vypočuj každú modlitbu.  Prosím, zachráň nás svojou milosťou a priprav nás svojou mocou, aby sme boli pripravení na tvoj skorý návrat. Vďaka za každého, kto sa dnes večer rozhodol, za každé srdce, ktoré ti dnes povedalo „áno“. Prosím, požehnaj každému, požehnaj každú rodinu a každý dom. Pomôž nám, aby naše srdcia a naša láska, boli zamerané na večné veci, na veci, ktoré  za to stoja. Milujeme ťa a ďakujeme ti v Ježišovom mene. Amen.</a:t>
            </a:r>
            <a:endParaRPr/>
          </a:p>
        </p:txBody>
      </p:sp>
      <p:sp>
        <p:nvSpPr>
          <p:cNvPr id="568" name="Google Shape;568;p7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strike="noStrike">
                <a:solidFill>
                  <a:schemeClr val="dk1"/>
                </a:solidFill>
                <a:latin typeface="Times New Roman"/>
                <a:ea typeface="Times New Roman"/>
                <a:cs typeface="Times New Roman"/>
                <a:sym typeface="Times New Roman"/>
              </a:rPr>
              <a:t>75</a:t>
            </a:fld>
            <a:endParaRPr sz="1200" b="0"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7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7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40" algn="l" rtl="0">
              <a:spcBef>
                <a:spcPts val="0"/>
              </a:spcBef>
              <a:spcAft>
                <a:spcPts val="0"/>
              </a:spcAft>
              <a:buClr>
                <a:schemeClr val="dk1"/>
              </a:buClr>
              <a:buFont typeface="Arial"/>
              <a:buNone/>
            </a:pPr>
            <a:r>
              <a:rPr lang="sk" sz="2000"/>
              <a:t>Stretneme sa tu opäť zajtra pri prednáške…</a:t>
            </a:r>
            <a:endParaRPr sz="2000" b="0" strike="noStrike">
              <a:latin typeface="Arial"/>
              <a:ea typeface="Arial"/>
              <a:cs typeface="Arial"/>
              <a:sym typeface="Arial"/>
            </a:endParaRPr>
          </a:p>
        </p:txBody>
      </p:sp>
      <p:sp>
        <p:nvSpPr>
          <p:cNvPr id="574" name="Google Shape;574;p7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strike="noStrike">
                <a:solidFill>
                  <a:schemeClr val="dk1"/>
                </a:solidFill>
                <a:latin typeface="Times New Roman"/>
                <a:ea typeface="Times New Roman"/>
                <a:cs typeface="Times New Roman"/>
                <a:sym typeface="Times New Roman"/>
              </a:rPr>
              <a:t>76</a:t>
            </a:fld>
            <a:endParaRPr sz="1200" b="0"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chemeClr val="dk1"/>
              </a:buClr>
              <a:buSzPts val="2000"/>
              <a:buFont typeface="Arial"/>
              <a:buNone/>
            </a:pPr>
            <a:r>
              <a:rPr lang="sk" sz="2000" b="0" strike="noStrike">
                <a:latin typeface="Arial"/>
                <a:ea typeface="Arial"/>
                <a:cs typeface="Arial"/>
                <a:sym typeface="Arial"/>
              </a:rPr>
              <a:t>Peter napísal: </a:t>
            </a:r>
            <a:r>
              <a:rPr lang="sk" sz="2000" b="1" strike="noStrike">
                <a:latin typeface="Source Sans Pro"/>
                <a:ea typeface="Source Sans Pro"/>
                <a:cs typeface="Source Sans Pro"/>
                <a:sym typeface="Source Sans Pro"/>
              </a:rPr>
              <a:t>„Veď proroctvo nikdy nepovstalo z vôle človeka, ale ľudia poslaní Bohom hovorili z vnuknutia Ducha Svätého.“</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 (2. Petrova 1,21)</a:t>
            </a:r>
            <a:endParaRPr/>
          </a:p>
        </p:txBody>
      </p:sp>
      <p:sp>
        <p:nvSpPr>
          <p:cNvPr id="107" name="Google Shape;107;p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rgbClr val="FFFFFF"/>
              </a:buClr>
              <a:buSzPts val="2000"/>
              <a:buFont typeface="Source Sans Pro"/>
              <a:buNone/>
            </a:pPr>
            <a:r>
              <a:rPr lang="sk" sz="2000" b="1" strike="noStrike">
                <a:latin typeface="Source Sans Pro"/>
                <a:ea typeface="Source Sans Pro"/>
                <a:cs typeface="Source Sans Pro"/>
                <a:sym typeface="Source Sans Pro"/>
              </a:rPr>
              <a:t>„ Celé Písmo je Bohom vnuknuté a užitočné na učenie, karhanie, nápravu a výchovu v spravodlivosti...“</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 sz="2000" b="0" strike="noStrike">
                <a:latin typeface="Arial"/>
                <a:ea typeface="Arial"/>
                <a:cs typeface="Arial"/>
                <a:sym typeface="Arial"/>
              </a:rPr>
              <a:t>(2. Timoteova 3,16)</a:t>
            </a:r>
            <a:endParaRPr/>
          </a:p>
        </p:txBody>
      </p:sp>
      <p:sp>
        <p:nvSpPr>
          <p:cNvPr id="115" name="Google Shape;115;p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 sz="1200" b="0" i="0" u="none" strike="noStrike" cap="none">
                <a:solidFill>
                  <a:schemeClr val="dk1"/>
                </a:solidFill>
                <a:latin typeface="Times New Roman"/>
                <a:ea typeface="Times New Roman"/>
                <a:cs typeface="Times New Roman"/>
                <a:sym typeface="Times New Roman"/>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1c73bb912ca_1_4"/>
          <p:cNvSpPr txBox="1">
            <a:spLocks noGrp="1"/>
          </p:cNvSpPr>
          <p:nvPr>
            <p:ph type="ctrTitle"/>
          </p:nvPr>
        </p:nvSpPr>
        <p:spPr>
          <a:xfrm>
            <a:off x="399268" y="954619"/>
            <a:ext cx="10914000" cy="2631600"/>
          </a:xfrm>
          <a:prstGeom prst="rect">
            <a:avLst/>
          </a:prstGeom>
        </p:spPr>
        <p:txBody>
          <a:bodyPr spcFirstLastPara="1" wrap="square" lIns="117150" tIns="117150" rIns="117150" bIns="117150" anchor="b" anchorCtr="0">
            <a:normAutofit/>
          </a:bodyPr>
          <a:lstStyle>
            <a:lvl1pPr lvl="0" algn="ctr">
              <a:spcBef>
                <a:spcPts val="0"/>
              </a:spcBef>
              <a:spcAft>
                <a:spcPts val="0"/>
              </a:spcAft>
              <a:buSzPts val="6700"/>
              <a:buNone/>
              <a:defRPr sz="6700"/>
            </a:lvl1pPr>
            <a:lvl2pPr lvl="1" algn="ctr">
              <a:spcBef>
                <a:spcPts val="0"/>
              </a:spcBef>
              <a:spcAft>
                <a:spcPts val="0"/>
              </a:spcAft>
              <a:buSzPts val="6700"/>
              <a:buNone/>
              <a:defRPr sz="6700"/>
            </a:lvl2pPr>
            <a:lvl3pPr lvl="2" algn="ctr">
              <a:spcBef>
                <a:spcPts val="0"/>
              </a:spcBef>
              <a:spcAft>
                <a:spcPts val="0"/>
              </a:spcAft>
              <a:buSzPts val="6700"/>
              <a:buNone/>
              <a:defRPr sz="6700"/>
            </a:lvl3pPr>
            <a:lvl4pPr lvl="3" algn="ctr">
              <a:spcBef>
                <a:spcPts val="0"/>
              </a:spcBef>
              <a:spcAft>
                <a:spcPts val="0"/>
              </a:spcAft>
              <a:buSzPts val="6700"/>
              <a:buNone/>
              <a:defRPr sz="6700"/>
            </a:lvl4pPr>
            <a:lvl5pPr lvl="4" algn="ctr">
              <a:spcBef>
                <a:spcPts val="0"/>
              </a:spcBef>
              <a:spcAft>
                <a:spcPts val="0"/>
              </a:spcAft>
              <a:buSzPts val="6700"/>
              <a:buNone/>
              <a:defRPr sz="6700"/>
            </a:lvl5pPr>
            <a:lvl6pPr lvl="5" algn="ctr">
              <a:spcBef>
                <a:spcPts val="0"/>
              </a:spcBef>
              <a:spcAft>
                <a:spcPts val="0"/>
              </a:spcAft>
              <a:buSzPts val="6700"/>
              <a:buNone/>
              <a:defRPr sz="6700"/>
            </a:lvl6pPr>
            <a:lvl7pPr lvl="6" algn="ctr">
              <a:spcBef>
                <a:spcPts val="0"/>
              </a:spcBef>
              <a:spcAft>
                <a:spcPts val="0"/>
              </a:spcAft>
              <a:buSzPts val="6700"/>
              <a:buNone/>
              <a:defRPr sz="6700"/>
            </a:lvl7pPr>
            <a:lvl8pPr lvl="7" algn="ctr">
              <a:spcBef>
                <a:spcPts val="0"/>
              </a:spcBef>
              <a:spcAft>
                <a:spcPts val="0"/>
              </a:spcAft>
              <a:buSzPts val="6700"/>
              <a:buNone/>
              <a:defRPr sz="6700"/>
            </a:lvl8pPr>
            <a:lvl9pPr lvl="8" algn="ctr">
              <a:spcBef>
                <a:spcPts val="0"/>
              </a:spcBef>
              <a:spcAft>
                <a:spcPts val="0"/>
              </a:spcAft>
              <a:buSzPts val="6700"/>
              <a:buNone/>
              <a:defRPr sz="6700"/>
            </a:lvl9pPr>
          </a:lstStyle>
          <a:p>
            <a:endParaRPr/>
          </a:p>
        </p:txBody>
      </p:sp>
      <p:sp>
        <p:nvSpPr>
          <p:cNvPr id="15" name="Google Shape;15;g1c73bb912ca_1_4"/>
          <p:cNvSpPr txBox="1">
            <a:spLocks noGrp="1"/>
          </p:cNvSpPr>
          <p:nvPr>
            <p:ph type="subTitle" idx="1"/>
          </p:nvPr>
        </p:nvSpPr>
        <p:spPr>
          <a:xfrm>
            <a:off x="399257" y="3633628"/>
            <a:ext cx="10914000" cy="1016100"/>
          </a:xfrm>
          <a:prstGeom prst="rect">
            <a:avLst/>
          </a:prstGeom>
        </p:spPr>
        <p:txBody>
          <a:bodyPr spcFirstLastPara="1" wrap="square" lIns="117150" tIns="117150" rIns="117150" bIns="117150" anchor="t"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 name="Google Shape;16;g1c73bb912ca_1_4"/>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g1c73bb912ca_1_39"/>
          <p:cNvSpPr txBox="1">
            <a:spLocks noGrp="1"/>
          </p:cNvSpPr>
          <p:nvPr>
            <p:ph type="title" hasCustomPrompt="1"/>
          </p:nvPr>
        </p:nvSpPr>
        <p:spPr>
          <a:xfrm>
            <a:off x="399257" y="1418161"/>
            <a:ext cx="10914000" cy="2517300"/>
          </a:xfrm>
          <a:prstGeom prst="rect">
            <a:avLst/>
          </a:prstGeom>
        </p:spPr>
        <p:txBody>
          <a:bodyPr spcFirstLastPara="1" wrap="square" lIns="117150" tIns="117150" rIns="117150" bIns="117150" anchor="b" anchorCtr="0">
            <a:normAutofit/>
          </a:bodyPr>
          <a:lstStyle>
            <a:lvl1pPr lvl="0" algn="ctr">
              <a:spcBef>
                <a:spcPts val="0"/>
              </a:spcBef>
              <a:spcAft>
                <a:spcPts val="0"/>
              </a:spcAft>
              <a:buSzPts val="15400"/>
              <a:buNone/>
              <a:defRPr sz="15400"/>
            </a:lvl1pPr>
            <a:lvl2pPr lvl="1" algn="ctr">
              <a:spcBef>
                <a:spcPts val="0"/>
              </a:spcBef>
              <a:spcAft>
                <a:spcPts val="0"/>
              </a:spcAft>
              <a:buSzPts val="15400"/>
              <a:buNone/>
              <a:defRPr sz="15400"/>
            </a:lvl2pPr>
            <a:lvl3pPr lvl="2" algn="ctr">
              <a:spcBef>
                <a:spcPts val="0"/>
              </a:spcBef>
              <a:spcAft>
                <a:spcPts val="0"/>
              </a:spcAft>
              <a:buSzPts val="15400"/>
              <a:buNone/>
              <a:defRPr sz="15400"/>
            </a:lvl3pPr>
            <a:lvl4pPr lvl="3" algn="ctr">
              <a:spcBef>
                <a:spcPts val="0"/>
              </a:spcBef>
              <a:spcAft>
                <a:spcPts val="0"/>
              </a:spcAft>
              <a:buSzPts val="15400"/>
              <a:buNone/>
              <a:defRPr sz="15400"/>
            </a:lvl4pPr>
            <a:lvl5pPr lvl="4" algn="ctr">
              <a:spcBef>
                <a:spcPts val="0"/>
              </a:spcBef>
              <a:spcAft>
                <a:spcPts val="0"/>
              </a:spcAft>
              <a:buSzPts val="15400"/>
              <a:buNone/>
              <a:defRPr sz="15400"/>
            </a:lvl5pPr>
            <a:lvl6pPr lvl="5" algn="ctr">
              <a:spcBef>
                <a:spcPts val="0"/>
              </a:spcBef>
              <a:spcAft>
                <a:spcPts val="0"/>
              </a:spcAft>
              <a:buSzPts val="15400"/>
              <a:buNone/>
              <a:defRPr sz="15400"/>
            </a:lvl6pPr>
            <a:lvl7pPr lvl="6" algn="ctr">
              <a:spcBef>
                <a:spcPts val="0"/>
              </a:spcBef>
              <a:spcAft>
                <a:spcPts val="0"/>
              </a:spcAft>
              <a:buSzPts val="15400"/>
              <a:buNone/>
              <a:defRPr sz="15400"/>
            </a:lvl7pPr>
            <a:lvl8pPr lvl="7" algn="ctr">
              <a:spcBef>
                <a:spcPts val="0"/>
              </a:spcBef>
              <a:spcAft>
                <a:spcPts val="0"/>
              </a:spcAft>
              <a:buSzPts val="15400"/>
              <a:buNone/>
              <a:defRPr sz="15400"/>
            </a:lvl8pPr>
            <a:lvl9pPr lvl="8" algn="ctr">
              <a:spcBef>
                <a:spcPts val="0"/>
              </a:spcBef>
              <a:spcAft>
                <a:spcPts val="0"/>
              </a:spcAft>
              <a:buSzPts val="15400"/>
              <a:buNone/>
              <a:defRPr sz="15400"/>
            </a:lvl9pPr>
          </a:lstStyle>
          <a:p>
            <a:r>
              <a:t>xx%</a:t>
            </a:r>
          </a:p>
        </p:txBody>
      </p:sp>
      <p:sp>
        <p:nvSpPr>
          <p:cNvPr id="50" name="Google Shape;50;g1c73bb912ca_1_39"/>
          <p:cNvSpPr txBox="1">
            <a:spLocks noGrp="1"/>
          </p:cNvSpPr>
          <p:nvPr>
            <p:ph type="body" idx="1"/>
          </p:nvPr>
        </p:nvSpPr>
        <p:spPr>
          <a:xfrm>
            <a:off x="399257" y="4041464"/>
            <a:ext cx="10914000" cy="1667700"/>
          </a:xfrm>
          <a:prstGeom prst="rect">
            <a:avLst/>
          </a:prstGeom>
        </p:spPr>
        <p:txBody>
          <a:bodyPr spcFirstLastPara="1" wrap="square" lIns="117150" tIns="117150" rIns="117150" bIns="117150" anchor="t" anchorCtr="0">
            <a:normAutofit/>
          </a:bodyPr>
          <a:lstStyle>
            <a:lvl1pPr marL="457200" lvl="0" indent="-374650" algn="ctr">
              <a:spcBef>
                <a:spcPts val="0"/>
              </a:spcBef>
              <a:spcAft>
                <a:spcPts val="0"/>
              </a:spcAft>
              <a:buSzPts val="2300"/>
              <a:buChar char="●"/>
              <a:defRPr/>
            </a:lvl1pPr>
            <a:lvl2pPr marL="914400" lvl="1" indent="-342900" algn="ctr">
              <a:spcBef>
                <a:spcPts val="0"/>
              </a:spcBef>
              <a:spcAft>
                <a:spcPts val="0"/>
              </a:spcAft>
              <a:buSzPts val="1800"/>
              <a:buChar char="○"/>
              <a:defRPr/>
            </a:lvl2pPr>
            <a:lvl3pPr marL="1371600" lvl="2" indent="-342900" algn="ctr">
              <a:spcBef>
                <a:spcPts val="0"/>
              </a:spcBef>
              <a:spcAft>
                <a:spcPts val="0"/>
              </a:spcAft>
              <a:buSzPts val="1800"/>
              <a:buChar char="■"/>
              <a:defRPr/>
            </a:lvl3pPr>
            <a:lvl4pPr marL="1828800" lvl="3" indent="-342900" algn="ctr">
              <a:spcBef>
                <a:spcPts val="0"/>
              </a:spcBef>
              <a:spcAft>
                <a:spcPts val="0"/>
              </a:spcAft>
              <a:buSzPts val="1800"/>
              <a:buChar char="●"/>
              <a:defRPr/>
            </a:lvl4pPr>
            <a:lvl5pPr marL="2286000" lvl="4" indent="-342900" algn="ctr">
              <a:spcBef>
                <a:spcPts val="0"/>
              </a:spcBef>
              <a:spcAft>
                <a:spcPts val="0"/>
              </a:spcAft>
              <a:buSzPts val="1800"/>
              <a:buChar char="○"/>
              <a:defRPr/>
            </a:lvl5pPr>
            <a:lvl6pPr marL="2743200" lvl="5" indent="-342900" algn="ctr">
              <a:spcBef>
                <a:spcPts val="0"/>
              </a:spcBef>
              <a:spcAft>
                <a:spcPts val="0"/>
              </a:spcAft>
              <a:buSzPts val="1800"/>
              <a:buChar char="■"/>
              <a:defRPr/>
            </a:lvl6pPr>
            <a:lvl7pPr marL="3200400" lvl="6" indent="-342900" algn="ctr">
              <a:spcBef>
                <a:spcPts val="0"/>
              </a:spcBef>
              <a:spcAft>
                <a:spcPts val="0"/>
              </a:spcAft>
              <a:buSzPts val="1800"/>
              <a:buChar char="●"/>
              <a:defRPr/>
            </a:lvl7pPr>
            <a:lvl8pPr marL="3657600" lvl="7" indent="-342900" algn="ctr">
              <a:spcBef>
                <a:spcPts val="0"/>
              </a:spcBef>
              <a:spcAft>
                <a:spcPts val="0"/>
              </a:spcAft>
              <a:buSzPts val="1800"/>
              <a:buChar char="○"/>
              <a:defRPr/>
            </a:lvl8pPr>
            <a:lvl9pPr marL="4114800" lvl="8" indent="-342900" algn="ctr">
              <a:spcBef>
                <a:spcPts val="0"/>
              </a:spcBef>
              <a:spcAft>
                <a:spcPts val="0"/>
              </a:spcAft>
              <a:buSzPts val="1800"/>
              <a:buChar char="■"/>
              <a:defRPr/>
            </a:lvl9pPr>
          </a:lstStyle>
          <a:p>
            <a:endParaRPr/>
          </a:p>
        </p:txBody>
      </p:sp>
      <p:sp>
        <p:nvSpPr>
          <p:cNvPr id="51" name="Google Shape;51;g1c73bb912ca_1_39"/>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1c73bb912ca_1_43"/>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_AND_BODY_1">
    <p:spTree>
      <p:nvGrpSpPr>
        <p:cNvPr id="1" name="Shape 54"/>
        <p:cNvGrpSpPr/>
        <p:nvPr/>
      </p:nvGrpSpPr>
      <p:grpSpPr>
        <a:xfrm>
          <a:off x="0" y="0"/>
          <a:ext cx="0" cy="0"/>
          <a:chOff x="0" y="0"/>
          <a:chExt cx="0" cy="0"/>
        </a:xfrm>
      </p:grpSpPr>
      <p:sp>
        <p:nvSpPr>
          <p:cNvPr id="55" name="Google Shape;55;g1c73bb912ca_1_45"/>
          <p:cNvSpPr txBox="1">
            <a:spLocks noGrp="1"/>
          </p:cNvSpPr>
          <p:nvPr>
            <p:ph type="title"/>
          </p:nvPr>
        </p:nvSpPr>
        <p:spPr>
          <a:xfrm>
            <a:off x="585360" y="262800"/>
            <a:ext cx="10540800" cy="1101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 name="Google Shape;56;g1c73bb912ca_1_45"/>
          <p:cNvSpPr txBox="1">
            <a:spLocks noGrp="1"/>
          </p:cNvSpPr>
          <p:nvPr>
            <p:ph type="subTitle" idx="1"/>
          </p:nvPr>
        </p:nvSpPr>
        <p:spPr>
          <a:xfrm>
            <a:off x="585360" y="1542960"/>
            <a:ext cx="10540800" cy="3824400"/>
          </a:xfrm>
          <a:prstGeom prst="rect">
            <a:avLst/>
          </a:prstGeom>
          <a:noFill/>
          <a:ln>
            <a:noFill/>
          </a:ln>
        </p:spPr>
        <p:txBody>
          <a:bodyPr spcFirstLastPara="1" wrap="square" lIns="0" tIns="0" rIns="0" bIns="0" anchor="ctr" anchorCtr="0">
            <a:noAutofit/>
          </a:bodyPr>
          <a:lstStyle>
            <a:lvl1pPr lvl="0" algn="l" rtl="0">
              <a:lnSpc>
                <a:spcPct val="120000"/>
              </a:lnSpc>
              <a:spcBef>
                <a:spcPts val="961"/>
              </a:spcBef>
              <a:spcAft>
                <a:spcPts val="0"/>
              </a:spcAft>
              <a:buClr>
                <a:schemeClr val="lt1"/>
              </a:buClr>
              <a:buSzPts val="2250"/>
              <a:buChar char="●"/>
              <a:defRPr/>
            </a:lvl1pPr>
            <a:lvl2pPr lvl="1" algn="l" rtl="0">
              <a:lnSpc>
                <a:spcPct val="120000"/>
              </a:lnSpc>
              <a:spcBef>
                <a:spcPts val="1500"/>
              </a:spcBef>
              <a:spcAft>
                <a:spcPts val="0"/>
              </a:spcAft>
              <a:buClr>
                <a:schemeClr val="lt1"/>
              </a:buClr>
              <a:buSzPts val="2250"/>
              <a:buChar char="○"/>
              <a:defRPr/>
            </a:lvl2pPr>
            <a:lvl3pPr lvl="2" algn="l" rtl="0">
              <a:lnSpc>
                <a:spcPct val="120000"/>
              </a:lnSpc>
              <a:spcBef>
                <a:spcPts val="1500"/>
              </a:spcBef>
              <a:spcAft>
                <a:spcPts val="0"/>
              </a:spcAft>
              <a:buClr>
                <a:schemeClr val="lt1"/>
              </a:buClr>
              <a:buSzPts val="2250"/>
              <a:buChar char="■"/>
              <a:defRPr/>
            </a:lvl3pPr>
            <a:lvl4pPr lvl="3" algn="l" rtl="0">
              <a:lnSpc>
                <a:spcPct val="120000"/>
              </a:lnSpc>
              <a:spcBef>
                <a:spcPts val="1500"/>
              </a:spcBef>
              <a:spcAft>
                <a:spcPts val="0"/>
              </a:spcAft>
              <a:buClr>
                <a:schemeClr val="lt1"/>
              </a:buClr>
              <a:buSzPts val="2250"/>
              <a:buChar char="●"/>
              <a:defRPr/>
            </a:lvl4pPr>
            <a:lvl5pPr lvl="4" algn="l" rtl="0">
              <a:lnSpc>
                <a:spcPct val="120000"/>
              </a:lnSpc>
              <a:spcBef>
                <a:spcPts val="1500"/>
              </a:spcBef>
              <a:spcAft>
                <a:spcPts val="0"/>
              </a:spcAft>
              <a:buClr>
                <a:schemeClr val="lt1"/>
              </a:buClr>
              <a:buSzPts val="2250"/>
              <a:buChar char="○"/>
              <a:defRPr/>
            </a:lvl5pPr>
            <a:lvl6pPr lvl="5" algn="l" rtl="0">
              <a:lnSpc>
                <a:spcPct val="120000"/>
              </a:lnSpc>
              <a:spcBef>
                <a:spcPts val="1500"/>
              </a:spcBef>
              <a:spcAft>
                <a:spcPts val="0"/>
              </a:spcAft>
              <a:buClr>
                <a:schemeClr val="lt1"/>
              </a:buClr>
              <a:buSzPts val="2250"/>
              <a:buChar char="■"/>
              <a:defRPr/>
            </a:lvl6pPr>
            <a:lvl7pPr lvl="6" algn="l" rtl="0">
              <a:lnSpc>
                <a:spcPct val="120000"/>
              </a:lnSpc>
              <a:spcBef>
                <a:spcPts val="1500"/>
              </a:spcBef>
              <a:spcAft>
                <a:spcPts val="0"/>
              </a:spcAft>
              <a:buClr>
                <a:schemeClr val="lt1"/>
              </a:buClr>
              <a:buSzPts val="2250"/>
              <a:buChar char="●"/>
              <a:defRPr/>
            </a:lvl7pPr>
            <a:lvl8pPr lvl="7" algn="l" rtl="0">
              <a:lnSpc>
                <a:spcPct val="120000"/>
              </a:lnSpc>
              <a:spcBef>
                <a:spcPts val="1500"/>
              </a:spcBef>
              <a:spcAft>
                <a:spcPts val="0"/>
              </a:spcAft>
              <a:buClr>
                <a:schemeClr val="lt1"/>
              </a:buClr>
              <a:buSzPts val="2250"/>
              <a:buChar char="○"/>
              <a:defRPr/>
            </a:lvl8pPr>
            <a:lvl9pPr lvl="8" algn="l" rtl="0">
              <a:lnSpc>
                <a:spcPct val="120000"/>
              </a:lnSpc>
              <a:spcBef>
                <a:spcPts val="1500"/>
              </a:spcBef>
              <a:spcAft>
                <a:spcPts val="1500"/>
              </a:spcAft>
              <a:buClr>
                <a:schemeClr val="lt1"/>
              </a:buClr>
              <a:buSzPts val="225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g1c73bb912ca_1_8"/>
          <p:cNvSpPr txBox="1">
            <a:spLocks noGrp="1"/>
          </p:cNvSpPr>
          <p:nvPr>
            <p:ph type="title"/>
          </p:nvPr>
        </p:nvSpPr>
        <p:spPr>
          <a:xfrm>
            <a:off x="399257" y="2757602"/>
            <a:ext cx="10914000" cy="1079400"/>
          </a:xfrm>
          <a:prstGeom prst="rect">
            <a:avLst/>
          </a:prstGeom>
        </p:spPr>
        <p:txBody>
          <a:bodyPr spcFirstLastPara="1" wrap="square" lIns="117150" tIns="117150" rIns="117150" bIns="117150" anchor="ctr" anchorCtr="0">
            <a:normAutofit/>
          </a:bodyPr>
          <a:lstStyle>
            <a:lvl1pPr lvl="0" algn="ctr">
              <a:spcBef>
                <a:spcPts val="0"/>
              </a:spcBef>
              <a:spcAft>
                <a:spcPts val="0"/>
              </a:spcAft>
              <a:buSzPts val="4600"/>
              <a:buNone/>
              <a:defRPr sz="4600"/>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a:endParaRPr/>
          </a:p>
        </p:txBody>
      </p:sp>
      <p:sp>
        <p:nvSpPr>
          <p:cNvPr id="19" name="Google Shape;19;g1c73bb912ca_1_8"/>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1c73bb912ca_1_11"/>
          <p:cNvSpPr txBox="1">
            <a:spLocks noGrp="1"/>
          </p:cNvSpPr>
          <p:nvPr>
            <p:ph type="title"/>
          </p:nvPr>
        </p:nvSpPr>
        <p:spPr>
          <a:xfrm>
            <a:off x="399257" y="570566"/>
            <a:ext cx="10914000" cy="734400"/>
          </a:xfrm>
          <a:prstGeom prst="rect">
            <a:avLst/>
          </a:prstGeom>
        </p:spPr>
        <p:txBody>
          <a:bodyPr spcFirstLastPara="1" wrap="square" lIns="117150" tIns="117150" rIns="117150" bIns="1171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2" name="Google Shape;22;g1c73bb912ca_1_11"/>
          <p:cNvSpPr txBox="1">
            <a:spLocks noGrp="1"/>
          </p:cNvSpPr>
          <p:nvPr>
            <p:ph type="body" idx="1"/>
          </p:nvPr>
        </p:nvSpPr>
        <p:spPr>
          <a:xfrm>
            <a:off x="399257" y="1477587"/>
            <a:ext cx="10914000" cy="4380300"/>
          </a:xfrm>
          <a:prstGeom prst="rect">
            <a:avLst/>
          </a:prstGeom>
        </p:spPr>
        <p:txBody>
          <a:bodyPr spcFirstLastPara="1" wrap="square" lIns="117150" tIns="117150" rIns="117150" bIns="117150" anchor="t"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3" name="Google Shape;23;g1c73bb912ca_1_11"/>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1c73bb912ca_1_15"/>
          <p:cNvSpPr txBox="1">
            <a:spLocks noGrp="1"/>
          </p:cNvSpPr>
          <p:nvPr>
            <p:ph type="title"/>
          </p:nvPr>
        </p:nvSpPr>
        <p:spPr>
          <a:xfrm>
            <a:off x="399257" y="570566"/>
            <a:ext cx="10914000" cy="734400"/>
          </a:xfrm>
          <a:prstGeom prst="rect">
            <a:avLst/>
          </a:prstGeom>
        </p:spPr>
        <p:txBody>
          <a:bodyPr spcFirstLastPara="1" wrap="square" lIns="117150" tIns="117150" rIns="117150" bIns="1171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6" name="Google Shape;26;g1c73bb912ca_1_15"/>
          <p:cNvSpPr txBox="1">
            <a:spLocks noGrp="1"/>
          </p:cNvSpPr>
          <p:nvPr>
            <p:ph type="body" idx="1"/>
          </p:nvPr>
        </p:nvSpPr>
        <p:spPr>
          <a:xfrm>
            <a:off x="399257" y="1477587"/>
            <a:ext cx="5123400" cy="4380300"/>
          </a:xfrm>
          <a:prstGeom prst="rect">
            <a:avLst/>
          </a:prstGeom>
        </p:spPr>
        <p:txBody>
          <a:bodyPr spcFirstLastPara="1" wrap="square" lIns="117150" tIns="117150" rIns="117150" bIns="1171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7" name="Google Shape;27;g1c73bb912ca_1_15"/>
          <p:cNvSpPr txBox="1">
            <a:spLocks noGrp="1"/>
          </p:cNvSpPr>
          <p:nvPr>
            <p:ph type="body" idx="2"/>
          </p:nvPr>
        </p:nvSpPr>
        <p:spPr>
          <a:xfrm>
            <a:off x="6189835" y="1477587"/>
            <a:ext cx="5123400" cy="4380300"/>
          </a:xfrm>
          <a:prstGeom prst="rect">
            <a:avLst/>
          </a:prstGeom>
        </p:spPr>
        <p:txBody>
          <a:bodyPr spcFirstLastPara="1" wrap="square" lIns="117150" tIns="117150" rIns="117150" bIns="1171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8" name="Google Shape;28;g1c73bb912ca_1_15"/>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1c73bb912ca_1_20"/>
          <p:cNvSpPr txBox="1">
            <a:spLocks noGrp="1"/>
          </p:cNvSpPr>
          <p:nvPr>
            <p:ph type="title"/>
          </p:nvPr>
        </p:nvSpPr>
        <p:spPr>
          <a:xfrm>
            <a:off x="399257" y="570566"/>
            <a:ext cx="10914000" cy="734400"/>
          </a:xfrm>
          <a:prstGeom prst="rect">
            <a:avLst/>
          </a:prstGeom>
        </p:spPr>
        <p:txBody>
          <a:bodyPr spcFirstLastPara="1" wrap="square" lIns="117150" tIns="117150" rIns="117150" bIns="1171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1" name="Google Shape;31;g1c73bb912ca_1_20"/>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1c73bb912ca_1_23"/>
          <p:cNvSpPr txBox="1">
            <a:spLocks noGrp="1"/>
          </p:cNvSpPr>
          <p:nvPr>
            <p:ph type="title"/>
          </p:nvPr>
        </p:nvSpPr>
        <p:spPr>
          <a:xfrm>
            <a:off x="399257" y="712334"/>
            <a:ext cx="3596700" cy="969000"/>
          </a:xfrm>
          <a:prstGeom prst="rect">
            <a:avLst/>
          </a:prstGeom>
        </p:spPr>
        <p:txBody>
          <a:bodyPr spcFirstLastPara="1" wrap="square" lIns="117150" tIns="117150" rIns="117150" bIns="117150" anchor="b" anchorCtr="0">
            <a:normAutofit/>
          </a:bodyPr>
          <a:lstStyle>
            <a:lvl1pPr lvl="0">
              <a:spcBef>
                <a:spcPts val="0"/>
              </a:spcBef>
              <a:spcAft>
                <a:spcPts val="0"/>
              </a:spcAft>
              <a:buSzPts val="3100"/>
              <a:buNone/>
              <a:defRPr sz="3100"/>
            </a:lvl1pPr>
            <a:lvl2pPr lvl="1">
              <a:spcBef>
                <a:spcPts val="0"/>
              </a:spcBef>
              <a:spcAft>
                <a:spcPts val="0"/>
              </a:spcAft>
              <a:buSzPts val="3100"/>
              <a:buNone/>
              <a:defRPr sz="3100"/>
            </a:lvl2pPr>
            <a:lvl3pPr lvl="2">
              <a:spcBef>
                <a:spcPts val="0"/>
              </a:spcBef>
              <a:spcAft>
                <a:spcPts val="0"/>
              </a:spcAft>
              <a:buSzPts val="3100"/>
              <a:buNone/>
              <a:defRPr sz="3100"/>
            </a:lvl3pPr>
            <a:lvl4pPr lvl="3">
              <a:spcBef>
                <a:spcPts val="0"/>
              </a:spcBef>
              <a:spcAft>
                <a:spcPts val="0"/>
              </a:spcAft>
              <a:buSzPts val="3100"/>
              <a:buNone/>
              <a:defRPr sz="3100"/>
            </a:lvl4pPr>
            <a:lvl5pPr lvl="4">
              <a:spcBef>
                <a:spcPts val="0"/>
              </a:spcBef>
              <a:spcAft>
                <a:spcPts val="0"/>
              </a:spcAft>
              <a:buSzPts val="3100"/>
              <a:buNone/>
              <a:defRPr sz="3100"/>
            </a:lvl5pPr>
            <a:lvl6pPr lvl="5">
              <a:spcBef>
                <a:spcPts val="0"/>
              </a:spcBef>
              <a:spcAft>
                <a:spcPts val="0"/>
              </a:spcAft>
              <a:buSzPts val="3100"/>
              <a:buNone/>
              <a:defRPr sz="3100"/>
            </a:lvl6pPr>
            <a:lvl7pPr lvl="6">
              <a:spcBef>
                <a:spcPts val="0"/>
              </a:spcBef>
              <a:spcAft>
                <a:spcPts val="0"/>
              </a:spcAft>
              <a:buSzPts val="3100"/>
              <a:buNone/>
              <a:defRPr sz="3100"/>
            </a:lvl7pPr>
            <a:lvl8pPr lvl="7">
              <a:spcBef>
                <a:spcPts val="0"/>
              </a:spcBef>
              <a:spcAft>
                <a:spcPts val="0"/>
              </a:spcAft>
              <a:buSzPts val="3100"/>
              <a:buNone/>
              <a:defRPr sz="3100"/>
            </a:lvl8pPr>
            <a:lvl9pPr lvl="8">
              <a:spcBef>
                <a:spcPts val="0"/>
              </a:spcBef>
              <a:spcAft>
                <a:spcPts val="0"/>
              </a:spcAft>
              <a:buSzPts val="3100"/>
              <a:buNone/>
              <a:defRPr sz="3100"/>
            </a:lvl9pPr>
          </a:lstStyle>
          <a:p>
            <a:endParaRPr/>
          </a:p>
        </p:txBody>
      </p:sp>
      <p:sp>
        <p:nvSpPr>
          <p:cNvPr id="34" name="Google Shape;34;g1c73bb912ca_1_23"/>
          <p:cNvSpPr txBox="1">
            <a:spLocks noGrp="1"/>
          </p:cNvSpPr>
          <p:nvPr>
            <p:ph type="body" idx="1"/>
          </p:nvPr>
        </p:nvSpPr>
        <p:spPr>
          <a:xfrm>
            <a:off x="399257" y="1781604"/>
            <a:ext cx="3596700" cy="4076400"/>
          </a:xfrm>
          <a:prstGeom prst="rect">
            <a:avLst/>
          </a:prstGeom>
        </p:spPr>
        <p:txBody>
          <a:bodyPr spcFirstLastPara="1" wrap="square" lIns="117150" tIns="117150" rIns="117150" bIns="117150"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5" name="Google Shape;35;g1c73bb912ca_1_23"/>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g1c73bb912ca_1_27"/>
          <p:cNvSpPr txBox="1">
            <a:spLocks noGrp="1"/>
          </p:cNvSpPr>
          <p:nvPr>
            <p:ph type="title"/>
          </p:nvPr>
        </p:nvSpPr>
        <p:spPr>
          <a:xfrm>
            <a:off x="627963" y="577137"/>
            <a:ext cx="8156400" cy="5244900"/>
          </a:xfrm>
          <a:prstGeom prst="rect">
            <a:avLst/>
          </a:prstGeom>
        </p:spPr>
        <p:txBody>
          <a:bodyPr spcFirstLastPara="1" wrap="square" lIns="117150" tIns="117150" rIns="117150" bIns="117150" anchor="ctr" anchorCtr="0">
            <a:normAutofit/>
          </a:bodyPr>
          <a:lstStyle>
            <a:lvl1pPr lvl="0">
              <a:spcBef>
                <a:spcPts val="0"/>
              </a:spcBef>
              <a:spcAft>
                <a:spcPts val="0"/>
              </a:spcAft>
              <a:buSzPts val="6200"/>
              <a:buNone/>
              <a:defRPr sz="6200"/>
            </a:lvl1pPr>
            <a:lvl2pPr lvl="1">
              <a:spcBef>
                <a:spcPts val="0"/>
              </a:spcBef>
              <a:spcAft>
                <a:spcPts val="0"/>
              </a:spcAft>
              <a:buSzPts val="6200"/>
              <a:buNone/>
              <a:defRPr sz="6200"/>
            </a:lvl2pPr>
            <a:lvl3pPr lvl="2">
              <a:spcBef>
                <a:spcPts val="0"/>
              </a:spcBef>
              <a:spcAft>
                <a:spcPts val="0"/>
              </a:spcAft>
              <a:buSzPts val="6200"/>
              <a:buNone/>
              <a:defRPr sz="6200"/>
            </a:lvl3pPr>
            <a:lvl4pPr lvl="3">
              <a:spcBef>
                <a:spcPts val="0"/>
              </a:spcBef>
              <a:spcAft>
                <a:spcPts val="0"/>
              </a:spcAft>
              <a:buSzPts val="6200"/>
              <a:buNone/>
              <a:defRPr sz="6200"/>
            </a:lvl4pPr>
            <a:lvl5pPr lvl="4">
              <a:spcBef>
                <a:spcPts val="0"/>
              </a:spcBef>
              <a:spcAft>
                <a:spcPts val="0"/>
              </a:spcAft>
              <a:buSzPts val="6200"/>
              <a:buNone/>
              <a:defRPr sz="6200"/>
            </a:lvl5pPr>
            <a:lvl6pPr lvl="5">
              <a:spcBef>
                <a:spcPts val="0"/>
              </a:spcBef>
              <a:spcAft>
                <a:spcPts val="0"/>
              </a:spcAft>
              <a:buSzPts val="6200"/>
              <a:buNone/>
              <a:defRPr sz="6200"/>
            </a:lvl6pPr>
            <a:lvl7pPr lvl="6">
              <a:spcBef>
                <a:spcPts val="0"/>
              </a:spcBef>
              <a:spcAft>
                <a:spcPts val="0"/>
              </a:spcAft>
              <a:buSzPts val="6200"/>
              <a:buNone/>
              <a:defRPr sz="6200"/>
            </a:lvl7pPr>
            <a:lvl8pPr lvl="7">
              <a:spcBef>
                <a:spcPts val="0"/>
              </a:spcBef>
              <a:spcAft>
                <a:spcPts val="0"/>
              </a:spcAft>
              <a:buSzPts val="6200"/>
              <a:buNone/>
              <a:defRPr sz="6200"/>
            </a:lvl8pPr>
            <a:lvl9pPr lvl="8">
              <a:spcBef>
                <a:spcPts val="0"/>
              </a:spcBef>
              <a:spcAft>
                <a:spcPts val="0"/>
              </a:spcAft>
              <a:buSzPts val="6200"/>
              <a:buNone/>
              <a:defRPr sz="6200"/>
            </a:lvl9pPr>
          </a:lstStyle>
          <a:p>
            <a:endParaRPr/>
          </a:p>
        </p:txBody>
      </p:sp>
      <p:sp>
        <p:nvSpPr>
          <p:cNvPr id="38" name="Google Shape;38;g1c73bb912ca_1_27"/>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g1c73bb912ca_1_30"/>
          <p:cNvSpPr/>
          <p:nvPr/>
        </p:nvSpPr>
        <p:spPr>
          <a:xfrm>
            <a:off x="5856288" y="-160"/>
            <a:ext cx="5856300" cy="6594600"/>
          </a:xfrm>
          <a:prstGeom prst="rect">
            <a:avLst/>
          </a:prstGeom>
          <a:solidFill>
            <a:schemeClr val="lt2"/>
          </a:solidFill>
          <a:ln>
            <a:noFill/>
          </a:ln>
        </p:spPr>
        <p:txBody>
          <a:bodyPr spcFirstLastPara="1" wrap="square" lIns="117150" tIns="117150" rIns="117150" bIns="117150" anchor="ctr" anchorCtr="0">
            <a:noAutofit/>
          </a:bodyPr>
          <a:lstStyle/>
          <a:p>
            <a:pPr marL="0" lvl="0" indent="0" algn="l" rtl="0">
              <a:spcBef>
                <a:spcPts val="0"/>
              </a:spcBef>
              <a:spcAft>
                <a:spcPts val="0"/>
              </a:spcAft>
              <a:buNone/>
            </a:pPr>
            <a:endParaRPr/>
          </a:p>
        </p:txBody>
      </p:sp>
      <p:sp>
        <p:nvSpPr>
          <p:cNvPr id="41" name="Google Shape;41;g1c73bb912ca_1_30"/>
          <p:cNvSpPr txBox="1">
            <a:spLocks noGrp="1"/>
          </p:cNvSpPr>
          <p:nvPr>
            <p:ph type="title"/>
          </p:nvPr>
        </p:nvSpPr>
        <p:spPr>
          <a:xfrm>
            <a:off x="340080" y="1581052"/>
            <a:ext cx="5181600" cy="1900500"/>
          </a:xfrm>
          <a:prstGeom prst="rect">
            <a:avLst/>
          </a:prstGeom>
        </p:spPr>
        <p:txBody>
          <a:bodyPr spcFirstLastPara="1" wrap="square" lIns="117150" tIns="117150" rIns="117150" bIns="117150"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2" name="Google Shape;42;g1c73bb912ca_1_30"/>
          <p:cNvSpPr txBox="1">
            <a:spLocks noGrp="1"/>
          </p:cNvSpPr>
          <p:nvPr>
            <p:ph type="subTitle" idx="1"/>
          </p:nvPr>
        </p:nvSpPr>
        <p:spPr>
          <a:xfrm>
            <a:off x="340080" y="3593819"/>
            <a:ext cx="5181600" cy="1583400"/>
          </a:xfrm>
          <a:prstGeom prst="rect">
            <a:avLst/>
          </a:prstGeom>
        </p:spPr>
        <p:txBody>
          <a:bodyPr spcFirstLastPara="1" wrap="square" lIns="117150" tIns="117150" rIns="117150" bIns="117150" anchor="t" anchorCtr="0">
            <a:norm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
        <p:nvSpPr>
          <p:cNvPr id="43" name="Google Shape;43;g1c73bb912ca_1_30"/>
          <p:cNvSpPr txBox="1">
            <a:spLocks noGrp="1"/>
          </p:cNvSpPr>
          <p:nvPr>
            <p:ph type="body" idx="2"/>
          </p:nvPr>
        </p:nvSpPr>
        <p:spPr>
          <a:xfrm>
            <a:off x="6327019" y="928336"/>
            <a:ext cx="4914900" cy="4737600"/>
          </a:xfrm>
          <a:prstGeom prst="rect">
            <a:avLst/>
          </a:prstGeom>
        </p:spPr>
        <p:txBody>
          <a:bodyPr spcFirstLastPara="1" wrap="square" lIns="117150" tIns="117150" rIns="117150" bIns="117150" anchor="ctr"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4" name="Google Shape;44;g1c73bb912ca_1_30"/>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g1c73bb912ca_1_36"/>
          <p:cNvSpPr txBox="1">
            <a:spLocks noGrp="1"/>
          </p:cNvSpPr>
          <p:nvPr>
            <p:ph type="body" idx="1"/>
          </p:nvPr>
        </p:nvSpPr>
        <p:spPr>
          <a:xfrm>
            <a:off x="399257" y="5424015"/>
            <a:ext cx="7683900" cy="775800"/>
          </a:xfrm>
          <a:prstGeom prst="rect">
            <a:avLst/>
          </a:prstGeom>
        </p:spPr>
        <p:txBody>
          <a:bodyPr spcFirstLastPara="1" wrap="square" lIns="117150" tIns="117150" rIns="117150" bIns="117150" anchor="ctr" anchorCtr="0">
            <a:normAutofit/>
          </a:bodyPr>
          <a:lstStyle>
            <a:lvl1pPr marL="457200" lvl="0" indent="-228600">
              <a:lnSpc>
                <a:spcPct val="100000"/>
              </a:lnSpc>
              <a:spcBef>
                <a:spcPts val="0"/>
              </a:spcBef>
              <a:spcAft>
                <a:spcPts val="0"/>
              </a:spcAft>
              <a:buSzPts val="2300"/>
              <a:buNone/>
              <a:defRPr/>
            </a:lvl1pPr>
          </a:lstStyle>
          <a:p>
            <a:endParaRPr/>
          </a:p>
        </p:txBody>
      </p:sp>
      <p:sp>
        <p:nvSpPr>
          <p:cNvPr id="47" name="Google Shape;47;g1c73bb912ca_1_36"/>
          <p:cNvSpPr txBox="1">
            <a:spLocks noGrp="1"/>
          </p:cNvSpPr>
          <p:nvPr>
            <p:ph type="sldNum" idx="12"/>
          </p:nvPr>
        </p:nvSpPr>
        <p:spPr>
          <a:xfrm>
            <a:off x="10852395" y="5978704"/>
            <a:ext cx="702900" cy="504600"/>
          </a:xfrm>
          <a:prstGeom prst="rect">
            <a:avLst/>
          </a:prstGeom>
        </p:spPr>
        <p:txBody>
          <a:bodyPr spcFirstLastPara="1" wrap="square" lIns="117150" tIns="117150" rIns="117150" bIns="1171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c73bb912ca_1_0"/>
          <p:cNvSpPr txBox="1">
            <a:spLocks noGrp="1"/>
          </p:cNvSpPr>
          <p:nvPr>
            <p:ph type="title"/>
          </p:nvPr>
        </p:nvSpPr>
        <p:spPr>
          <a:xfrm>
            <a:off x="399257" y="570566"/>
            <a:ext cx="10914000" cy="734400"/>
          </a:xfrm>
          <a:prstGeom prst="rect">
            <a:avLst/>
          </a:prstGeom>
          <a:noFill/>
          <a:ln>
            <a:noFill/>
          </a:ln>
        </p:spPr>
        <p:txBody>
          <a:bodyPr spcFirstLastPara="1" wrap="square" lIns="117150" tIns="117150" rIns="117150" bIns="117150" anchor="t" anchorCtr="0">
            <a:norm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11" name="Google Shape;11;g1c73bb912ca_1_0"/>
          <p:cNvSpPr txBox="1">
            <a:spLocks noGrp="1"/>
          </p:cNvSpPr>
          <p:nvPr>
            <p:ph type="body" idx="1"/>
          </p:nvPr>
        </p:nvSpPr>
        <p:spPr>
          <a:xfrm>
            <a:off x="399257" y="1477587"/>
            <a:ext cx="10914000" cy="4380300"/>
          </a:xfrm>
          <a:prstGeom prst="rect">
            <a:avLst/>
          </a:prstGeom>
          <a:noFill/>
          <a:ln>
            <a:noFill/>
          </a:ln>
        </p:spPr>
        <p:txBody>
          <a:bodyPr spcFirstLastPara="1" wrap="square" lIns="117150" tIns="117150" rIns="117150" bIns="117150" anchor="t" anchorCtr="0">
            <a:norm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0"/>
              </a:spcBef>
              <a:spcAft>
                <a:spcPts val="0"/>
              </a:spcAft>
              <a:buClr>
                <a:schemeClr val="dk2"/>
              </a:buClr>
              <a:buSzPts val="1800"/>
              <a:buChar char="○"/>
              <a:defRPr sz="1800">
                <a:solidFill>
                  <a:schemeClr val="dk2"/>
                </a:solidFill>
              </a:defRPr>
            </a:lvl2pPr>
            <a:lvl3pPr marL="1371600" lvl="2" indent="-342900">
              <a:lnSpc>
                <a:spcPct val="115000"/>
              </a:lnSpc>
              <a:spcBef>
                <a:spcPts val="0"/>
              </a:spcBef>
              <a:spcAft>
                <a:spcPts val="0"/>
              </a:spcAft>
              <a:buClr>
                <a:schemeClr val="dk2"/>
              </a:buClr>
              <a:buSzPts val="1800"/>
              <a:buChar char="■"/>
              <a:defRPr sz="1800">
                <a:solidFill>
                  <a:schemeClr val="dk2"/>
                </a:solidFill>
              </a:defRPr>
            </a:lvl3pPr>
            <a:lvl4pPr marL="1828800" lvl="3" indent="-342900">
              <a:lnSpc>
                <a:spcPct val="115000"/>
              </a:lnSpc>
              <a:spcBef>
                <a:spcPts val="0"/>
              </a:spcBef>
              <a:spcAft>
                <a:spcPts val="0"/>
              </a:spcAft>
              <a:buClr>
                <a:schemeClr val="dk2"/>
              </a:buClr>
              <a:buSzPts val="1800"/>
              <a:buChar char="●"/>
              <a:defRPr sz="1800">
                <a:solidFill>
                  <a:schemeClr val="dk2"/>
                </a:solidFill>
              </a:defRPr>
            </a:lvl4pPr>
            <a:lvl5pPr marL="2286000" lvl="4" indent="-342900">
              <a:lnSpc>
                <a:spcPct val="115000"/>
              </a:lnSpc>
              <a:spcBef>
                <a:spcPts val="0"/>
              </a:spcBef>
              <a:spcAft>
                <a:spcPts val="0"/>
              </a:spcAft>
              <a:buClr>
                <a:schemeClr val="dk2"/>
              </a:buClr>
              <a:buSzPts val="1800"/>
              <a:buChar char="○"/>
              <a:defRPr sz="1800">
                <a:solidFill>
                  <a:schemeClr val="dk2"/>
                </a:solidFill>
              </a:defRPr>
            </a:lvl5pPr>
            <a:lvl6pPr marL="2743200" lvl="5" indent="-342900">
              <a:lnSpc>
                <a:spcPct val="115000"/>
              </a:lnSpc>
              <a:spcBef>
                <a:spcPts val="0"/>
              </a:spcBef>
              <a:spcAft>
                <a:spcPts val="0"/>
              </a:spcAft>
              <a:buClr>
                <a:schemeClr val="dk2"/>
              </a:buClr>
              <a:buSzPts val="1800"/>
              <a:buChar char="■"/>
              <a:defRPr sz="1800">
                <a:solidFill>
                  <a:schemeClr val="dk2"/>
                </a:solidFill>
              </a:defRPr>
            </a:lvl6pPr>
            <a:lvl7pPr marL="3200400" lvl="6" indent="-342900">
              <a:lnSpc>
                <a:spcPct val="115000"/>
              </a:lnSpc>
              <a:spcBef>
                <a:spcPts val="0"/>
              </a:spcBef>
              <a:spcAft>
                <a:spcPts val="0"/>
              </a:spcAft>
              <a:buClr>
                <a:schemeClr val="dk2"/>
              </a:buClr>
              <a:buSzPts val="1800"/>
              <a:buChar char="●"/>
              <a:defRPr sz="1800">
                <a:solidFill>
                  <a:schemeClr val="dk2"/>
                </a:solidFill>
              </a:defRPr>
            </a:lvl7pPr>
            <a:lvl8pPr marL="3657600" lvl="7" indent="-342900">
              <a:lnSpc>
                <a:spcPct val="115000"/>
              </a:lnSpc>
              <a:spcBef>
                <a:spcPts val="0"/>
              </a:spcBef>
              <a:spcAft>
                <a:spcPts val="0"/>
              </a:spcAft>
              <a:buClr>
                <a:schemeClr val="dk2"/>
              </a:buClr>
              <a:buSzPts val="1800"/>
              <a:buChar char="○"/>
              <a:defRPr sz="1800">
                <a:solidFill>
                  <a:schemeClr val="dk2"/>
                </a:solidFill>
              </a:defRPr>
            </a:lvl8pPr>
            <a:lvl9pPr marL="4114800" lvl="8" indent="-342900">
              <a:lnSpc>
                <a:spcPct val="115000"/>
              </a:lnSpc>
              <a:spcBef>
                <a:spcPts val="0"/>
              </a:spcBef>
              <a:spcAft>
                <a:spcPts val="0"/>
              </a:spcAft>
              <a:buClr>
                <a:schemeClr val="dk2"/>
              </a:buClr>
              <a:buSzPts val="1800"/>
              <a:buChar char="■"/>
              <a:defRPr sz="1800">
                <a:solidFill>
                  <a:schemeClr val="dk2"/>
                </a:solidFill>
              </a:defRPr>
            </a:lvl9pPr>
          </a:lstStyle>
          <a:p>
            <a:endParaRPr/>
          </a:p>
        </p:txBody>
      </p:sp>
      <p:sp>
        <p:nvSpPr>
          <p:cNvPr id="12" name="Google Shape;12;g1c73bb912ca_1_0"/>
          <p:cNvSpPr txBox="1">
            <a:spLocks noGrp="1"/>
          </p:cNvSpPr>
          <p:nvPr>
            <p:ph type="sldNum" idx="12"/>
          </p:nvPr>
        </p:nvSpPr>
        <p:spPr>
          <a:xfrm>
            <a:off x="10852395" y="5978704"/>
            <a:ext cx="702900" cy="504600"/>
          </a:xfrm>
          <a:prstGeom prst="rect">
            <a:avLst/>
          </a:prstGeom>
          <a:noFill/>
          <a:ln>
            <a:noFill/>
          </a:ln>
        </p:spPr>
        <p:txBody>
          <a:bodyPr spcFirstLastPara="1" wrap="square" lIns="117150" tIns="117150" rIns="117150" bIns="11715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s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63" name="Google Shape;63;p1"/>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sk" sz="14950" b="0" i="0" u="none" strike="noStrike" cap="none">
                <a:solidFill>
                  <a:srgbClr val="FFFFFF"/>
                </a:solidFill>
                <a:latin typeface="Source Sans Pro"/>
                <a:ea typeface="Source Sans Pro"/>
                <a:cs typeface="Source Sans Pro"/>
                <a:sym typeface="Source Sans Pro"/>
              </a:rPr>
              <a:t>SV</a:t>
            </a:r>
            <a:r>
              <a:rPr lang="sk" sz="14950">
                <a:solidFill>
                  <a:srgbClr val="FFFFFF"/>
                </a:solidFill>
                <a:latin typeface="Source Sans Pro"/>
                <a:ea typeface="Source Sans Pro"/>
                <a:cs typeface="Source Sans Pro"/>
                <a:sym typeface="Source Sans Pro"/>
              </a:rPr>
              <a:t>E</a:t>
            </a:r>
            <a:r>
              <a:rPr lang="sk" sz="14950" b="0" i="0" u="none" strike="noStrike" cap="none">
                <a:solidFill>
                  <a:srgbClr val="FFFFFF"/>
                </a:solidFill>
                <a:latin typeface="Source Sans Pro"/>
                <a:ea typeface="Source Sans Pro"/>
                <a:cs typeface="Source Sans Pro"/>
                <a:sym typeface="Source Sans Pro"/>
              </a:rPr>
              <a:t>T</a:t>
            </a:r>
            <a:r>
              <a:rPr lang="sk" sz="14950">
                <a:solidFill>
                  <a:srgbClr val="FFFFFF"/>
                </a:solidFill>
                <a:latin typeface="Source Sans Pro"/>
                <a:ea typeface="Source Sans Pro"/>
                <a:cs typeface="Source Sans Pro"/>
                <a:sym typeface="Source Sans Pro"/>
              </a:rPr>
              <a:t>O</a:t>
            </a:r>
            <a:r>
              <a:rPr lang="sk" sz="14950" b="0" i="0" u="none" strike="noStrike" cap="none">
                <a:solidFill>
                  <a:srgbClr val="FFFFFF"/>
                </a:solidFill>
                <a:latin typeface="Source Sans Pro"/>
                <a:ea typeface="Source Sans Pro"/>
                <a:cs typeface="Source Sans Pro"/>
                <a:sym typeface="Source Sans Pro"/>
              </a:rPr>
              <a:t>M</a:t>
            </a:r>
            <a:endParaRPr sz="100" b="0" i="0" u="none" strike="noStrike" cap="none">
              <a:solidFill>
                <a:srgbClr val="000000"/>
              </a:solidFill>
              <a:latin typeface="Calibri"/>
              <a:ea typeface="Calibri"/>
              <a:cs typeface="Calibri"/>
              <a:sym typeface="Calibri"/>
            </a:endParaRPr>
          </a:p>
        </p:txBody>
      </p:sp>
      <p:sp>
        <p:nvSpPr>
          <p:cNvPr id="64" name="Google Shape;64;p1"/>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sk" sz="9250" b="1" i="0" u="none" strike="noStrike" cap="none">
                <a:solidFill>
                  <a:srgbClr val="FFFFFF"/>
                </a:solidFill>
                <a:latin typeface="Source Sans Pro"/>
                <a:ea typeface="Source Sans Pro"/>
                <a:cs typeface="Source Sans Pro"/>
                <a:sym typeface="Source Sans Pro"/>
              </a:rPr>
              <a:t>BIBLIE</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0" descr="nb-en-5-10.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26" name="Google Shape;126;p10"/>
          <p:cNvSpPr/>
          <p:nvPr/>
        </p:nvSpPr>
        <p:spPr>
          <a:xfrm>
            <a:off x="784800" y="720000"/>
            <a:ext cx="4350000" cy="2062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 aby Boží človek bol dokonalý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a pripravený na každé dobré dielo.“</a:t>
            </a:r>
            <a:endParaRPr sz="3330" b="0" i="0" u="none" strike="noStrike" cap="none">
              <a:solidFill>
                <a:schemeClr val="lt1"/>
              </a:solidFill>
              <a:latin typeface="Arial"/>
              <a:ea typeface="Arial"/>
              <a:cs typeface="Arial"/>
              <a:sym typeface="Arial"/>
            </a:endParaRPr>
          </a:p>
        </p:txBody>
      </p:sp>
      <p:sp>
        <p:nvSpPr>
          <p:cNvPr id="127" name="Google Shape;127;p10"/>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2. Timoteus 3,17</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1" descr="nb-en-5-11.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2" descr="nb-en-5-12.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40" name="Google Shape;140;p12"/>
          <p:cNvSpPr/>
          <p:nvPr/>
        </p:nvSpPr>
        <p:spPr>
          <a:xfrm>
            <a:off x="784800" y="720000"/>
            <a:ext cx="4327200" cy="24099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„Počul som v záhrade tvoj hlas a zľakol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som sa…a tak som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sa skryl .“</a:t>
            </a:r>
            <a:endParaRPr sz="3330" b="0" i="0" u="none" strike="noStrike" cap="none">
              <a:solidFill>
                <a:schemeClr val="lt1"/>
              </a:solidFill>
              <a:latin typeface="Arial"/>
              <a:ea typeface="Arial"/>
              <a:cs typeface="Arial"/>
              <a:sym typeface="Arial"/>
            </a:endParaRPr>
          </a:p>
        </p:txBody>
      </p:sp>
      <p:sp>
        <p:nvSpPr>
          <p:cNvPr id="141" name="Google Shape;141;p12"/>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Genesis 3,10</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3" descr="nb-en-5-1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4" descr="nb-en-5-1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54" name="Google Shape;154;p14"/>
          <p:cNvSpPr/>
          <p:nvPr/>
        </p:nvSpPr>
        <p:spPr>
          <a:xfrm>
            <a:off x="784800" y="719998"/>
            <a:ext cx="10216500" cy="1342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„Veru neurobí Pán, Hospodin, nič bez toho, aby nezjavil svoj zámer svojim služobníkom, prorokom..“</a:t>
            </a:r>
            <a:endParaRPr sz="3330" b="0" i="0" u="none" strike="noStrike" cap="none">
              <a:solidFill>
                <a:schemeClr val="lt1"/>
              </a:solidFill>
              <a:latin typeface="Arial"/>
              <a:ea typeface="Arial"/>
              <a:cs typeface="Arial"/>
              <a:sym typeface="Arial"/>
            </a:endParaRPr>
          </a:p>
        </p:txBody>
      </p:sp>
      <p:sp>
        <p:nvSpPr>
          <p:cNvPr id="155" name="Google Shape;155;p14"/>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Amos 3,7</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5" descr="nb-en-5-1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6" descr="nb-en-5-16.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7" descr="nb-en-5-17.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8" descr="nb-en-5-18.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80" name="Google Shape;180;p18"/>
          <p:cNvSpPr/>
          <p:nvPr/>
        </p:nvSpPr>
        <p:spPr>
          <a:xfrm>
            <a:off x="784800" y="720000"/>
            <a:ext cx="10048200" cy="2045400"/>
          </a:xfrm>
          <a:prstGeom prst="rect">
            <a:avLst/>
          </a:prstGeom>
          <a:noFill/>
          <a:ln>
            <a:noFill/>
          </a:ln>
        </p:spPr>
        <p:txBody>
          <a:bodyPr spcFirstLastPara="1" wrap="square" lIns="90000" tIns="45000" rIns="90000" bIns="45000" anchor="t" anchorCtr="0">
            <a:spAutoFit/>
          </a:bodyPr>
          <a:lstStyle/>
          <a:p>
            <a:pPr marL="0" marR="0" lvl="0" indent="0" algn="l" rtl="0">
              <a:lnSpc>
                <a:spcPct val="106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„V jednej kapitole, ktorá má 166 slov, existuje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po tisícoch rokoch opisovania pochybnosť len </a:t>
            </a:r>
            <a:br>
              <a:rPr lang="sk" sz="1800" b="0" i="0" u="none" strike="noStrike" cap="none">
                <a:solidFill>
                  <a:schemeClr val="lt1"/>
                </a:solidFill>
                <a:latin typeface="Twentieth Century"/>
                <a:ea typeface="Twentieth Century"/>
                <a:cs typeface="Twentieth Century"/>
                <a:sym typeface="Twentieth Century"/>
              </a:rPr>
            </a:br>
            <a:r>
              <a:rPr lang="sk" sz="3330" b="1" i="0" u="none" strike="noStrike" cap="none">
                <a:solidFill>
                  <a:srgbClr val="FFFFFF"/>
                </a:solidFill>
                <a:latin typeface="Source Sans Pro"/>
                <a:ea typeface="Source Sans Pro"/>
                <a:cs typeface="Source Sans Pro"/>
                <a:sym typeface="Source Sans Pro"/>
              </a:rPr>
              <a:t>u jedného slova (o troch písmenách) a to by ani podstatne nezmenilo význam posolstva.“</a:t>
            </a:r>
            <a:endParaRPr sz="3330" b="0" i="0" u="none" strike="noStrike" cap="none">
              <a:solidFill>
                <a:schemeClr val="lt1"/>
              </a:solidFill>
              <a:latin typeface="Arial"/>
              <a:ea typeface="Arial"/>
              <a:cs typeface="Arial"/>
              <a:sym typeface="Arial"/>
            </a:endParaRPr>
          </a:p>
        </p:txBody>
      </p:sp>
      <p:sp>
        <p:nvSpPr>
          <p:cNvPr id="181" name="Google Shape;181;p18"/>
          <p:cNvSpPr/>
          <p:nvPr/>
        </p:nvSpPr>
        <p:spPr>
          <a:xfrm>
            <a:off x="5033880" y="4662360"/>
            <a:ext cx="5900400" cy="964440"/>
          </a:xfrm>
          <a:prstGeom prst="rect">
            <a:avLst/>
          </a:prstGeom>
          <a:noFill/>
          <a:ln>
            <a:noFill/>
          </a:ln>
        </p:spPr>
        <p:txBody>
          <a:bodyPr spcFirstLastPara="1" wrap="square" lIns="90000" tIns="45000" rIns="90000" bIns="45000" anchor="t" anchorCtr="0">
            <a:spAutoFit/>
          </a:bodyPr>
          <a:lstStyle/>
          <a:p>
            <a:pPr marL="0" marR="0" lvl="0" indent="0" algn="r" rtl="0">
              <a:lnSpc>
                <a:spcPct val="108000"/>
              </a:lnSpc>
              <a:spcBef>
                <a:spcPts val="0"/>
              </a:spcBef>
              <a:spcAft>
                <a:spcPts val="0"/>
              </a:spcAft>
              <a:buNone/>
            </a:pPr>
            <a:r>
              <a:rPr lang="sk" sz="2660" b="1" i="0" u="none" strike="noStrike" cap="none">
                <a:solidFill>
                  <a:srgbClr val="FFFFFF"/>
                </a:solidFill>
                <a:latin typeface="Source Sans Pro"/>
                <a:ea typeface="Source Sans Pro"/>
                <a:cs typeface="Source Sans Pro"/>
                <a:sym typeface="Source Sans Pro"/>
              </a:rPr>
              <a:t>Dôkazy vyžadujú verdikt, </a:t>
            </a:r>
            <a:br>
              <a:rPr lang="sk" sz="1800" b="0" i="0" u="none" strike="noStrike" cap="none">
                <a:solidFill>
                  <a:schemeClr val="lt1"/>
                </a:solidFill>
                <a:latin typeface="Twentieth Century"/>
                <a:ea typeface="Twentieth Century"/>
                <a:cs typeface="Twentieth Century"/>
                <a:sym typeface="Twentieth Century"/>
              </a:rPr>
            </a:br>
            <a:r>
              <a:rPr lang="sk" sz="2660" b="1" i="0" u="none" strike="noStrike" cap="none">
                <a:solidFill>
                  <a:srgbClr val="FFFFFF"/>
                </a:solidFill>
                <a:latin typeface="Source Sans Pro"/>
                <a:ea typeface="Source Sans Pro"/>
                <a:cs typeface="Source Sans Pro"/>
                <a:sym typeface="Source Sans Pro"/>
              </a:rPr>
              <a:t>Josh McDowell, s. 58,</a:t>
            </a:r>
            <a:endParaRPr sz="266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9" descr="nb-en-5-1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88" name="Google Shape;188;p19"/>
          <p:cNvSpPr/>
          <p:nvPr/>
        </p:nvSpPr>
        <p:spPr>
          <a:xfrm>
            <a:off x="4179300" y="720000"/>
            <a:ext cx="6968700" cy="2808300"/>
          </a:xfrm>
          <a:prstGeom prst="rect">
            <a:avLst/>
          </a:prstGeom>
          <a:noFill/>
          <a:ln>
            <a:noFill/>
          </a:ln>
        </p:spPr>
        <p:txBody>
          <a:bodyPr spcFirstLastPara="1" wrap="square" lIns="90000" tIns="45000" rIns="90000" bIns="45000" anchor="t" anchorCtr="0">
            <a:spAutoFit/>
          </a:bodyPr>
          <a:lstStyle/>
          <a:p>
            <a:pPr marL="0" marR="0" lvl="0" indent="0" algn="l" rtl="0">
              <a:lnSpc>
                <a:spcPct val="106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„Kresťan môže vziať celú Bibliu do rúk a bez obáv povedať, že v rukách drží pravé Božie slovo, ktoré bolo predávané bez podstatných strát po stáročia z generácie na generáciu.“</a:t>
            </a:r>
            <a:endParaRPr sz="3330" b="0" i="0" u="none" strike="noStrike" cap="none">
              <a:solidFill>
                <a:schemeClr val="lt1"/>
              </a:solidFill>
              <a:latin typeface="Arial"/>
              <a:ea typeface="Arial"/>
              <a:cs typeface="Arial"/>
              <a:sym typeface="Arial"/>
            </a:endParaRPr>
          </a:p>
        </p:txBody>
      </p:sp>
      <p:sp>
        <p:nvSpPr>
          <p:cNvPr id="189" name="Google Shape;189;p19"/>
          <p:cNvSpPr/>
          <p:nvPr/>
        </p:nvSpPr>
        <p:spPr>
          <a:xfrm>
            <a:off x="5033880" y="4662360"/>
            <a:ext cx="5900400" cy="964440"/>
          </a:xfrm>
          <a:prstGeom prst="rect">
            <a:avLst/>
          </a:prstGeom>
          <a:noFill/>
          <a:ln>
            <a:noFill/>
          </a:ln>
        </p:spPr>
        <p:txBody>
          <a:bodyPr spcFirstLastPara="1" wrap="square" lIns="90000" tIns="45000" rIns="90000" bIns="45000" anchor="t" anchorCtr="0">
            <a:spAutoFit/>
          </a:bodyPr>
          <a:lstStyle/>
          <a:p>
            <a:pPr marL="0" marR="0" lvl="0" indent="0" algn="r" rtl="0">
              <a:lnSpc>
                <a:spcPct val="108000"/>
              </a:lnSpc>
              <a:spcBef>
                <a:spcPts val="0"/>
              </a:spcBef>
              <a:spcAft>
                <a:spcPts val="0"/>
              </a:spcAft>
              <a:buNone/>
            </a:pPr>
            <a:r>
              <a:rPr lang="sk" sz="2660" b="1" i="0" u="none" strike="noStrike" cap="none">
                <a:solidFill>
                  <a:srgbClr val="FFFFFF"/>
                </a:solidFill>
                <a:latin typeface="Source Sans Pro"/>
                <a:ea typeface="Source Sans Pro"/>
                <a:cs typeface="Source Sans Pro"/>
                <a:sym typeface="Source Sans Pro"/>
              </a:rPr>
              <a:t>Důkazy vyžadují verdikt, </a:t>
            </a:r>
            <a:br>
              <a:rPr lang="sk" sz="1800" b="0" i="0" u="none" strike="noStrike" cap="none">
                <a:solidFill>
                  <a:schemeClr val="lt1"/>
                </a:solidFill>
                <a:latin typeface="Twentieth Century"/>
                <a:ea typeface="Twentieth Century"/>
                <a:cs typeface="Twentieth Century"/>
                <a:sym typeface="Twentieth Century"/>
              </a:rPr>
            </a:br>
            <a:r>
              <a:rPr lang="sk" sz="2660" b="1" i="0" u="none" strike="noStrike" cap="none">
                <a:solidFill>
                  <a:srgbClr val="FFFFFF"/>
                </a:solidFill>
                <a:latin typeface="Source Sans Pro"/>
                <a:ea typeface="Source Sans Pro"/>
                <a:cs typeface="Source Sans Pro"/>
                <a:sym typeface="Source Sans Pro"/>
              </a:rPr>
              <a:t>Josh McDowell, s. 58,</a:t>
            </a:r>
            <a:endParaRPr sz="266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2"/>
          <p:cNvPicPr preferRelativeResize="0"/>
          <p:nvPr/>
        </p:nvPicPr>
        <p:blipFill rotWithShape="1">
          <a:blip r:embed="rId3">
            <a:alphaModFix/>
          </a:blip>
          <a:srcRect b="10"/>
          <a:stretch/>
        </p:blipFill>
        <p:spPr>
          <a:xfrm>
            <a:off x="0" y="0"/>
            <a:ext cx="11711520" cy="6587279"/>
          </a:xfrm>
          <a:prstGeom prst="rect">
            <a:avLst/>
          </a:prstGeom>
          <a:noFill/>
          <a:ln>
            <a:noFill/>
          </a:ln>
        </p:spPr>
      </p:pic>
      <p:sp>
        <p:nvSpPr>
          <p:cNvPr id="71" name="Google Shape;71;p2"/>
          <p:cNvSpPr/>
          <p:nvPr/>
        </p:nvSpPr>
        <p:spPr>
          <a:xfrm>
            <a:off x="717100" y="2618750"/>
            <a:ext cx="10169400" cy="3038700"/>
          </a:xfrm>
          <a:prstGeom prst="rect">
            <a:avLst/>
          </a:prstGeom>
          <a:noFill/>
          <a:ln>
            <a:noFill/>
          </a:ln>
        </p:spPr>
        <p:txBody>
          <a:bodyPr spcFirstLastPara="1" wrap="square" lIns="90000" tIns="45000" rIns="90000" bIns="45000" anchor="ctr" anchorCtr="0">
            <a:noAutofit/>
          </a:bodyPr>
          <a:lstStyle/>
          <a:p>
            <a:pPr marL="0" marR="0" lvl="0" indent="0" algn="r" rtl="0">
              <a:lnSpc>
                <a:spcPct val="90000"/>
              </a:lnSpc>
              <a:spcBef>
                <a:spcPts val="0"/>
              </a:spcBef>
              <a:spcAft>
                <a:spcPts val="0"/>
              </a:spcAft>
              <a:buNone/>
            </a:pPr>
            <a:r>
              <a:rPr lang="sk" sz="6500" b="1" dirty="0">
                <a:solidFill>
                  <a:schemeClr val="lt1"/>
                </a:solidFill>
                <a:latin typeface="Source Sans Pro"/>
                <a:ea typeface="Source Sans Pro"/>
                <a:cs typeface="Source Sans Pro"/>
                <a:sym typeface="Source Sans Pro"/>
              </a:rPr>
              <a:t>ZVITKY</a:t>
            </a:r>
            <a:r>
              <a:rPr lang="sk" sz="6500" b="1" dirty="0">
                <a:solidFill>
                  <a:srgbClr val="FFFFFF"/>
                </a:solidFill>
                <a:latin typeface="Source Sans Pro"/>
                <a:ea typeface="Source Sans Pro"/>
                <a:cs typeface="Source Sans Pro"/>
                <a:sym typeface="Source Sans Pro"/>
              </a:rPr>
              <a:t> OD </a:t>
            </a:r>
            <a:br>
              <a:rPr lang="sk" sz="6500" b="1" dirty="0">
                <a:solidFill>
                  <a:srgbClr val="FFFFFF"/>
                </a:solidFill>
                <a:latin typeface="Source Sans Pro"/>
                <a:ea typeface="Source Sans Pro"/>
                <a:cs typeface="Source Sans Pro"/>
                <a:sym typeface="Source Sans Pro"/>
              </a:rPr>
            </a:br>
            <a:r>
              <a:rPr lang="sk" sz="6500" b="1" dirty="0">
                <a:solidFill>
                  <a:srgbClr val="FFFFFF"/>
                </a:solidFill>
                <a:latin typeface="Source Sans Pro"/>
                <a:ea typeface="Source Sans Pro"/>
                <a:cs typeface="Source Sans Pro"/>
                <a:sym typeface="Source Sans Pro"/>
              </a:rPr>
              <a:t>MRTVÉHO MORA</a:t>
            </a:r>
            <a:br>
              <a:rPr lang="sk" sz="6500" b="1" dirty="0">
                <a:solidFill>
                  <a:srgbClr val="FFFFFF"/>
                </a:solidFill>
                <a:latin typeface="Source Sans Pro"/>
                <a:ea typeface="Source Sans Pro"/>
                <a:cs typeface="Source Sans Pro"/>
                <a:sym typeface="Source Sans Pro"/>
              </a:rPr>
            </a:br>
            <a:r>
              <a:rPr lang="sk" sz="6500" dirty="0">
                <a:solidFill>
                  <a:srgbClr val="FFFFFF"/>
                </a:solidFill>
                <a:latin typeface="Source Sans Pro"/>
                <a:ea typeface="Source Sans Pro"/>
                <a:cs typeface="Source Sans Pro"/>
                <a:sym typeface="Source Sans Pro"/>
              </a:rPr>
              <a:t>Biblia a jej dôveryhodnosť</a:t>
            </a:r>
            <a:endParaRPr sz="6500" i="0" u="none" strike="noStrike" cap="none" dirty="0">
              <a:solidFill>
                <a:srgbClr val="FFFFFF"/>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0" descr="nb-en-5-20.jpg"/>
          <p:cNvPicPr preferRelativeResize="0"/>
          <p:nvPr/>
        </p:nvPicPr>
        <p:blipFill rotWithShape="1">
          <a:blip r:embed="rId3">
            <a:alphaModFix/>
          </a:blip>
          <a:srcRect/>
          <a:stretch/>
        </p:blipFill>
        <p:spPr>
          <a:xfrm>
            <a:off x="0" y="-1"/>
            <a:ext cx="11711520" cy="6594475"/>
          </a:xfrm>
          <a:prstGeom prst="rect">
            <a:avLst/>
          </a:prstGeom>
          <a:noFill/>
          <a:ln>
            <a:noFill/>
          </a:ln>
        </p:spPr>
      </p:pic>
      <p:sp>
        <p:nvSpPr>
          <p:cNvPr id="196" name="Google Shape;196;p20"/>
          <p:cNvSpPr/>
          <p:nvPr/>
        </p:nvSpPr>
        <p:spPr>
          <a:xfrm>
            <a:off x="784800" y="3813780"/>
            <a:ext cx="5145900" cy="183480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sk" sz="7160" b="1" i="0" u="none" strike="noStrike" cap="none">
                <a:solidFill>
                  <a:srgbClr val="FFFFFF"/>
                </a:solidFill>
                <a:latin typeface="Source Sans Pro"/>
                <a:ea typeface="Source Sans Pro"/>
                <a:cs typeface="Source Sans Pro"/>
                <a:sym typeface="Source Sans Pro"/>
              </a:rPr>
              <a:t>Sir Frederic Kenyon</a:t>
            </a:r>
            <a:endParaRPr sz="716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1" descr="nb-en-5-21.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2" descr="nb-en-5-22.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3" descr="nb-en-5-2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4" descr="nb-en-5-24.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5" descr="nb-en-5-25.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27" name="Google Shape;227;p25"/>
          <p:cNvSpPr/>
          <p:nvPr/>
        </p:nvSpPr>
        <p:spPr>
          <a:xfrm>
            <a:off x="784790" y="719995"/>
            <a:ext cx="7398300" cy="1789200"/>
          </a:xfrm>
          <a:prstGeom prst="rect">
            <a:avLst/>
          </a:prstGeom>
          <a:noFill/>
          <a:ln>
            <a:noFill/>
          </a:ln>
        </p:spPr>
        <p:txBody>
          <a:bodyPr spcFirstLastPara="1" wrap="square" lIns="90000" tIns="45000" rIns="90000" bIns="45000" anchor="t" anchorCtr="0">
            <a:spAutoFit/>
          </a:bodyPr>
          <a:lstStyle/>
          <a:p>
            <a:pPr marL="0" marR="0" lvl="0" indent="0" algn="l" rtl="0">
              <a:lnSpc>
                <a:spcPct val="76000"/>
              </a:lnSpc>
              <a:spcBef>
                <a:spcPts val="0"/>
              </a:spcBef>
              <a:spcAft>
                <a:spcPts val="0"/>
              </a:spcAft>
              <a:buNone/>
            </a:pPr>
            <a:r>
              <a:rPr lang="sk" sz="7160" b="1" i="0" u="none" strike="noStrike" cap="none">
                <a:solidFill>
                  <a:srgbClr val="FFFFFF"/>
                </a:solidFill>
                <a:latin typeface="Source Sans Pro"/>
                <a:ea typeface="Source Sans Pro"/>
                <a:cs typeface="Source Sans Pro"/>
                <a:sym typeface="Source Sans Pro"/>
              </a:rPr>
              <a:t>ROSETTSKÁ DOSKA </a:t>
            </a:r>
            <a:endParaRPr sz="7160" b="0" i="0" u="none" strike="noStrike" cap="none">
              <a:solidFill>
                <a:schemeClr val="lt1"/>
              </a:solidFill>
              <a:latin typeface="Arial"/>
              <a:ea typeface="Arial"/>
              <a:cs typeface="Arial"/>
              <a:sym typeface="Arial"/>
            </a:endParaRPr>
          </a:p>
        </p:txBody>
      </p:sp>
      <p:sp>
        <p:nvSpPr>
          <p:cNvPr id="228" name="Google Shape;228;p25"/>
          <p:cNvSpPr/>
          <p:nvPr/>
        </p:nvSpPr>
        <p:spPr>
          <a:xfrm>
            <a:off x="784800" y="3276000"/>
            <a:ext cx="5154900" cy="2295300"/>
          </a:xfrm>
          <a:prstGeom prst="rect">
            <a:avLst/>
          </a:prstGeom>
          <a:noFill/>
          <a:ln>
            <a:noFill/>
          </a:ln>
        </p:spPr>
        <p:txBody>
          <a:bodyPr spcFirstLastPara="1" wrap="square" lIns="90000" tIns="45000" rIns="90000" bIns="45000" anchor="t" anchorCtr="0">
            <a:spAutoFit/>
          </a:bodyPr>
          <a:lstStyle/>
          <a:p>
            <a:pPr marL="0" marR="0" lvl="0" indent="0" algn="l" rtl="0">
              <a:lnSpc>
                <a:spcPct val="94000"/>
              </a:lnSpc>
              <a:spcBef>
                <a:spcPts val="0"/>
              </a:spcBef>
              <a:spcAft>
                <a:spcPts val="0"/>
              </a:spcAft>
              <a:buNone/>
            </a:pPr>
            <a:r>
              <a:rPr lang="sk" sz="5080" b="0" i="0" u="none" strike="noStrike" cap="none">
                <a:solidFill>
                  <a:srgbClr val="FFFFFF"/>
                </a:solidFill>
                <a:latin typeface="Source Sans Pro"/>
                <a:ea typeface="Source Sans Pro"/>
                <a:cs typeface="Source Sans Pro"/>
                <a:sym typeface="Source Sans Pro"/>
              </a:rPr>
              <a:t>Hieroglyfy</a:t>
            </a:r>
            <a:endParaRPr sz="5080" b="0" i="0" u="none" strike="noStrike" cap="none">
              <a:solidFill>
                <a:schemeClr val="lt1"/>
              </a:solidFill>
              <a:latin typeface="Arial"/>
              <a:ea typeface="Arial"/>
              <a:cs typeface="Arial"/>
              <a:sym typeface="Arial"/>
            </a:endParaRPr>
          </a:p>
          <a:p>
            <a:pPr marL="0" marR="0" lvl="0" indent="0" algn="l" rtl="0">
              <a:lnSpc>
                <a:spcPct val="94000"/>
              </a:lnSpc>
              <a:spcBef>
                <a:spcPts val="0"/>
              </a:spcBef>
              <a:spcAft>
                <a:spcPts val="0"/>
              </a:spcAft>
              <a:buNone/>
            </a:pPr>
            <a:r>
              <a:rPr lang="sk" sz="5080" b="0" i="0" u="none" strike="noStrike" cap="none">
                <a:solidFill>
                  <a:srgbClr val="FFFFFF"/>
                </a:solidFill>
                <a:latin typeface="Source Sans Pro"/>
                <a:ea typeface="Source Sans Pro"/>
                <a:cs typeface="Source Sans Pro"/>
                <a:sym typeface="Source Sans Pro"/>
              </a:rPr>
              <a:t>Démotické písmo</a:t>
            </a:r>
            <a:endParaRPr sz="5080" b="0" i="0" u="none" strike="noStrike" cap="none">
              <a:solidFill>
                <a:schemeClr val="lt1"/>
              </a:solidFill>
              <a:latin typeface="Arial"/>
              <a:ea typeface="Arial"/>
              <a:cs typeface="Arial"/>
              <a:sym typeface="Arial"/>
            </a:endParaRPr>
          </a:p>
          <a:p>
            <a:pPr marL="0" marR="0" lvl="0" indent="0" algn="l" rtl="0">
              <a:lnSpc>
                <a:spcPct val="94000"/>
              </a:lnSpc>
              <a:spcBef>
                <a:spcPts val="0"/>
              </a:spcBef>
              <a:spcAft>
                <a:spcPts val="0"/>
              </a:spcAft>
              <a:buNone/>
            </a:pPr>
            <a:r>
              <a:rPr lang="sk" sz="5080" b="0" i="0" u="none" strike="noStrike" cap="none">
                <a:solidFill>
                  <a:srgbClr val="FFFFFF"/>
                </a:solidFill>
                <a:latin typeface="Source Sans Pro"/>
                <a:ea typeface="Source Sans Pro"/>
                <a:cs typeface="Source Sans Pro"/>
                <a:sym typeface="Source Sans Pro"/>
              </a:rPr>
              <a:t>Grécke písmo</a:t>
            </a:r>
            <a:endParaRPr sz="508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6" descr="nb-en-5-26.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7" descr="nb-en-5-27.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8" descr="nb-en-5-28.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9" descr="nb-en-5-29.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3" descr="nb-en-5-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0" descr="nb-en-5-30.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1" descr="nb-en-5-31.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2" descr="nb-en-5-32.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3" descr="nb-en-5-33.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77" name="Google Shape;277;p33"/>
          <p:cNvSpPr/>
          <p:nvPr/>
        </p:nvSpPr>
        <p:spPr>
          <a:xfrm>
            <a:off x="7139325" y="720000"/>
            <a:ext cx="4048200" cy="111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„Podstatou tvojho slova je pravda...“</a:t>
            </a:r>
            <a:endParaRPr sz="3330" b="0" i="0" u="none" strike="noStrike" cap="none">
              <a:solidFill>
                <a:schemeClr val="lt1"/>
              </a:solidFill>
              <a:latin typeface="Arial"/>
              <a:ea typeface="Arial"/>
              <a:cs typeface="Arial"/>
              <a:sym typeface="Arial"/>
            </a:endParaRPr>
          </a:p>
        </p:txBody>
      </p:sp>
      <p:sp>
        <p:nvSpPr>
          <p:cNvPr id="278" name="Google Shape;278;p33"/>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Žalmy 119,160</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4" descr="nb-en-5-3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85" name="Google Shape;285;p34"/>
          <p:cNvSpPr/>
          <p:nvPr/>
        </p:nvSpPr>
        <p:spPr>
          <a:xfrm>
            <a:off x="784800" y="720000"/>
            <a:ext cx="2994900" cy="3166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„Či toto nie je veľký Babylon, ktorý som vybudoval svojou veľkou mocou...“</a:t>
            </a:r>
            <a:endParaRPr sz="3330" b="0" i="0" u="none" strike="noStrike" cap="none">
              <a:solidFill>
                <a:schemeClr val="lt1"/>
              </a:solidFill>
              <a:latin typeface="Arial"/>
              <a:ea typeface="Arial"/>
              <a:cs typeface="Arial"/>
              <a:sym typeface="Arial"/>
            </a:endParaRPr>
          </a:p>
        </p:txBody>
      </p:sp>
      <p:sp>
        <p:nvSpPr>
          <p:cNvPr id="286" name="Google Shape;286;p34"/>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Daniel 4,27</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5" descr="nb-en-5-35.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93" name="Google Shape;293;p35"/>
          <p:cNvSpPr/>
          <p:nvPr/>
        </p:nvSpPr>
        <p:spPr>
          <a:xfrm>
            <a:off x="6912200" y="720000"/>
            <a:ext cx="4481400" cy="2839800"/>
          </a:xfrm>
          <a:prstGeom prst="rect">
            <a:avLst/>
          </a:prstGeom>
          <a:noFill/>
          <a:ln>
            <a:noFill/>
          </a:ln>
        </p:spPr>
        <p:txBody>
          <a:bodyPr spcFirstLastPara="1" wrap="square" lIns="90000" tIns="45000" rIns="90000" bIns="45000" anchor="t" anchorCtr="0">
            <a:spAutoFit/>
          </a:bodyPr>
          <a:lstStyle/>
          <a:p>
            <a:pPr marL="0" marR="0" lvl="0" indent="0" algn="l" rtl="0">
              <a:lnSpc>
                <a:spcPct val="106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„Opevnením Esagily </a:t>
            </a:r>
            <a:br>
              <a:rPr lang="sk" sz="1800" b="0" i="0" u="none" strike="noStrike" cap="none">
                <a:solidFill>
                  <a:schemeClr val="lt1"/>
                </a:solidFill>
                <a:latin typeface="Twentieth Century"/>
                <a:ea typeface="Twentieth Century"/>
                <a:cs typeface="Twentieth Century"/>
                <a:sym typeface="Twentieth Century"/>
              </a:rPr>
            </a:br>
            <a:r>
              <a:rPr lang="sk" sz="3330" b="1" i="0" u="none" strike="noStrike" cap="none">
                <a:solidFill>
                  <a:srgbClr val="FFFFFF"/>
                </a:solidFill>
                <a:latin typeface="Source Sans Pro"/>
                <a:ea typeface="Source Sans Pro"/>
                <a:cs typeface="Source Sans Pro"/>
                <a:sym typeface="Source Sans Pro"/>
              </a:rPr>
              <a:t>a Babylona som vybudoval a vyvýšil meno svojej vlády naveky.“</a:t>
            </a:r>
            <a:endParaRPr sz="3330" b="0" i="0" u="none" strike="noStrike" cap="none">
              <a:solidFill>
                <a:schemeClr val="lt1"/>
              </a:solidFill>
              <a:latin typeface="Arial"/>
              <a:ea typeface="Arial"/>
              <a:cs typeface="Arial"/>
              <a:sym typeface="Arial"/>
            </a:endParaRPr>
          </a:p>
        </p:txBody>
      </p:sp>
      <p:sp>
        <p:nvSpPr>
          <p:cNvPr id="294" name="Google Shape;294;p35"/>
          <p:cNvSpPr/>
          <p:nvPr/>
        </p:nvSpPr>
        <p:spPr>
          <a:xfrm>
            <a:off x="6903360" y="4685040"/>
            <a:ext cx="4143600" cy="506520"/>
          </a:xfrm>
          <a:prstGeom prst="rect">
            <a:avLst/>
          </a:prstGeom>
          <a:noFill/>
          <a:ln>
            <a:noFill/>
          </a:ln>
        </p:spPr>
        <p:txBody>
          <a:bodyPr spcFirstLastPara="1" wrap="square" lIns="90000" tIns="45000" rIns="90000" bIns="45000" anchor="t" anchorCtr="0">
            <a:spAutoFit/>
          </a:bodyPr>
          <a:lstStyle/>
          <a:p>
            <a:pPr marL="0" marR="0" lvl="0" indent="0" algn="l" rtl="0">
              <a:lnSpc>
                <a:spcPct val="103000"/>
              </a:lnSpc>
              <a:spcBef>
                <a:spcPts val="0"/>
              </a:spcBef>
              <a:spcAft>
                <a:spcPts val="0"/>
              </a:spcAft>
              <a:buNone/>
            </a:pPr>
            <a:r>
              <a:rPr lang="sk" sz="2660" b="1" i="0" u="none" strike="noStrike" cap="none">
                <a:solidFill>
                  <a:srgbClr val="FFFFFF"/>
                </a:solidFill>
                <a:latin typeface="Source Sans Pro"/>
                <a:ea typeface="Source Sans Pro"/>
                <a:cs typeface="Source Sans Pro"/>
                <a:sym typeface="Source Sans Pro"/>
              </a:rPr>
              <a:t>Nebuchadnezzar’s Tablet</a:t>
            </a:r>
            <a:endParaRPr sz="266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6" descr="nb-en-5-36.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01" name="Google Shape;301;p36"/>
          <p:cNvSpPr/>
          <p:nvPr/>
        </p:nvSpPr>
        <p:spPr>
          <a:xfrm>
            <a:off x="784800" y="720000"/>
            <a:ext cx="9705600" cy="2064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Nebukadnezar povedal: „Či toto nie je veľký Babylon, ktorý som vybudoval svojou veľkou mocou ako kráľovské sídlo slúžiace vznešenosti môjho majestátu?“</a:t>
            </a:r>
            <a:endParaRPr sz="3330" b="0" i="0" u="none" strike="noStrike" cap="none">
              <a:solidFill>
                <a:schemeClr val="lt1"/>
              </a:solidFill>
              <a:latin typeface="Arial"/>
              <a:ea typeface="Arial"/>
              <a:cs typeface="Arial"/>
              <a:sym typeface="Arial"/>
            </a:endParaRPr>
          </a:p>
        </p:txBody>
      </p:sp>
      <p:sp>
        <p:nvSpPr>
          <p:cNvPr id="302" name="Google Shape;302;p36"/>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Daniel 4,27</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7" descr="nb-en-5-37.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8" descr="nb-en-5-38.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15" name="Google Shape;315;p38"/>
          <p:cNvSpPr/>
          <p:nvPr/>
        </p:nvSpPr>
        <p:spPr>
          <a:xfrm>
            <a:off x="784800" y="1596125"/>
            <a:ext cx="4924200" cy="2130900"/>
          </a:xfrm>
          <a:prstGeom prst="rect">
            <a:avLst/>
          </a:prstGeom>
          <a:noFill/>
          <a:ln>
            <a:noFill/>
          </a:ln>
        </p:spPr>
        <p:txBody>
          <a:bodyPr spcFirstLastPara="1" wrap="square" lIns="90000" tIns="45000" rIns="90000" bIns="45000" anchor="b"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„Ja som Hospodin. Hovorím, čo je správne, oznamujem, čo je pravdivé.“</a:t>
            </a:r>
            <a:endParaRPr sz="3330" b="0" i="0" u="none" strike="noStrike" cap="none">
              <a:solidFill>
                <a:schemeClr val="lt1"/>
              </a:solidFill>
              <a:latin typeface="Arial"/>
              <a:ea typeface="Arial"/>
              <a:cs typeface="Arial"/>
              <a:sym typeface="Arial"/>
            </a:endParaRPr>
          </a:p>
        </p:txBody>
      </p:sp>
      <p:sp>
        <p:nvSpPr>
          <p:cNvPr id="316" name="Google Shape;316;p38"/>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Izajáš 45,19</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9" descr="nb-en-5-39.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4" descr="nb-en-5-4.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0" descr="nb-en-5-40.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29" name="Google Shape;329;p40"/>
          <p:cNvSpPr/>
          <p:nvPr/>
        </p:nvSpPr>
        <p:spPr>
          <a:xfrm>
            <a:off x="799560" y="4833720"/>
            <a:ext cx="10044720" cy="994844"/>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 sz="7240" b="1" i="0" u="none" strike="noStrike" cap="none">
                <a:solidFill>
                  <a:srgbClr val="FFFFFF"/>
                </a:solidFill>
                <a:latin typeface="Source Sans Pro"/>
                <a:ea typeface="Source Sans Pro"/>
                <a:cs typeface="Source Sans Pro"/>
                <a:sym typeface="Source Sans Pro"/>
              </a:rPr>
              <a:t>Nabonidov valček</a:t>
            </a:r>
            <a:endParaRPr sz="724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1" descr="nb-en-5-41.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36" name="Google Shape;336;p41"/>
          <p:cNvSpPr/>
          <p:nvPr/>
        </p:nvSpPr>
        <p:spPr>
          <a:xfrm>
            <a:off x="784800" y="720000"/>
            <a:ext cx="10220100" cy="3289500"/>
          </a:xfrm>
          <a:prstGeom prst="rect">
            <a:avLst/>
          </a:prstGeom>
          <a:noFill/>
          <a:ln>
            <a:noFill/>
          </a:ln>
        </p:spPr>
        <p:txBody>
          <a:bodyPr spcFirstLastPara="1" wrap="square" lIns="90000" tIns="45000" rIns="90000" bIns="45000" anchor="t" anchorCtr="0">
            <a:spAutoFit/>
          </a:bodyPr>
          <a:lstStyle/>
          <a:p>
            <a:pPr marL="0" marR="0" lvl="0" indent="0" algn="l" rtl="0">
              <a:lnSpc>
                <a:spcPct val="106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„A Belšasarovi, môjmu vznešenému synovi, potomkovi môjho tela: Urob miesto uctievaniu veľkému božstvu v svojom srdci; a nedávaj priestor hriechu, kiež si spokojný s hojnosťou života a kiež zbožná úcta pre veľké božstvo prebývá v srdci Belšasara, môjho prvorodeného milovaného syna.“</a:t>
            </a:r>
            <a:endParaRPr sz="3330" b="0" i="0" u="none" strike="noStrike" cap="none">
              <a:solidFill>
                <a:schemeClr val="lt1"/>
              </a:solidFill>
              <a:latin typeface="Arial"/>
              <a:ea typeface="Arial"/>
              <a:cs typeface="Arial"/>
              <a:sym typeface="Arial"/>
            </a:endParaRPr>
          </a:p>
        </p:txBody>
      </p:sp>
      <p:sp>
        <p:nvSpPr>
          <p:cNvPr id="337" name="Google Shape;337;p41"/>
          <p:cNvSpPr/>
          <p:nvPr/>
        </p:nvSpPr>
        <p:spPr>
          <a:xfrm>
            <a:off x="5450760" y="4707360"/>
            <a:ext cx="6226920" cy="506520"/>
          </a:xfrm>
          <a:prstGeom prst="rect">
            <a:avLst/>
          </a:prstGeom>
          <a:noFill/>
          <a:ln>
            <a:noFill/>
          </a:ln>
        </p:spPr>
        <p:txBody>
          <a:bodyPr spcFirstLastPara="1" wrap="square" lIns="90000" tIns="45000" rIns="90000" bIns="45000" anchor="t" anchorCtr="0">
            <a:spAutoFit/>
          </a:bodyPr>
          <a:lstStyle/>
          <a:p>
            <a:pPr marL="0" marR="0" lvl="0" indent="0" algn="l" rtl="0">
              <a:lnSpc>
                <a:spcPct val="103000"/>
              </a:lnSpc>
              <a:spcBef>
                <a:spcPts val="0"/>
              </a:spcBef>
              <a:spcAft>
                <a:spcPts val="0"/>
              </a:spcAft>
              <a:buNone/>
            </a:pPr>
            <a:r>
              <a:rPr lang="sk" sz="2660" b="1" i="0" u="none" strike="noStrike" cap="none">
                <a:solidFill>
                  <a:srgbClr val="FFFFFF"/>
                </a:solidFill>
                <a:latin typeface="Source Sans Pro"/>
                <a:ea typeface="Source Sans Pro"/>
                <a:cs typeface="Source Sans Pro"/>
                <a:sym typeface="Source Sans Pro"/>
              </a:rPr>
              <a:t>God Speaks to Modern man, s. 154</a:t>
            </a:r>
            <a:endParaRPr sz="266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2" descr="nb-en-5-42.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44" name="Google Shape;344;p42"/>
          <p:cNvSpPr/>
          <p:nvPr/>
        </p:nvSpPr>
        <p:spPr>
          <a:xfrm>
            <a:off x="784805" y="720000"/>
            <a:ext cx="4442700" cy="3165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„Ty však, Daniel, zachovaj tieto slová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v tajnosti a zapečať knihu až po koniec času. Mnohí odpadnú a zlo sa rozmnoží.“</a:t>
            </a:r>
            <a:endParaRPr sz="3330" b="0" i="0" u="none" strike="noStrike" cap="none">
              <a:solidFill>
                <a:schemeClr val="lt1"/>
              </a:solidFill>
              <a:latin typeface="Arial"/>
              <a:ea typeface="Arial"/>
              <a:cs typeface="Arial"/>
              <a:sym typeface="Arial"/>
            </a:endParaRPr>
          </a:p>
        </p:txBody>
      </p:sp>
      <p:sp>
        <p:nvSpPr>
          <p:cNvPr id="345" name="Google Shape;345;p42"/>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Daniel 12,4</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3" descr="nb-en-5-43.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52" name="Google Shape;352;p43"/>
          <p:cNvSpPr/>
          <p:nvPr/>
        </p:nvSpPr>
        <p:spPr>
          <a:xfrm>
            <a:off x="11160" y="4245840"/>
            <a:ext cx="11531160" cy="1866365"/>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 sz="7160" b="1" i="0" u="none" strike="noStrike" cap="none">
                <a:solidFill>
                  <a:srgbClr val="FFFFFF"/>
                </a:solidFill>
                <a:latin typeface="Source Sans Pro"/>
                <a:ea typeface="Source Sans Pro"/>
                <a:cs typeface="Source Sans Pro"/>
                <a:sym typeface="Source Sans Pro"/>
              </a:rPr>
              <a:t>Tehly a valčeky,</a:t>
            </a:r>
            <a:endParaRPr sz="716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None/>
            </a:pPr>
            <a:r>
              <a:rPr lang="sk" sz="7160" b="1" i="0" u="none" strike="noStrike" cap="none">
                <a:solidFill>
                  <a:srgbClr val="FFFFFF"/>
                </a:solidFill>
                <a:latin typeface="Source Sans Pro"/>
                <a:ea typeface="Source Sans Pro"/>
                <a:cs typeface="Source Sans Pro"/>
                <a:sym typeface="Source Sans Pro"/>
              </a:rPr>
              <a:t>tabuľky a rukopisy</a:t>
            </a:r>
            <a:endParaRPr sz="7160" b="0" i="0" u="none" strike="noStrike" cap="non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4" descr="nb-en-5-4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59" name="Google Shape;359;p44"/>
          <p:cNvSpPr/>
          <p:nvPr/>
        </p:nvSpPr>
        <p:spPr>
          <a:xfrm>
            <a:off x="784795" y="720010"/>
            <a:ext cx="47178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 ja som Boh a iného Boha niet a nikto nie je ako ja.“</a:t>
            </a:r>
            <a:endParaRPr sz="3330" b="0" i="0" u="none" strike="noStrike" cap="none">
              <a:solidFill>
                <a:schemeClr val="lt1"/>
              </a:solidFill>
              <a:latin typeface="Arial"/>
              <a:ea typeface="Arial"/>
              <a:cs typeface="Arial"/>
              <a:sym typeface="Arial"/>
            </a:endParaRPr>
          </a:p>
        </p:txBody>
      </p:sp>
      <p:sp>
        <p:nvSpPr>
          <p:cNvPr id="360" name="Google Shape;360;p44"/>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Izajáš 46,9</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5" descr="nb-en-5-45.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67" name="Google Shape;367;p45"/>
          <p:cNvSpPr/>
          <p:nvPr/>
        </p:nvSpPr>
        <p:spPr>
          <a:xfrm>
            <a:off x="784810" y="720000"/>
            <a:ext cx="52134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„Od počiatku oznamujem budúcnosť, od pradávna to, čo sa ešte nestalo.“</a:t>
            </a:r>
            <a:endParaRPr sz="3330" b="0" i="0" u="none" strike="noStrike" cap="none">
              <a:solidFill>
                <a:schemeClr val="lt1"/>
              </a:solidFill>
              <a:latin typeface="Arial"/>
              <a:ea typeface="Arial"/>
              <a:cs typeface="Arial"/>
              <a:sym typeface="Arial"/>
            </a:endParaRPr>
          </a:p>
        </p:txBody>
      </p:sp>
      <p:sp>
        <p:nvSpPr>
          <p:cNvPr id="368" name="Google Shape;368;p45"/>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Izaiáš 46,10</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6" descr="nb-en-5-46.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47" descr="nb-en-5-47.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81" name="Google Shape;381;p47"/>
          <p:cNvSpPr/>
          <p:nvPr/>
        </p:nvSpPr>
        <p:spPr>
          <a:xfrm>
            <a:off x="784810" y="720010"/>
            <a:ext cx="95943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„Babylon, ozdoba kráľovstiev, pyšná okrasa Chaldejcov, pochodí, ako keď Boh rozvrátil Sodomu a Gomoru.“</a:t>
            </a:r>
            <a:endParaRPr sz="3330" b="0" i="0" u="none" strike="noStrike" cap="none">
              <a:solidFill>
                <a:schemeClr val="lt1"/>
              </a:solidFill>
              <a:latin typeface="Arial"/>
              <a:ea typeface="Arial"/>
              <a:cs typeface="Arial"/>
              <a:sym typeface="Arial"/>
            </a:endParaRPr>
          </a:p>
        </p:txBody>
      </p:sp>
      <p:sp>
        <p:nvSpPr>
          <p:cNvPr id="382" name="Google Shape;382;p47"/>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Izaiáš 13,19</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48" descr="nb-en-5-48.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89" name="Google Shape;389;p48"/>
          <p:cNvSpPr/>
          <p:nvPr/>
        </p:nvSpPr>
        <p:spPr>
          <a:xfrm>
            <a:off x="675720" y="2049480"/>
            <a:ext cx="6271920"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„Hospodin vzbudí ducha médskych kráľov, lebo proti Babylonu smeruje jeho úmysel zničiť ho...“</a:t>
            </a:r>
            <a:endParaRPr sz="3330" b="0" i="0" u="none" strike="noStrike" cap="none">
              <a:solidFill>
                <a:schemeClr val="lt1"/>
              </a:solidFill>
              <a:latin typeface="Arial"/>
              <a:ea typeface="Arial"/>
              <a:cs typeface="Arial"/>
              <a:sym typeface="Arial"/>
            </a:endParaRPr>
          </a:p>
        </p:txBody>
      </p:sp>
      <p:sp>
        <p:nvSpPr>
          <p:cNvPr id="390" name="Google Shape;390;p48"/>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Jeremiáš 51,11</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9" descr="nb-en-5-4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97" name="Google Shape;397;p49"/>
          <p:cNvSpPr/>
          <p:nvPr/>
        </p:nvSpPr>
        <p:spPr>
          <a:xfrm>
            <a:off x="784800" y="720000"/>
            <a:ext cx="6474900" cy="3582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„Takto hovorí Hospodin svojmu pomazanému, Kýrovi, </a:t>
            </a:r>
            <a:endParaRPr sz="3330" b="1" i="0" u="none" strike="noStrike" cap="none">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ktorého som uchopil za pravicu, aby som pred ním pošliapal národy ... aby som pred ním otvoril vráta a brány nezostali zatvorené...“</a:t>
            </a:r>
            <a:endParaRPr sz="3330" b="0" i="0" u="none" strike="noStrike" cap="none">
              <a:solidFill>
                <a:schemeClr val="lt1"/>
              </a:solidFill>
              <a:latin typeface="Arial"/>
              <a:ea typeface="Arial"/>
              <a:cs typeface="Arial"/>
              <a:sym typeface="Arial"/>
            </a:endParaRPr>
          </a:p>
        </p:txBody>
      </p:sp>
      <p:sp>
        <p:nvSpPr>
          <p:cNvPr id="398" name="Google Shape;398;p49"/>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Izaiáš 45,1</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5" descr="nb-en-5-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50" descr="nb-en-5-50.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05" name="Google Shape;405;p50"/>
          <p:cNvSpPr/>
          <p:nvPr/>
        </p:nvSpPr>
        <p:spPr>
          <a:xfrm>
            <a:off x="360360" y="5157720"/>
            <a:ext cx="10934280" cy="984906"/>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 sz="7160" b="1" i="0" u="none" strike="noStrike" cap="none">
                <a:solidFill>
                  <a:srgbClr val="FFFFFF"/>
                </a:solidFill>
                <a:latin typeface="Source Sans Pro"/>
                <a:ea typeface="Source Sans Pro"/>
                <a:cs typeface="Source Sans Pro"/>
                <a:sym typeface="Source Sans Pro"/>
              </a:rPr>
              <a:t>Kýrov valček</a:t>
            </a:r>
            <a:endParaRPr sz="7160" b="0" i="0" u="none" strike="noStrike" cap="non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51" descr="nb-en-5-51.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12" name="Google Shape;412;p51"/>
          <p:cNvSpPr/>
          <p:nvPr/>
        </p:nvSpPr>
        <p:spPr>
          <a:xfrm>
            <a:off x="2961720" y="2443680"/>
            <a:ext cx="6767640" cy="603327"/>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„Babylon bude hromadou skál...“</a:t>
            </a:r>
            <a:endParaRPr sz="3330" b="0" i="0" u="none" strike="noStrike" cap="none">
              <a:solidFill>
                <a:schemeClr val="lt1"/>
              </a:solidFill>
              <a:latin typeface="Arial"/>
              <a:ea typeface="Arial"/>
              <a:cs typeface="Arial"/>
              <a:sym typeface="Arial"/>
            </a:endParaRPr>
          </a:p>
        </p:txBody>
      </p:sp>
      <p:sp>
        <p:nvSpPr>
          <p:cNvPr id="413" name="Google Shape;413;p51"/>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Jeremiáš 51,37</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52" descr="nb-en-5-52.jpg"/>
          <p:cNvPicPr preferRelativeResize="0"/>
          <p:nvPr/>
        </p:nvPicPr>
        <p:blipFill rotWithShape="1">
          <a:blip r:embed="rId3">
            <a:alphaModFix/>
          </a:blip>
          <a:srcRect/>
          <a:stretch/>
        </p:blipFill>
        <p:spPr>
          <a:xfrm>
            <a:off x="0" y="0"/>
            <a:ext cx="11711520" cy="6587279"/>
          </a:xfrm>
          <a:prstGeom prst="rect">
            <a:avLst/>
          </a:prstGeom>
          <a:noFill/>
          <a:ln>
            <a:noFill/>
          </a:ln>
        </p:spPr>
      </p:pic>
      <p:sp>
        <p:nvSpPr>
          <p:cNvPr id="420" name="Google Shape;420;p52"/>
          <p:cNvSpPr/>
          <p:nvPr/>
        </p:nvSpPr>
        <p:spPr>
          <a:xfrm>
            <a:off x="3849750" y="720000"/>
            <a:ext cx="7186500" cy="3207300"/>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„Nebude nikdy obývaný ani osídlený po všetky pokolenia. Nebude tam stanovať Arab, ani pastieri neuložia tam stáda k odpočinku, ale stepná zver tam bude polihovať a sovy naplnia ich domy;...“</a:t>
            </a:r>
            <a:endParaRPr sz="3330" b="0" i="0" u="none" strike="noStrike" cap="none">
              <a:solidFill>
                <a:schemeClr val="lt1"/>
              </a:solidFill>
              <a:latin typeface="Arial"/>
              <a:ea typeface="Arial"/>
              <a:cs typeface="Arial"/>
              <a:sym typeface="Arial"/>
            </a:endParaRPr>
          </a:p>
        </p:txBody>
      </p:sp>
      <p:sp>
        <p:nvSpPr>
          <p:cNvPr id="421" name="Google Shape;421;p52"/>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Izaiáš 13,20-21</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3" descr="nb-en-5-5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54" descr="nb-en-5-5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34" name="Google Shape;434;p54"/>
          <p:cNvSpPr/>
          <p:nvPr/>
        </p:nvSpPr>
        <p:spPr>
          <a:xfrm>
            <a:off x="784800" y="1234611"/>
            <a:ext cx="10374900" cy="2922600"/>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„Beztvaré hromady sutín pokrývajú mnoho akrov zeme... holá a príšerná pustatina. Sovy vylietajú</a:t>
            </a:r>
            <a:br>
              <a:rPr lang="sk" sz="1800" b="0" i="0" u="none" strike="noStrike" cap="none">
                <a:solidFill>
                  <a:schemeClr val="lt1"/>
                </a:solidFill>
                <a:latin typeface="Twentieth Century"/>
                <a:ea typeface="Twentieth Century"/>
                <a:cs typeface="Twentieth Century"/>
                <a:sym typeface="Twentieth Century"/>
              </a:rPr>
            </a:br>
            <a:r>
              <a:rPr lang="sk" sz="3330" b="1" i="0" u="none" strike="noStrike" cap="none">
                <a:solidFill>
                  <a:srgbClr val="FFFFFF"/>
                </a:solidFill>
                <a:latin typeface="Source Sans Pro"/>
                <a:ea typeface="Source Sans Pro"/>
                <a:cs typeface="Source Sans Pro"/>
                <a:sym typeface="Source Sans Pro"/>
              </a:rPr>
              <a:t>z nízkých kríkov a špinavý šakal sa skrýva </a:t>
            </a:r>
            <a:br>
              <a:rPr lang="sk" sz="1800" b="0" i="0" u="none" strike="noStrike" cap="none">
                <a:solidFill>
                  <a:schemeClr val="lt1"/>
                </a:solidFill>
                <a:latin typeface="Twentieth Century"/>
                <a:ea typeface="Twentieth Century"/>
                <a:cs typeface="Twentieth Century"/>
                <a:sym typeface="Twentieth Century"/>
              </a:rPr>
            </a:br>
            <a:r>
              <a:rPr lang="sk" sz="3330" b="1" i="0" u="none" strike="noStrike" cap="none">
                <a:solidFill>
                  <a:srgbClr val="FFFFFF"/>
                </a:solidFill>
                <a:latin typeface="Source Sans Pro"/>
                <a:ea typeface="Source Sans Pro"/>
                <a:cs typeface="Source Sans Pro"/>
                <a:sym typeface="Source Sans Pro"/>
              </a:rPr>
              <a:t>v úžľabine.“</a:t>
            </a:r>
            <a:endParaRPr sz="3330" b="0" i="0" u="none" strike="noStrike" cap="none">
              <a:solidFill>
                <a:schemeClr val="lt1"/>
              </a:solidFill>
              <a:latin typeface="Arial"/>
              <a:ea typeface="Arial"/>
              <a:cs typeface="Arial"/>
              <a:sym typeface="Arial"/>
            </a:endParaRPr>
          </a:p>
        </p:txBody>
      </p:sp>
      <p:sp>
        <p:nvSpPr>
          <p:cNvPr id="435" name="Google Shape;435;p54"/>
          <p:cNvSpPr/>
          <p:nvPr/>
        </p:nvSpPr>
        <p:spPr>
          <a:xfrm>
            <a:off x="4876200" y="4628160"/>
            <a:ext cx="6069240" cy="923400"/>
          </a:xfrm>
          <a:prstGeom prst="rect">
            <a:avLst/>
          </a:prstGeom>
          <a:noFill/>
          <a:ln>
            <a:noFill/>
          </a:ln>
        </p:spPr>
        <p:txBody>
          <a:bodyPr spcFirstLastPara="1" wrap="square" lIns="90000" tIns="45000" rIns="90000" bIns="45000" anchor="b" anchorCtr="0">
            <a:spAutoFit/>
          </a:bodyPr>
          <a:lstStyle/>
          <a:p>
            <a:pPr marL="0" marR="0" lvl="0" indent="0" algn="r" rtl="0">
              <a:lnSpc>
                <a:spcPct val="103000"/>
              </a:lnSpc>
              <a:spcBef>
                <a:spcPts val="0"/>
              </a:spcBef>
              <a:spcAft>
                <a:spcPts val="0"/>
              </a:spcAft>
              <a:buNone/>
            </a:pPr>
            <a:r>
              <a:rPr lang="sk" sz="2660" b="1" i="0" u="none" strike="noStrike" cap="none">
                <a:solidFill>
                  <a:srgbClr val="FFFFFF"/>
                </a:solidFill>
                <a:latin typeface="Source Sans Pro"/>
                <a:ea typeface="Source Sans Pro"/>
                <a:cs typeface="Source Sans Pro"/>
                <a:sym typeface="Source Sans Pro"/>
              </a:rPr>
              <a:t>Objavy medzi ruinami Ninive a Babylona, s. 413</a:t>
            </a:r>
            <a:endParaRPr sz="266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55" descr="nb-en-5-5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56" descr="nb-en-5-56.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48" name="Google Shape;448;p56"/>
          <p:cNvSpPr/>
          <p:nvPr/>
        </p:nvSpPr>
        <p:spPr>
          <a:xfrm>
            <a:off x="784810" y="2572800"/>
            <a:ext cx="53373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„Usychá tráva, vädne kvet, ale slovo nášho Boha zostáva naveky.“</a:t>
            </a:r>
            <a:endParaRPr sz="3330" b="0" i="0" u="none" strike="noStrike" cap="none">
              <a:solidFill>
                <a:schemeClr val="lt1"/>
              </a:solidFill>
              <a:latin typeface="Arial"/>
              <a:ea typeface="Arial"/>
              <a:cs typeface="Arial"/>
              <a:sym typeface="Arial"/>
            </a:endParaRPr>
          </a:p>
        </p:txBody>
      </p:sp>
      <p:sp>
        <p:nvSpPr>
          <p:cNvPr id="449" name="Google Shape;449;p56"/>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Izaiáš 40,8</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57" descr="nb-en-5-57.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8" descr="nb-en-5-58.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59" descr="nb-en-5-5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68" name="Google Shape;468;p59"/>
          <p:cNvSpPr/>
          <p:nvPr/>
        </p:nvSpPr>
        <p:spPr>
          <a:xfrm>
            <a:off x="784800" y="720000"/>
            <a:ext cx="3646500" cy="3616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„Skúmate Písma, lebo si myslíte,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že večný život máte v nich,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a tie vydávajú svedectvo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o mne..“</a:t>
            </a:r>
            <a:endParaRPr sz="3330" b="0" i="0" u="none" strike="noStrike" cap="none">
              <a:solidFill>
                <a:schemeClr val="lt1"/>
              </a:solidFill>
              <a:latin typeface="Arial"/>
              <a:ea typeface="Arial"/>
              <a:cs typeface="Arial"/>
              <a:sym typeface="Arial"/>
            </a:endParaRPr>
          </a:p>
        </p:txBody>
      </p:sp>
      <p:sp>
        <p:nvSpPr>
          <p:cNvPr id="469" name="Google Shape;469;p59"/>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Ján 5:39</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6" descr="nb-en-5-6.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96" name="Google Shape;96;p6"/>
          <p:cNvSpPr/>
          <p:nvPr/>
        </p:nvSpPr>
        <p:spPr>
          <a:xfrm>
            <a:off x="784800" y="719999"/>
            <a:ext cx="8752392" cy="972339"/>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sk" sz="7160" b="1" i="0" u="none" strike="noStrike" cap="none" dirty="0">
                <a:solidFill>
                  <a:srgbClr val="FFFFFF"/>
                </a:solidFill>
                <a:latin typeface="Source Sans Pro"/>
                <a:ea typeface="Source Sans Pro"/>
                <a:cs typeface="Source Sans Pro"/>
                <a:sym typeface="Source Sans Pro"/>
              </a:rPr>
              <a:t>Biblia – Sväté Písmo</a:t>
            </a:r>
            <a:endParaRPr sz="7160" b="0" i="0" u="none" strike="noStrike" cap="none" dirty="0">
              <a:solidFill>
                <a:schemeClr val="lt1"/>
              </a:solidFill>
              <a:latin typeface="Arial"/>
              <a:ea typeface="Arial"/>
              <a:cs typeface="Arial"/>
              <a:sym typeface="Arial"/>
            </a:endParaRPr>
          </a:p>
        </p:txBody>
      </p:sp>
      <p:sp>
        <p:nvSpPr>
          <p:cNvPr id="97" name="Google Shape;97;p6"/>
          <p:cNvSpPr/>
          <p:nvPr/>
        </p:nvSpPr>
        <p:spPr>
          <a:xfrm>
            <a:off x="784800" y="2160000"/>
            <a:ext cx="9924600" cy="3619200"/>
          </a:xfrm>
          <a:prstGeom prst="rect">
            <a:avLst/>
          </a:prstGeom>
          <a:noFill/>
          <a:ln>
            <a:noFill/>
          </a:ln>
        </p:spPr>
        <p:txBody>
          <a:bodyPr spcFirstLastPara="1" wrap="square" lIns="90000" tIns="45000" rIns="90000" bIns="45000" anchor="t" anchorCtr="0">
            <a:spAutoFit/>
          </a:bodyPr>
          <a:lstStyle/>
          <a:p>
            <a:pPr marL="0" marR="0" lvl="0" indent="0" algn="l" rtl="0">
              <a:lnSpc>
                <a:spcPct val="114000"/>
              </a:lnSpc>
              <a:spcBef>
                <a:spcPts val="0"/>
              </a:spcBef>
              <a:spcAft>
                <a:spcPts val="0"/>
              </a:spcAft>
              <a:buNone/>
            </a:pPr>
            <a:r>
              <a:rPr lang="sk" sz="5080" b="1" i="0" u="none" strike="noStrike" cap="none">
                <a:solidFill>
                  <a:srgbClr val="FFFFFF"/>
                </a:solidFill>
                <a:latin typeface="Source Sans Pro"/>
                <a:ea typeface="Source Sans Pro"/>
                <a:cs typeface="Source Sans Pro"/>
                <a:sym typeface="Source Sans Pro"/>
              </a:rPr>
              <a:t>66</a:t>
            </a:r>
            <a:r>
              <a:rPr lang="sk" sz="5080" b="0" i="0" u="none" strike="noStrike" cap="none">
                <a:solidFill>
                  <a:srgbClr val="FFFFFF"/>
                </a:solidFill>
                <a:latin typeface="Source Sans Pro"/>
                <a:ea typeface="Source Sans Pro"/>
                <a:cs typeface="Source Sans Pro"/>
                <a:sym typeface="Source Sans Pro"/>
              </a:rPr>
              <a:t> kníh</a:t>
            </a:r>
            <a:endParaRPr sz="5080" b="0" i="0" u="none" strike="noStrike" cap="none">
              <a:solidFill>
                <a:schemeClr val="lt1"/>
              </a:solidFill>
              <a:latin typeface="Arial"/>
              <a:ea typeface="Arial"/>
              <a:cs typeface="Arial"/>
              <a:sym typeface="Arial"/>
            </a:endParaRPr>
          </a:p>
          <a:p>
            <a:pPr marL="0" marR="0" lvl="0" indent="0" algn="l" rtl="0">
              <a:lnSpc>
                <a:spcPct val="114000"/>
              </a:lnSpc>
              <a:spcBef>
                <a:spcPts val="0"/>
              </a:spcBef>
              <a:spcAft>
                <a:spcPts val="0"/>
              </a:spcAft>
              <a:buNone/>
            </a:pPr>
            <a:r>
              <a:rPr lang="sk" sz="5080" b="1" i="0" u="none" strike="noStrike" cap="none">
                <a:solidFill>
                  <a:srgbClr val="FFFFFF"/>
                </a:solidFill>
                <a:latin typeface="Source Sans Pro"/>
                <a:ea typeface="Source Sans Pro"/>
                <a:cs typeface="Source Sans Pro"/>
                <a:sym typeface="Source Sans Pro"/>
              </a:rPr>
              <a:t>1600</a:t>
            </a:r>
            <a:r>
              <a:rPr lang="sk" sz="5080" b="0" i="0" u="none" strike="noStrike" cap="none">
                <a:solidFill>
                  <a:srgbClr val="FFFFFF"/>
                </a:solidFill>
                <a:latin typeface="Source Sans Pro"/>
                <a:ea typeface="Source Sans Pro"/>
                <a:cs typeface="Source Sans Pro"/>
                <a:sym typeface="Source Sans Pro"/>
              </a:rPr>
              <a:t> rokov (písaná)</a:t>
            </a:r>
            <a:endParaRPr sz="5080" b="0" i="0" u="none" strike="noStrike" cap="none">
              <a:solidFill>
                <a:schemeClr val="lt1"/>
              </a:solidFill>
              <a:latin typeface="Arial"/>
              <a:ea typeface="Arial"/>
              <a:cs typeface="Arial"/>
              <a:sym typeface="Arial"/>
            </a:endParaRPr>
          </a:p>
          <a:p>
            <a:pPr marL="0" marR="0" lvl="0" indent="0" algn="l" rtl="0">
              <a:lnSpc>
                <a:spcPct val="114000"/>
              </a:lnSpc>
              <a:spcBef>
                <a:spcPts val="0"/>
              </a:spcBef>
              <a:spcAft>
                <a:spcPts val="0"/>
              </a:spcAft>
              <a:buNone/>
            </a:pPr>
            <a:r>
              <a:rPr lang="sk" sz="5080" b="1" i="0" u="none" strike="noStrike" cap="none">
                <a:solidFill>
                  <a:srgbClr val="FFFFFF"/>
                </a:solidFill>
                <a:latin typeface="Source Sans Pro"/>
                <a:ea typeface="Source Sans Pro"/>
                <a:cs typeface="Source Sans Pro"/>
                <a:sym typeface="Source Sans Pro"/>
              </a:rPr>
              <a:t>39</a:t>
            </a:r>
            <a:r>
              <a:rPr lang="sk" sz="5080" b="0" i="0" u="none" strike="noStrike" cap="none">
                <a:solidFill>
                  <a:srgbClr val="FFFFFF"/>
                </a:solidFill>
                <a:latin typeface="Source Sans Pro"/>
                <a:ea typeface="Source Sans Pro"/>
                <a:cs typeface="Source Sans Pro"/>
                <a:sym typeface="Source Sans Pro"/>
              </a:rPr>
              <a:t> kníh v Starom zákone</a:t>
            </a:r>
            <a:endParaRPr sz="5080" b="0" i="0" u="none" strike="noStrike" cap="none">
              <a:solidFill>
                <a:schemeClr val="lt1"/>
              </a:solidFill>
              <a:latin typeface="Arial"/>
              <a:ea typeface="Arial"/>
              <a:cs typeface="Arial"/>
              <a:sym typeface="Arial"/>
            </a:endParaRPr>
          </a:p>
          <a:p>
            <a:pPr marL="0" marR="0" lvl="0" indent="0" algn="l" rtl="0">
              <a:lnSpc>
                <a:spcPct val="114000"/>
              </a:lnSpc>
              <a:spcBef>
                <a:spcPts val="0"/>
              </a:spcBef>
              <a:spcAft>
                <a:spcPts val="0"/>
              </a:spcAft>
              <a:buNone/>
            </a:pPr>
            <a:r>
              <a:rPr lang="sk" sz="5080" b="1" i="0" u="none" strike="noStrike" cap="none">
                <a:solidFill>
                  <a:srgbClr val="FFFFFF"/>
                </a:solidFill>
                <a:latin typeface="Source Sans Pro"/>
                <a:ea typeface="Source Sans Pro"/>
                <a:cs typeface="Source Sans Pro"/>
                <a:sym typeface="Source Sans Pro"/>
              </a:rPr>
              <a:t>27</a:t>
            </a:r>
            <a:r>
              <a:rPr lang="sk" sz="5080" b="0" i="0" u="none" strike="noStrike" cap="none">
                <a:solidFill>
                  <a:srgbClr val="FFFFFF"/>
                </a:solidFill>
                <a:latin typeface="Source Sans Pro"/>
                <a:ea typeface="Source Sans Pro"/>
                <a:cs typeface="Source Sans Pro"/>
                <a:sym typeface="Source Sans Pro"/>
              </a:rPr>
              <a:t> kníh Nového zákona</a:t>
            </a:r>
            <a:endParaRPr sz="5080" b="0" i="0" u="none" strike="noStrike" cap="none">
              <a:solidFill>
                <a:schemeClr val="lt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60"/>
          <p:cNvPicPr preferRelativeResize="0"/>
          <p:nvPr/>
        </p:nvPicPr>
        <p:blipFill rotWithShape="1">
          <a:blip r:embed="rId3">
            <a:alphaModFix/>
          </a:blip>
          <a:srcRect b="10"/>
          <a:stretch/>
        </p:blipFill>
        <p:spPr>
          <a:xfrm>
            <a:off x="0" y="0"/>
            <a:ext cx="11711520" cy="6587279"/>
          </a:xfrm>
          <a:prstGeom prst="rect">
            <a:avLst/>
          </a:prstGeom>
          <a:noFill/>
          <a:ln>
            <a:noFill/>
          </a:ln>
        </p:spPr>
      </p:pic>
      <p:sp>
        <p:nvSpPr>
          <p:cNvPr id="476" name="Google Shape;476;p60"/>
          <p:cNvSpPr/>
          <p:nvPr/>
        </p:nvSpPr>
        <p:spPr>
          <a:xfrm>
            <a:off x="5946275" y="720000"/>
            <a:ext cx="5223000" cy="399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„Toto sú moje slová, ktoré som vám hovoril, keď som bol ešte s vami, že sa všetko musí splniť, čo je napísané o mne v zákone Mojžišovom, v prorokoch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a v žalmoch.“</a:t>
            </a:r>
            <a:endParaRPr sz="3330" b="0" i="0" u="none" strike="noStrike" cap="none">
              <a:solidFill>
                <a:schemeClr val="lt1"/>
              </a:solidFill>
              <a:latin typeface="Arial"/>
              <a:ea typeface="Arial"/>
              <a:cs typeface="Arial"/>
              <a:sym typeface="Arial"/>
            </a:endParaRPr>
          </a:p>
        </p:txBody>
      </p:sp>
      <p:sp>
        <p:nvSpPr>
          <p:cNvPr id="477" name="Google Shape;477;p60"/>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Lukáš 24,44</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1" descr="nb-en-5-61.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62" descr="nb-en-5-62.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63" descr="nb-en-5-6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64" descr="nb-en-5-6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502" name="Google Shape;502;p64"/>
          <p:cNvSpPr/>
          <p:nvPr/>
        </p:nvSpPr>
        <p:spPr>
          <a:xfrm>
            <a:off x="784805" y="719990"/>
            <a:ext cx="38058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„Poznáte pravdu </a:t>
            </a:r>
            <a:br>
              <a:rPr lang="sk" sz="1800" b="0" i="0" u="none" strike="noStrike" cap="none">
                <a:solidFill>
                  <a:schemeClr val="lt1"/>
                </a:solidFill>
                <a:latin typeface="Twentieth Century"/>
                <a:ea typeface="Twentieth Century"/>
                <a:cs typeface="Twentieth Century"/>
                <a:sym typeface="Twentieth Century"/>
              </a:rPr>
            </a:br>
            <a:r>
              <a:rPr lang="sk" sz="3330" b="1" i="0" u="none" strike="noStrike" cap="none">
                <a:solidFill>
                  <a:srgbClr val="FFFFFF"/>
                </a:solidFill>
                <a:latin typeface="Source Sans Pro"/>
                <a:ea typeface="Source Sans Pro"/>
                <a:cs typeface="Source Sans Pro"/>
                <a:sym typeface="Source Sans Pro"/>
              </a:rPr>
              <a:t>a pravda vás vyslobodí.“</a:t>
            </a:r>
            <a:endParaRPr sz="3330" b="0" i="0" u="none" strike="noStrike" cap="none">
              <a:solidFill>
                <a:schemeClr val="lt1"/>
              </a:solidFill>
              <a:latin typeface="Arial"/>
              <a:ea typeface="Arial"/>
              <a:cs typeface="Arial"/>
              <a:sym typeface="Arial"/>
            </a:endParaRPr>
          </a:p>
        </p:txBody>
      </p:sp>
      <p:sp>
        <p:nvSpPr>
          <p:cNvPr id="503" name="Google Shape;503;p64"/>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Ján 8,32</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65" descr="nb-en-5-6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66" descr="nb-en-5-6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67" descr="nb-en-5-66.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8" descr="nb-en-5-67.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9" descr="nb-en-5-68.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7" descr="nb-en-5-7.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70" descr="nb-en-5-70.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71" descr="nb-en-5-71.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72"/>
          <p:cNvPicPr preferRelativeResize="0"/>
          <p:nvPr/>
        </p:nvPicPr>
        <p:blipFill rotWithShape="1">
          <a:blip r:embed="rId3">
            <a:alphaModFix/>
          </a:blip>
          <a:srcRect b="10"/>
          <a:stretch/>
        </p:blipFill>
        <p:spPr>
          <a:xfrm>
            <a:off x="0" y="0"/>
            <a:ext cx="11711520" cy="6587279"/>
          </a:xfrm>
          <a:prstGeom prst="rect">
            <a:avLst/>
          </a:prstGeom>
          <a:noFill/>
          <a:ln>
            <a:noFill/>
          </a:ln>
        </p:spPr>
      </p:pic>
      <p:sp>
        <p:nvSpPr>
          <p:cNvPr id="552" name="Google Shape;552;p72"/>
          <p:cNvSpPr txBox="1"/>
          <p:nvPr/>
        </p:nvSpPr>
        <p:spPr>
          <a:xfrm>
            <a:off x="6303275" y="1164100"/>
            <a:ext cx="4800300" cy="1285200"/>
          </a:xfrm>
          <a:prstGeom prst="rect">
            <a:avLst/>
          </a:prstGeom>
          <a:noFill/>
          <a:ln>
            <a:noFill/>
          </a:ln>
        </p:spPr>
        <p:txBody>
          <a:bodyPr spcFirstLastPara="1" wrap="square" lIns="91425" tIns="91425" rIns="91425" bIns="91425" anchor="t" anchorCtr="0">
            <a:spAutoFit/>
          </a:bodyPr>
          <a:lstStyle/>
          <a:p>
            <a:pPr marL="0" lvl="0" indent="0" algn="ctr" rtl="0">
              <a:lnSpc>
                <a:spcPct val="65000"/>
              </a:lnSpc>
              <a:spcBef>
                <a:spcPts val="0"/>
              </a:spcBef>
              <a:spcAft>
                <a:spcPts val="0"/>
              </a:spcAft>
              <a:buNone/>
            </a:pPr>
            <a:r>
              <a:rPr lang="sk" sz="5500">
                <a:solidFill>
                  <a:srgbClr val="FFFFFF"/>
                </a:solidFill>
                <a:latin typeface="Source Sans Pro"/>
                <a:ea typeface="Source Sans Pro"/>
                <a:cs typeface="Source Sans Pro"/>
                <a:sym typeface="Source Sans Pro"/>
              </a:rPr>
              <a:t>MOJE </a:t>
            </a:r>
            <a:endParaRPr sz="5500">
              <a:solidFill>
                <a:srgbClr val="FFFFFF"/>
              </a:solidFill>
              <a:latin typeface="Source Sans Pro"/>
              <a:ea typeface="Source Sans Pro"/>
              <a:cs typeface="Source Sans Pro"/>
              <a:sym typeface="Source Sans Pro"/>
            </a:endParaRPr>
          </a:p>
          <a:p>
            <a:pPr marL="0" lvl="0" indent="0" algn="ctr" rtl="0">
              <a:lnSpc>
                <a:spcPct val="65000"/>
              </a:lnSpc>
              <a:spcBef>
                <a:spcPts val="0"/>
              </a:spcBef>
              <a:spcAft>
                <a:spcPts val="0"/>
              </a:spcAft>
              <a:buNone/>
            </a:pPr>
            <a:r>
              <a:rPr lang="sk" sz="5500" b="1">
                <a:solidFill>
                  <a:srgbClr val="FFFFFF"/>
                </a:solidFill>
                <a:latin typeface="Source Sans Pro"/>
                <a:ea typeface="Source Sans Pro"/>
                <a:cs typeface="Source Sans Pro"/>
                <a:sym typeface="Source Sans Pro"/>
              </a:rPr>
              <a:t>ROZHODNUTIE</a:t>
            </a:r>
            <a:endParaRPr sz="5500" b="1">
              <a:solidFill>
                <a:srgbClr val="FFFFFF"/>
              </a:solidFill>
              <a:latin typeface="Source Sans Pro"/>
              <a:ea typeface="Source Sans Pro"/>
              <a:cs typeface="Source Sans Pro"/>
              <a:sym typeface="Source Sans Pr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74" descr="nb-en-5-7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75" descr="nb-en-5-74.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76" descr="nb-en-5-74.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7"/>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sk" sz="7410">
                <a:latin typeface="Source Sans Pro"/>
                <a:ea typeface="Source Sans Pro"/>
                <a:cs typeface="Source Sans Pro"/>
                <a:sym typeface="Source Sans Pro"/>
              </a:rPr>
              <a:t>Názov </a:t>
            </a:r>
            <a:br>
              <a:rPr lang="sk" sz="7410">
                <a:latin typeface="Source Sans Pro"/>
                <a:ea typeface="Source Sans Pro"/>
                <a:cs typeface="Source Sans Pro"/>
                <a:sym typeface="Source Sans Pro"/>
              </a:rPr>
            </a:br>
            <a:r>
              <a:rPr lang="sk" sz="7410">
                <a:latin typeface="Source Sans Pro"/>
                <a:ea typeface="Source Sans Pro"/>
                <a:cs typeface="Source Sans Pro"/>
                <a:sym typeface="Source Sans Pro"/>
              </a:rPr>
              <a:t>ďalšie prednášky</a:t>
            </a:r>
            <a:r>
              <a:rPr lang="sk" sz="7410">
                <a:solidFill>
                  <a:srgbClr val="000000"/>
                </a:solidFill>
                <a:latin typeface="Source Sans Pro"/>
                <a:ea typeface="Source Sans Pro"/>
                <a:cs typeface="Source Sans Pro"/>
                <a:sym typeface="Source Sans Pro"/>
              </a:rPr>
              <a:t> </a:t>
            </a:r>
            <a:endParaRPr sz="741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8"/>
          <p:cNvPicPr preferRelativeResize="0"/>
          <p:nvPr/>
        </p:nvPicPr>
        <p:blipFill rotWithShape="1">
          <a:blip r:embed="rId3">
            <a:alphaModFix/>
          </a:blip>
          <a:srcRect b="10"/>
          <a:stretch/>
        </p:blipFill>
        <p:spPr>
          <a:xfrm>
            <a:off x="0" y="0"/>
            <a:ext cx="11711520" cy="6587279"/>
          </a:xfrm>
          <a:prstGeom prst="rect">
            <a:avLst/>
          </a:prstGeom>
          <a:noFill/>
          <a:ln>
            <a:noFill/>
          </a:ln>
        </p:spPr>
      </p:pic>
      <p:sp>
        <p:nvSpPr>
          <p:cNvPr id="110" name="Google Shape;110;p8"/>
          <p:cNvSpPr/>
          <p:nvPr/>
        </p:nvSpPr>
        <p:spPr>
          <a:xfrm>
            <a:off x="784800" y="720000"/>
            <a:ext cx="6388200" cy="2019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„Veď proroctvo nikdy nepovstalo z vôle človeka, ale ľudia poslaní Bohom hovorili z vnuknutia Ducha Svätého.“</a:t>
            </a:r>
            <a:endParaRPr sz="3330" b="0" i="0" u="none" strike="noStrike" cap="none">
              <a:solidFill>
                <a:schemeClr val="lt1"/>
              </a:solidFill>
              <a:latin typeface="Arial"/>
              <a:ea typeface="Arial"/>
              <a:cs typeface="Arial"/>
              <a:sym typeface="Arial"/>
            </a:endParaRPr>
          </a:p>
        </p:txBody>
      </p:sp>
      <p:sp>
        <p:nvSpPr>
          <p:cNvPr id="111" name="Google Shape;111;p8"/>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2. Petrova 1,21</a:t>
            </a:r>
            <a:endParaRPr sz="25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9" descr="nb-en-5-9.jpg"/>
          <p:cNvPicPr preferRelativeResize="0"/>
          <p:nvPr/>
        </p:nvPicPr>
        <p:blipFill rotWithShape="1">
          <a:blip r:embed="rId3">
            <a:alphaModFix/>
          </a:blip>
          <a:srcRect/>
          <a:stretch/>
        </p:blipFill>
        <p:spPr>
          <a:xfrm>
            <a:off x="0" y="0"/>
            <a:ext cx="11711520" cy="6587730"/>
          </a:xfrm>
          <a:prstGeom prst="rect">
            <a:avLst/>
          </a:prstGeom>
          <a:noFill/>
          <a:ln>
            <a:noFill/>
          </a:ln>
        </p:spPr>
      </p:pic>
      <p:sp>
        <p:nvSpPr>
          <p:cNvPr id="118" name="Google Shape;118;p9"/>
          <p:cNvSpPr/>
          <p:nvPr/>
        </p:nvSpPr>
        <p:spPr>
          <a:xfrm>
            <a:off x="6594475" y="720000"/>
            <a:ext cx="4752000" cy="2921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 sz="3330" b="1" i="0" u="none" strike="noStrike" cap="none">
                <a:solidFill>
                  <a:srgbClr val="FFFFFF"/>
                </a:solidFill>
                <a:latin typeface="Source Sans Pro"/>
                <a:ea typeface="Source Sans Pro"/>
                <a:cs typeface="Source Sans Pro"/>
                <a:sym typeface="Source Sans Pro"/>
              </a:rPr>
              <a:t>„ Celé Písmo je Bohom vnuknuté a užitočné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na učenie, karhanie, nápravu a výchovu </a:t>
            </a:r>
            <a:br>
              <a:rPr lang="sk" sz="3330" b="1" i="0" u="none" strike="noStrike" cap="none">
                <a:solidFill>
                  <a:srgbClr val="FFFFFF"/>
                </a:solidFill>
                <a:latin typeface="Source Sans Pro"/>
                <a:ea typeface="Source Sans Pro"/>
                <a:cs typeface="Source Sans Pro"/>
                <a:sym typeface="Source Sans Pro"/>
              </a:rPr>
            </a:br>
            <a:r>
              <a:rPr lang="sk" sz="3330" b="1" i="0" u="none" strike="noStrike" cap="none">
                <a:solidFill>
                  <a:srgbClr val="FFFFFF"/>
                </a:solidFill>
                <a:latin typeface="Source Sans Pro"/>
                <a:ea typeface="Source Sans Pro"/>
                <a:cs typeface="Source Sans Pro"/>
                <a:sym typeface="Source Sans Pro"/>
              </a:rPr>
              <a:t>v spravodlivosti...“</a:t>
            </a:r>
            <a:endParaRPr sz="3330" b="0" i="0" u="none" strike="noStrike" cap="none">
              <a:solidFill>
                <a:schemeClr val="lt1"/>
              </a:solidFill>
              <a:latin typeface="Arial"/>
              <a:ea typeface="Arial"/>
              <a:cs typeface="Arial"/>
              <a:sym typeface="Arial"/>
            </a:endParaRPr>
          </a:p>
        </p:txBody>
      </p:sp>
      <p:sp>
        <p:nvSpPr>
          <p:cNvPr id="119" name="Google Shape;119;p9"/>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 sz="2500" b="1" i="0" u="none" strike="noStrike" cap="none">
                <a:solidFill>
                  <a:srgbClr val="FFFFFF"/>
                </a:solidFill>
                <a:latin typeface="Source Sans Pro"/>
                <a:ea typeface="Source Sans Pro"/>
                <a:cs typeface="Source Sans Pro"/>
                <a:sym typeface="Source Sans Pro"/>
              </a:rPr>
              <a:t>2. Timoteus 3,16</a:t>
            </a:r>
            <a:endParaRPr sz="25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5335</Words>
  <Application>Microsoft Office PowerPoint</Application>
  <PresentationFormat>Vlastní</PresentationFormat>
  <Paragraphs>442</Paragraphs>
  <Slides>76</Slides>
  <Notes>76</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76</vt:i4>
      </vt:variant>
    </vt:vector>
  </HeadingPairs>
  <TitlesOfParts>
    <vt:vector size="82" baseType="lpstr">
      <vt:lpstr>Arial</vt:lpstr>
      <vt:lpstr>Calibri</vt:lpstr>
      <vt:lpstr>Source Sans Pro</vt:lpstr>
      <vt:lpstr>Times New Roman</vt:lpstr>
      <vt:lpstr>Twentieth Century</vt:lpstr>
      <vt:lpstr>Simple Light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Filip Podsedník</cp:lastModifiedBy>
  <cp:revision>2</cp:revision>
  <dcterms:created xsi:type="dcterms:W3CDTF">2013-01-27T09:14:16Z</dcterms:created>
  <dcterms:modified xsi:type="dcterms:W3CDTF">2025-04-24T15:31:47Z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0</vt:i4>
  </property>
</Properties>
</file>