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7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</p:sldIdLst>
  <p:sldSz cx="11712575" cy="6594475"/>
  <p:notesSz cx="6858000" cy="9144000"/>
  <p:embeddedFontLst>
    <p:embeddedFont>
      <p:font typeface="Roboto" panose="02000000000000000000" pitchFamily="2" charset="0"/>
      <p:regular r:id="rId79"/>
      <p:bold r:id="rId80"/>
      <p:italic r:id="rId81"/>
      <p:boldItalic r:id="rId82"/>
    </p:embeddedFont>
    <p:embeddedFont>
      <p:font typeface="Source Sans Pro" panose="020B0503030403020204" pitchFamily="34" charset="0"/>
      <p:regular r:id="rId83"/>
      <p:bold r:id="rId84"/>
      <p:italic r:id="rId85"/>
      <p:boldItalic r:id="rId8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567">
          <p15:clr>
            <a:srgbClr val="747775"/>
          </p15:clr>
        </p15:guide>
        <p15:guide id="2" orient="horz" pos="454">
          <p15:clr>
            <a:srgbClr val="747775"/>
          </p15:clr>
        </p15:guide>
        <p15:guide id="3" pos="494">
          <p15:clr>
            <a:schemeClr val="lt2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87" roundtripDataSignature="AMtx7mgnpTlnpYu7ibbrl29xkgZNYV5pY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6638" autoAdjust="0"/>
  </p:normalViewPr>
  <p:slideViewPr>
    <p:cSldViewPr snapToGrid="0">
      <p:cViewPr varScale="1">
        <p:scale>
          <a:sx n="97" d="100"/>
          <a:sy n="97" d="100"/>
        </p:scale>
        <p:origin x="330" y="84"/>
      </p:cViewPr>
      <p:guideLst>
        <p:guide pos="567"/>
        <p:guide orient="horz" pos="454"/>
        <p:guide pos="49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6.fntdata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font" Target="fonts/font1.fntdata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2.fntdata"/><Relationship Id="rId85" Type="http://schemas.openxmlformats.org/officeDocument/2006/relationships/font" Target="fonts/font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5.fntdata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font" Target="fonts/font3.fntdata"/><Relationship Id="rId86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customschemas.google.com/relationships/presentationmetadata" Target="metadata"/><Relationship Id="rId61" Type="http://schemas.openxmlformats.org/officeDocument/2006/relationships/slide" Target="slides/slide60.xml"/><Relationship Id="rId82" Type="http://schemas.openxmlformats.org/officeDocument/2006/relationships/font" Target="fonts/font4.fntdata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16000" y="812520"/>
            <a:ext cx="7127280" cy="400896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" name="Google Shape;6;n"/>
          <p:cNvSpPr txBox="1">
            <a:spLocks noGrp="1"/>
          </p:cNvSpPr>
          <p:nvPr>
            <p:ph type="dt" idx="10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5" name="Google Shape;6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1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564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/>
              <a:t>Teší ma, že ste si dnes urobili čas a prišli na ďalšiu prednášku zo série Svetom Biblie.</a:t>
            </a:r>
            <a:endParaRPr sz="2000"/>
          </a:p>
        </p:txBody>
      </p:sp>
      <p:sp>
        <p:nvSpPr>
          <p:cNvPr id="66" name="Google Shape;66;p1:notes"/>
          <p:cNvSpPr txBox="1"/>
          <p:nvPr/>
        </p:nvSpPr>
        <p:spPr>
          <a:xfrm>
            <a:off x="3884760" y="8685360"/>
            <a:ext cx="2971500" cy="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0" name="Google Shape;13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 strike="noStrike">
                <a:latin typeface="Arial"/>
                <a:ea typeface="Arial"/>
                <a:cs typeface="Arial"/>
                <a:sym typeface="Arial"/>
              </a:rPr>
              <a:t>(Matouš 13,39)</a:t>
            </a:r>
            <a:endParaRPr/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marR="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sk-SK" sz="2000" b="0" strike="noStrike">
                <a:latin typeface="Arial"/>
                <a:ea typeface="Arial"/>
                <a:cs typeface="Arial"/>
                <a:sym typeface="Arial"/>
              </a:rPr>
              <a:t>„</a:t>
            </a:r>
            <a:r>
              <a:rPr lang="sk-SK" sz="20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„…nepriateľ, čo ho nasial, je diabol, žatva je koniec sveta a ženci sú anjeli.“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10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8" name="Google Shape;13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/>
              <a:t>Tu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vidíte,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že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aj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keď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sa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Boh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snaží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každému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ukázať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lásku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a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dobrotu,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endParaRPr/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/>
              <a:t>je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tu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iná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mocnosť,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ktorá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do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životov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Božích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detí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prináša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katastrofy,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tragédie,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smrť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a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choroby.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endParaRPr/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/>
              <a:t>Posledná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kniha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Biblie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nám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rozpráva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o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pôvode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zla.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Môže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nás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to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prekvapiť,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ale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zlo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začalo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v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nebi.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11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7" name="Google Shape;14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Zjaven</a:t>
            </a:r>
            <a:r>
              <a:rPr lang="sk-SK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ie</a:t>
            </a:r>
            <a:r>
              <a:rPr lang="sk-SK" sz="20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12,7-8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„Na nebi sa strhol boj. Michal a jeho anjeli bojovali proti drakovi; aj drak a jeho anjeli bojovali. No neobstáli a nebolo už pre nich miesto v nebi.“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12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12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5" name="Google Shape;155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 strike="noStrike">
                <a:latin typeface="Arial"/>
                <a:ea typeface="Arial"/>
                <a:cs typeface="Arial"/>
                <a:sym typeface="Arial"/>
              </a:rPr>
              <a:t>(Zjevení 12,9)</a:t>
            </a:r>
            <a:endParaRPr/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„Veľký drak, starý had, ktorý sa volá diabol a satan, zvodca celého sveta, bol zvrhnutý na zem a s ním boli zvrhnutí aj jeho anjeli.“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13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13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3" name="Google Shape;16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 strike="noStrike">
                <a:latin typeface="Arial"/>
                <a:ea typeface="Arial"/>
                <a:cs typeface="Arial"/>
                <a:sym typeface="Arial"/>
              </a:rPr>
              <a:t>Povšimnite si, jak je tento drak či diabol predstavený v Zjavení 12,3.</a:t>
            </a:r>
            <a:endParaRPr/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„Ukázalo sa aj iné znamenie na nebi: Hľa, veľký ohnivočervený drak, ktorý mal sedem hláv a desať rohov, na hlavách sedem diadémov. “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14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14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1" name="Google Shape;17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 strike="noStrike">
                <a:latin typeface="Arial"/>
                <a:ea typeface="Arial"/>
                <a:cs typeface="Arial"/>
                <a:sym typeface="Arial"/>
              </a:rPr>
              <a:t>(Zjavenie 12,4)</a:t>
            </a:r>
            <a:endParaRPr/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 i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Jeho chvost zmietol tretinu nebeských hviezd a zhodil ich na zem. 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15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15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9" name="Google Shape;17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Je zrejmé, že jedna tretina nebeských anjelov nasledovala tohto zvodcu v jeho vzbure proti Bohu.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Ale poďme zistiť viac o tomto padlom anjelovi, ktorý sa stal vodcom nebeskej vzbury.</a:t>
            </a:r>
            <a:endParaRPr/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/>
              <a:t>V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Starom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zákone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je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popísaný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ako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kráľ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Týru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a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je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o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ňom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povedané: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 strike="noStrike">
                <a:latin typeface="Arial"/>
                <a:ea typeface="Arial"/>
                <a:cs typeface="Arial"/>
                <a:sym typeface="Arial"/>
              </a:rPr>
              <a:t>(Ezechiel 28,12-13)</a:t>
            </a:r>
            <a:endParaRPr/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 strike="noStrike">
                <a:latin typeface="Arial"/>
                <a:ea typeface="Arial"/>
                <a:cs typeface="Arial"/>
                <a:sym typeface="Arial"/>
              </a:rPr>
              <a:t>„</a:t>
            </a:r>
            <a:r>
              <a:rPr lang="sk-SK" sz="3200"/>
              <a:t>„Človeče, zaspievaj žalospev o týrskom kráľovi a povedz o ňom: Takto vraví Pán, Hospodin: ‚Bol si pečaťou dokonalosti, plný múdrosti a dokonalý v kráse.</a:t>
            </a:r>
            <a:r>
              <a:rPr lang="sk-SK" sz="3200">
                <a:solidFill>
                  <a:srgbClr val="777777"/>
                </a:solidFill>
              </a:rPr>
              <a:t> </a:t>
            </a:r>
            <a:r>
              <a:rPr lang="sk-SK" sz="3200" b="0" i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Bol si v Božej záhrade, v Edene. Bol si odetý rozličnými drahokamami: rubínom, topásom, diamantom, chryzolitom, ónyxom, jaspisom, zafírom, malachitom a smaragdom. Tie boli rukou umelca vsadené do zlata a boli pripravené v deň tvojho stvorenia.“</a:t>
            </a:r>
            <a:br>
              <a:rPr lang="sk-SK" sz="3200" b="0" i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</a:b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16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16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7" name="Google Shape;187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 strike="noStrike">
                <a:latin typeface="Arial"/>
                <a:ea typeface="Arial"/>
                <a:cs typeface="Arial"/>
                <a:sym typeface="Arial"/>
              </a:rPr>
              <a:t>(Ezechiel 28,14)</a:t>
            </a:r>
            <a:endParaRPr/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„Urobil som ťa jagavým cherubom — strážcom. Bol si na svätom Božom vrchu, prechádzal si sa medzi ohnivými kameňmi...“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17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17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5" name="Google Shape;195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Lucifer bol nádherným anjelom, ktorý bol dokonalým stvorením a zastával v nebi mimoriadne postavenie. 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Na oboch stranách zľutovnice Božieho trónu stáli dvaja anjeli, jeden vpravo a druhý vľavo. Lucifer bol kedysi jedným z nich.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Ale neuspokojil sa s tým, že bude vedľa Boha. Chcel zaujať Božie miesto.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Chcel BYŤ BOHOM!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Pýcha a závisť priniesli do Luciferovho srdca vzburu. Boh Luciferovi povedal:</a:t>
            </a:r>
            <a:endParaRPr/>
          </a:p>
        </p:txBody>
      </p:sp>
      <p:sp>
        <p:nvSpPr>
          <p:cNvPr id="196" name="Google Shape;196;p18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18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2" name="Google Shape;202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 strike="noStrike">
                <a:latin typeface="Arial"/>
                <a:ea typeface="Arial"/>
                <a:cs typeface="Arial"/>
                <a:sym typeface="Arial"/>
              </a:rPr>
              <a:t>(Ezechiel 28,15)</a:t>
            </a:r>
            <a:endParaRPr/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 i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„Bezchybne si si počínal odo dňa svojho stvorenia až dovtedy, kým sa nezistila zvrátenosť pri tebe.“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19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19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3" name="Google Shape;7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 strike="noStrike">
                <a:latin typeface="Arial"/>
                <a:ea typeface="Arial"/>
                <a:cs typeface="Arial"/>
                <a:sym typeface="Arial"/>
              </a:rPr>
              <a:t>Jako to mohlo milujúci Boh dopustiť?</a:t>
            </a:r>
            <a:endParaRPr/>
          </a:p>
        </p:txBody>
      </p:sp>
      <p:sp>
        <p:nvSpPr>
          <p:cNvPr id="74" name="Google Shape;74;p2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0" name="Google Shape;210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 strike="noStrike">
                <a:latin typeface="Arial"/>
                <a:ea typeface="Arial"/>
                <a:cs typeface="Arial"/>
                <a:sym typeface="Arial"/>
              </a:rPr>
              <a:t>(Ezechiel 28,17)</a:t>
            </a:r>
            <a:endParaRPr/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 strike="noStrike">
                <a:latin typeface="Arial"/>
                <a:ea typeface="Arial"/>
                <a:cs typeface="Arial"/>
                <a:sym typeface="Arial"/>
              </a:rPr>
              <a:t>„</a:t>
            </a:r>
            <a:r>
              <a:rPr lang="sk-SK" sz="3200" b="0" i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Srdce ti spyšnelo pre tvoju krásu, prišiel si o múdrosť kvôli lesku</a:t>
            </a:r>
            <a:r>
              <a:rPr lang="sk-SK" sz="2000" b="0" strike="noStrike">
                <a:latin typeface="Arial"/>
                <a:ea typeface="Arial"/>
                <a:cs typeface="Arial"/>
                <a:sym typeface="Arial"/>
              </a:rPr>
              <a:t>...“</a:t>
            </a:r>
            <a:endParaRPr/>
          </a:p>
        </p:txBody>
      </p:sp>
      <p:sp>
        <p:nvSpPr>
          <p:cNvPr id="211" name="Google Shape;211;p20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8" name="Google Shape;218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Tento nádherný, vysoko postavený anjel sa stal egocentrickým.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Dychtil po sláve a uctievaní, ktoré patrí samotnému Bohu.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Mal tú drzosť robiť si nároky na vládu vo vesmíre na úkor svojho Stvoriteľa.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Dobre počúvajte</a:t>
            </a:r>
            <a:endParaRPr/>
          </a:p>
        </p:txBody>
      </p:sp>
      <p:sp>
        <p:nvSpPr>
          <p:cNvPr id="219" name="Google Shape;219;p21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21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5" name="Google Shape;225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 strike="noStrike">
                <a:latin typeface="Arial"/>
                <a:ea typeface="Arial"/>
                <a:cs typeface="Arial"/>
                <a:sym typeface="Arial"/>
              </a:rPr>
              <a:t>(Izajáš 14,12)</a:t>
            </a:r>
            <a:endParaRPr/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 strike="noStrike">
                <a:latin typeface="Arial"/>
                <a:ea typeface="Arial"/>
                <a:cs typeface="Arial"/>
                <a:sym typeface="Arial"/>
              </a:rPr>
              <a:t>„</a:t>
            </a:r>
            <a:r>
              <a:rPr lang="sk-SK" sz="3200" b="0" i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Ako si padla z neba, žiarivá zornička!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 i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Zrazený si na zemi, vládca nad národmi!“</a:t>
            </a:r>
            <a:endParaRPr/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22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22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3" name="Google Shape;233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 strike="noStrike">
                <a:latin typeface="Arial"/>
                <a:ea typeface="Arial"/>
                <a:cs typeface="Arial"/>
                <a:sym typeface="Arial"/>
              </a:rPr>
              <a:t>(Izajáš 14,13)</a:t>
            </a:r>
            <a:endParaRPr/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/>
              <a:t>Veď v srdci si si povedal: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/>
              <a:t>„Do nebies vystúpim,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/>
              <a:t>až nad Božie hviezdy vyvýšim svoj trón,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/>
              <a:t>sídliť chcem na vrchu zhromaždenia,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 i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na najkrajnejšom severe</a:t>
            </a:r>
            <a:br>
              <a:rPr lang="sk-SK" sz="3200" b="0" i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</a:b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23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23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1" name="Google Shape;241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Nebolo to dlho predtým, ako Lucifer začal šíriť medzi ostatnými anjelov ducha nespokojnosti.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Pomaly, ale isto podkopával dôveru v Božiu lásku a spravodlivosť. Ako hniloba v debni s ovocím sa šírila vzbura medzi anjelmi v nebi.</a:t>
            </a:r>
            <a:endParaRPr/>
          </a:p>
        </p:txBody>
      </p:sp>
      <p:sp>
        <p:nvSpPr>
          <p:cNvPr id="242" name="Google Shape;242;p24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24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8" name="Google Shape;248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Možno si hovoríte, prečo Boh diabla vyhnal z neba namiesto toho, aby ho zničil.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Nezničil ho, lebo inak by mu ostatné stvorené bytosti slúžili len zo strachu.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Vidíte? Boh je bohom lásky a láska existuje len tam, kde je sloboda.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Len tak mimochodom. Koľkí z vás majú deti? Je vás tu dosť. Koľko z vás by chcelo dieťa, ktoré si naprogramujete a ono urobí všetko, čo mu poviete?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Vaše dieťa sa ráno zobudí a povie: „Áno, mami, budem jesť zeleninu.“„ Áno, ocko, upracem dom.„“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 v presne naprogramovanom čase vám povie: „Veľmi vás mám rada.„“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Chceli by ste takéto dieťa? Chladného, oceľového robota?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Potom už nemáte žiadny vzťah. To nie je žiadna láska.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Chceli by ste takéto dieťa? Určite nie.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 ani Boh také deti nechce.</a:t>
            </a:r>
            <a:endParaRPr/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25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25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5" name="Google Shape;255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Boh je bohom lásky. Je šťastný len v láskyplných vzťahoch so svojimi stvoreniami, ktoré ho uctievajú, pretože ho milujú a veria Mu.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Boh dal každému schopnosť sa rozhodnúť, či bude počúvať, alebo nie.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Boh zo svojej spravodlivosti a lásky dovolil Satanovi, aby ukázal, ako bude vládnuť tomuto svetu.</a:t>
            </a:r>
            <a:endParaRPr/>
          </a:p>
        </p:txBody>
      </p:sp>
      <p:sp>
        <p:nvSpPr>
          <p:cNvPr id="256" name="Google Shape;256;p26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26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1" name="Google Shape;261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Vojna, ktorá v nebi začala však ešte neskončila. Len sa zmenilo bojisko!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„Naša Zem je bojiskom, na ktorom sa bojuje bitka veľkého sporu medzi dobrom a zlom.„“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 Satan tu predvádza povahu svojej vlády a ako povedie tento svet.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Ale prečo práve Zem? Ako k tomu naša planéta prišla?</a:t>
            </a:r>
            <a:endParaRPr/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27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27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8" name="Google Shape;268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 strike="noStrike">
                <a:latin typeface="Arial"/>
                <a:ea typeface="Arial"/>
                <a:cs typeface="Arial"/>
                <a:sym typeface="Arial"/>
              </a:rPr>
              <a:t>(1. Korintským 4,9)</a:t>
            </a:r>
            <a:endParaRPr/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 i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„...veď sme sa stali divadlom svetu, anjelom i ľuďom.“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28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28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6" name="Google Shape;276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>
                <a:solidFill>
                  <a:srgbClr val="000000"/>
                </a:solidFill>
              </a:rPr>
              <a:t>Zem, ktorá vzišla z rúk Stvoriteľa v plnej kráse a dokonalosti, bola neopísateľne krásna.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>
                <a:solidFill>
                  <a:srgbClr val="000000"/>
                </a:solidFill>
              </a:rPr>
              <a:t>Pravdepodobne to isté si myslel aj Satan, keď považoval tento svet za vhodnú korisť.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>
                <a:solidFill>
                  <a:srgbClr val="000000"/>
                </a:solidFill>
              </a:rPr>
              <a:t>Aj keď Adam a Eva, starí rodičia ľudského rodu, boli stvorení ako dokonalí, neboli zbavení možnosti urobiť niečo zlé.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>
                <a:solidFill>
                  <a:srgbClr val="000000"/>
                </a:solidFill>
              </a:rPr>
              <a:t>Boli stvorení ako slobodne sa rozhodujúce bytosti, ktoré si môžu vybrať, či budú milovať Boha, alebo jeho rady budú ignorovať.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>
                <a:solidFill>
                  <a:srgbClr val="000000"/>
                </a:solidFill>
              </a:rPr>
              <a:t>Ale ich vernosť Bohu bude otestovaná. Tento test sa zameria na jediný strom.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>
                <a:solidFill>
                  <a:srgbClr val="000000"/>
                </a:solidFill>
              </a:rPr>
              <a:t>Boh ich totiž varoval: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sk-SK" sz="3200" b="0" i="0">
                <a:solidFill>
                  <a:srgbClr val="212529"/>
                </a:solidFill>
                <a:latin typeface="Roboto"/>
                <a:ea typeface="Roboto"/>
                <a:cs typeface="Roboto"/>
                <a:sym typeface="Roboto"/>
              </a:rPr>
            </a:b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29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29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0" name="Google Shape;8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Clara Anderson pracovala ako slúžka v San Franciscu, bola to veľmi vľúdna žena a veľmi svedomitá.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Jedného dňa po tom, čo pracovala 15 rokov pre jedného zamestnávateľa, zmizla.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Jej zamestnávateľ nemal ani tušenie, kde je.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Jednoducho sa zdalo, že sa stratila z očí.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Zázrakom sa ju po niekoľkých dňoch pátrania podarilo nájsť. Clara sa rozhodla, že zomrie hladom v horách za San Franciscom.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Povedala: „Chcem zomrieť. Nechajte ma byť.„“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Keď reportér, ktorý ju nakoniec našiel, s ňou urobil interview, povedala Clara: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„Pozrite sa, nikomu na mne nezáleží. Som len slúžka – jedna z tisícov v spoločnosti, ktorá robí podradnú prácu. Môj život nemá cenu. Nemám blízkych príbuzných, rodinu, ani priateľov. Som osamelá a nechcem žiť.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Nie je tu nikto, kto by mi bol blízky – nikto, s kým by som si mohla porozprávať a otvoriť mu svoje srdce. Tak ma tu nechajte umrieť, lebo na mne nikomu nezáleží.„“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3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3" name="Google Shape;283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 strike="noStrike">
                <a:latin typeface="Arial"/>
                <a:ea typeface="Arial"/>
                <a:cs typeface="Arial"/>
                <a:sym typeface="Arial"/>
              </a:rPr>
              <a:t>(Genesis 2,16-17)</a:t>
            </a:r>
            <a:endParaRPr/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 i="0">
                <a:solidFill>
                  <a:srgbClr val="050A30"/>
                </a:solidFill>
                <a:latin typeface="Arial"/>
                <a:ea typeface="Arial"/>
                <a:cs typeface="Arial"/>
                <a:sym typeface="Arial"/>
              </a:rPr>
              <a:t>Hospodin, Boh, prikázal človekovi: „Môžeš jesť zo všetkých stromov záhrady, </a:t>
            </a:r>
            <a:r>
              <a:rPr lang="sk-SK" sz="3200" b="1" i="0" u="none" strike="noStrike" baseline="30000">
                <a:solidFill>
                  <a:srgbClr val="050A30"/>
                </a:solidFill>
                <a:latin typeface="Arial"/>
                <a:ea typeface="Arial"/>
                <a:cs typeface="Arial"/>
                <a:sym typeface="Arial"/>
              </a:rPr>
              <a:t>17</a:t>
            </a:r>
            <a:r>
              <a:rPr lang="sk-SK" sz="3200" b="0" i="0">
                <a:solidFill>
                  <a:srgbClr val="050A30"/>
                </a:solidFill>
                <a:latin typeface="Arial"/>
                <a:ea typeface="Arial"/>
                <a:cs typeface="Arial"/>
                <a:sym typeface="Arial"/>
              </a:rPr>
              <a:t> ale nejedz zo stromu poznania dobra a zla, lebo v deň, v ktorom by si z neho jedol, určite zomrieš.“</a:t>
            </a:r>
            <a:endParaRPr/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Bolo to celkom jednoduché. Museli sa cítiť v bezpečí. No najzraniteľnejší sme, keď sa cítime sebavedome a v bezpečí.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To je presne to, čo sa stalo Eve.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Satan použil svoje nadprirodzené schopnosti, aby ju zviedol.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 ako to zvyčajne robí, pracuje chytrácky, klame a prichádza tam, kde by sme to nečakali.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Satan len málokedy pôsobí otvorene. Používa organizácie, ľudí a dokonca použil aj hada.</a:t>
            </a:r>
            <a:endParaRPr/>
          </a:p>
        </p:txBody>
      </p:sp>
      <p:sp>
        <p:nvSpPr>
          <p:cNvPr id="284" name="Google Shape;284;p30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30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1" name="Google Shape;291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 strike="noStrike">
                <a:latin typeface="Arial"/>
                <a:ea typeface="Arial"/>
                <a:cs typeface="Arial"/>
                <a:sym typeface="Arial"/>
              </a:rPr>
              <a:t>Eva bola podvedená.</a:t>
            </a:r>
            <a:endParaRPr/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 strike="noStrike">
                <a:latin typeface="Arial"/>
                <a:ea typeface="Arial"/>
                <a:cs typeface="Arial"/>
                <a:sym typeface="Arial"/>
              </a:rPr>
              <a:t>Nikdy by nepředpokládala, že slová hovoriaceho hada pochádzajú od satana. </a:t>
            </a:r>
            <a:endParaRPr/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 strike="noStrike">
                <a:latin typeface="Arial"/>
                <a:ea typeface="Arial"/>
                <a:cs typeface="Arial"/>
                <a:sym typeface="Arial"/>
              </a:rPr>
              <a:t>Diabol hovoril skrze hada a spýtal sa jej:</a:t>
            </a:r>
            <a:endParaRPr/>
          </a:p>
        </p:txBody>
      </p:sp>
      <p:sp>
        <p:nvSpPr>
          <p:cNvPr id="292" name="Google Shape;292;p31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31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8" name="Google Shape;298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 strike="noStrike">
                <a:latin typeface="Arial"/>
                <a:ea typeface="Arial"/>
                <a:cs typeface="Arial"/>
                <a:sym typeface="Arial"/>
              </a:rPr>
              <a:t>(Genesis 3,1-3)</a:t>
            </a:r>
            <a:endParaRPr/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 strike="noStrike">
                <a:latin typeface="Arial"/>
                <a:ea typeface="Arial"/>
                <a:cs typeface="Arial"/>
                <a:sym typeface="Arial"/>
              </a:rPr>
              <a:t>„</a:t>
            </a:r>
            <a:r>
              <a:rPr lang="sk-SK" sz="3200" b="0" i="0">
                <a:solidFill>
                  <a:srgbClr val="050A30"/>
                </a:solidFill>
                <a:latin typeface="Arial"/>
                <a:ea typeface="Arial"/>
                <a:cs typeface="Arial"/>
                <a:sym typeface="Arial"/>
              </a:rPr>
              <a:t>„Naozaj vám Boh zakázal jesť zo všetkých stromov záhrady?“ </a:t>
            </a:r>
            <a:r>
              <a:rPr lang="sk-SK" sz="3200" b="1" i="0" u="none" strike="noStrike" baseline="30000">
                <a:solidFill>
                  <a:srgbClr val="050A3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sk-SK" sz="3200" b="0" i="0">
                <a:solidFill>
                  <a:srgbClr val="050A30"/>
                </a:solidFill>
                <a:latin typeface="Arial"/>
                <a:ea typeface="Arial"/>
                <a:cs typeface="Arial"/>
                <a:sym typeface="Arial"/>
              </a:rPr>
              <a:t> Žena mu odpovedala: „Ovocie zo stromov v záhrade jesť smieme, </a:t>
            </a:r>
            <a:r>
              <a:rPr lang="sk-SK" sz="3200" b="1" i="0" u="none" strike="noStrike" baseline="30000">
                <a:solidFill>
                  <a:srgbClr val="050A3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sk-SK" sz="3200" b="0" i="0">
                <a:solidFill>
                  <a:srgbClr val="050A30"/>
                </a:solidFill>
                <a:latin typeface="Arial"/>
                <a:ea typeface="Arial"/>
                <a:cs typeface="Arial"/>
                <a:sym typeface="Arial"/>
              </a:rPr>
              <a:t> ale o ovocí stromu, ktorý je uprostred záhrady, Boh povedal: ‚Nejedzte z neho, nedotknite sa ho, aby ste nezomreli!‘“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32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32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06" name="Google Shape;306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 strike="noStrike">
                <a:latin typeface="Arial"/>
                <a:ea typeface="Arial"/>
                <a:cs typeface="Arial"/>
                <a:sym typeface="Arial"/>
              </a:rPr>
              <a:t>(Genesis 3,4)</a:t>
            </a:r>
            <a:endParaRPr/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 strike="noStrike">
                <a:latin typeface="Arial"/>
                <a:ea typeface="Arial"/>
                <a:cs typeface="Arial"/>
                <a:sym typeface="Arial"/>
              </a:rPr>
              <a:t>Had ženu ujisťoval: </a:t>
            </a:r>
            <a:r>
              <a:rPr lang="sk-SK" sz="3200" b="0" i="0">
                <a:solidFill>
                  <a:srgbClr val="050A30"/>
                </a:solidFill>
                <a:latin typeface="Arial"/>
                <a:ea typeface="Arial"/>
                <a:cs typeface="Arial"/>
                <a:sym typeface="Arial"/>
              </a:rPr>
              <a:t>„Nie, určite nezomriete! </a:t>
            </a:r>
            <a:endParaRPr/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0" i="0" strike="noStrike">
              <a:solidFill>
                <a:srgbClr val="050A3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 i="0" strike="noStrike">
                <a:solidFill>
                  <a:srgbClr val="050A30"/>
                </a:solidFill>
                <a:latin typeface="Arial"/>
                <a:ea typeface="Arial"/>
                <a:cs typeface="Arial"/>
                <a:sym typeface="Arial"/>
              </a:rPr>
              <a:t>Keď Eva načúvala hadovi, muselo jej prísť na myseľ, že hovorí niečo úplne iného, než im povedal Boh.</a:t>
            </a:r>
            <a:endParaRPr/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 strike="noStrike">
                <a:latin typeface="Arial"/>
                <a:ea typeface="Arial"/>
                <a:cs typeface="Arial"/>
                <a:sym typeface="Arial"/>
              </a:rPr>
              <a:t>Had asi cítil, že je zmätená a tak rýchlo dodal:</a:t>
            </a:r>
            <a:endParaRPr/>
          </a:p>
        </p:txBody>
      </p:sp>
      <p:sp>
        <p:nvSpPr>
          <p:cNvPr id="307" name="Google Shape;307;p33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33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4" name="Google Shape;314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 strike="noStrike">
                <a:latin typeface="Arial"/>
                <a:ea typeface="Arial"/>
                <a:cs typeface="Arial"/>
                <a:sym typeface="Arial"/>
              </a:rPr>
              <a:t>(Genesis 3,5)</a:t>
            </a:r>
            <a:endParaRPr/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 strike="noStrike">
                <a:latin typeface="Arial"/>
                <a:ea typeface="Arial"/>
                <a:cs typeface="Arial"/>
                <a:sym typeface="Arial"/>
              </a:rPr>
              <a:t>„</a:t>
            </a:r>
            <a:r>
              <a:rPr lang="sk-SK" sz="3200" b="0" i="0">
                <a:solidFill>
                  <a:srgbClr val="050A30"/>
                </a:solidFill>
                <a:latin typeface="Arial"/>
                <a:ea typeface="Arial"/>
                <a:cs typeface="Arial"/>
                <a:sym typeface="Arial"/>
              </a:rPr>
              <a:t>Boh totiž vie, že v deň, keď budete z neho jesť, otvoria sa vám oči a budete ako Boh, budete poznať dobro i zlo</a:t>
            </a:r>
            <a:r>
              <a:rPr lang="sk-SK" sz="2000" b="0" strike="noStrike">
                <a:latin typeface="Arial"/>
                <a:ea typeface="Arial"/>
                <a:cs typeface="Arial"/>
                <a:sym typeface="Arial"/>
              </a:rPr>
              <a:t>.“</a:t>
            </a:r>
            <a:endParaRPr/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Diabol naznačoval, že Boh nie je spravodlivý a že pred nimi niečo dobré skrýva.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Eva bola podvedená. To, čo jej diabol hovoril, jej v tom momente dávalo zmysel.</a:t>
            </a:r>
            <a:endParaRPr/>
          </a:p>
        </p:txBody>
      </p:sp>
      <p:sp>
        <p:nvSpPr>
          <p:cNvPr id="315" name="Google Shape;315;p34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34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2" name="Google Shape;322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 strike="noStrike">
                <a:latin typeface="Arial"/>
                <a:ea typeface="Arial"/>
                <a:cs typeface="Arial"/>
                <a:sym typeface="Arial"/>
              </a:rPr>
              <a:t>(Genesis 3,6)</a:t>
            </a:r>
            <a:endParaRPr/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marR="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sk-SK" sz="20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„Žena videla, že by bolo dobré jesť zo stromu, lebo strom je na pohľad lákavý a na získanie múdrosti vábivý. Vzala z jeho ovocia, jedla…“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/>
              <a:t>A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Eva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dala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ochutnať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aj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Adamovi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a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on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ochutnal.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Adam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aj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Eva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zlyhali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v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Božom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teste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lásky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a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vernosti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a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netrvalo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dlho,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kým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zistili,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že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sa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niečo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veľmi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pokazilo.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35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35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0" name="Google Shape;330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 strike="noStrike">
                <a:latin typeface="Arial"/>
                <a:ea typeface="Arial"/>
                <a:cs typeface="Arial"/>
                <a:sym typeface="Arial"/>
              </a:rPr>
              <a:t>Satan se zmocnil novo stvoreného sveta! Teraz si mohol privlastniť titul „Vladára tohto sveta“, pretože Adam a Eva sa rozhodli poslúchať jeho a nie Boha.</a:t>
            </a:r>
            <a:endParaRPr/>
          </a:p>
        </p:txBody>
      </p:sp>
      <p:sp>
        <p:nvSpPr>
          <p:cNvPr id="331" name="Google Shape;331;p36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36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7" name="Google Shape;337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Keď sa tento najtragickejší deň chýlil ku koncu, Boh prišiel za podvečerného vánku ako zvyčajne a volal Adama a Evu.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Až doteraz to bola ich najšťastnejšia časť dňa. Mali radi, keď chodili a zhovárali sa priamo s Bohom, ktorý ich stvoril.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Ale v ten deň utiekli a schovali sa medzi kríky.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Nakoniec Adam vyšiel z úkrytu a priznal:</a:t>
            </a:r>
            <a:endParaRPr/>
          </a:p>
        </p:txBody>
      </p:sp>
      <p:sp>
        <p:nvSpPr>
          <p:cNvPr id="338" name="Google Shape;338;p37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37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44" name="Google Shape;344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 strike="noStrike">
                <a:latin typeface="Arial"/>
                <a:ea typeface="Arial"/>
                <a:cs typeface="Arial"/>
                <a:sym typeface="Arial"/>
              </a:rPr>
              <a:t>(Genesis 3,10)</a:t>
            </a:r>
            <a:endParaRPr/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 i="0">
                <a:solidFill>
                  <a:srgbClr val="050A30"/>
                </a:solidFill>
                <a:latin typeface="Arial"/>
                <a:ea typeface="Arial"/>
                <a:cs typeface="Arial"/>
                <a:sym typeface="Arial"/>
              </a:rPr>
              <a:t>„Počul som tvoj hlas v záhrade, zľakol som sa, pretože som nahý, a tak som sa skryl</a:t>
            </a:r>
            <a:r>
              <a:rPr lang="sk-SK" sz="2000" b="0" strike="noStrike">
                <a:latin typeface="Arial"/>
                <a:ea typeface="Arial"/>
                <a:cs typeface="Arial"/>
                <a:sym typeface="Arial"/>
              </a:rPr>
              <a:t>.“</a:t>
            </a:r>
            <a:endParaRPr/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 strike="noStrike">
                <a:latin typeface="Arial"/>
                <a:ea typeface="Arial"/>
                <a:cs typeface="Arial"/>
                <a:sym typeface="Arial"/>
              </a:rPr>
              <a:t>Adam sa predtým ničoho nebál, ale to je to, čo hriech spôsobuje: ľudia sa začnú báť Boha.</a:t>
            </a:r>
            <a:endParaRPr/>
          </a:p>
        </p:txBody>
      </p:sp>
      <p:sp>
        <p:nvSpPr>
          <p:cNvPr id="345" name="Google Shape;345;p38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38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2" name="Google Shape;352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 strike="noStrike">
                <a:latin typeface="Arial"/>
                <a:ea typeface="Arial"/>
                <a:cs typeface="Arial"/>
                <a:sym typeface="Arial"/>
              </a:rPr>
              <a:t>(Genesis 3,11)</a:t>
            </a:r>
            <a:endParaRPr/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 i="0">
                <a:solidFill>
                  <a:srgbClr val="050A30"/>
                </a:solidFill>
                <a:latin typeface="Arial"/>
                <a:ea typeface="Arial"/>
                <a:cs typeface="Arial"/>
                <a:sym typeface="Arial"/>
              </a:rPr>
              <a:t>Boh sa ho spýtal: „Kto ti povedal, že si nahý? Nejedol si azda zo stromu, z ktorého som ti zakázal jesť?“</a:t>
            </a:r>
            <a:endParaRPr/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 strike="noStrike">
                <a:latin typeface="Arial"/>
                <a:ea typeface="Arial"/>
                <a:cs typeface="Arial"/>
                <a:sym typeface="Arial"/>
              </a:rPr>
              <a:t>Adam odpovedal:</a:t>
            </a:r>
            <a:endParaRPr/>
          </a:p>
        </p:txBody>
      </p:sp>
      <p:sp>
        <p:nvSpPr>
          <p:cNvPr id="353" name="Google Shape;353;p39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39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6" name="Google Shape;8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„Nikomu na mne nezáleží,“ je častý zúfalý výkrik mužov a žien na tejto planéte.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Prečo je tu toľko bolesti a toľko zlomených sŕdc a rozvrátených domov, toľko tragédií, nehôd a katastrof? 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Ak Boh existuje, prečo neukončí toto trápenie? Je zodpovedný za ťažkosti, ktoré musíme znášať?</a:t>
            </a:r>
            <a:endParaRPr/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4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0" name="Google Shape;360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 strike="noStrike">
                <a:latin typeface="Arial"/>
                <a:ea typeface="Arial"/>
                <a:cs typeface="Arial"/>
                <a:sym typeface="Arial"/>
              </a:rPr>
              <a:t>(Genesis 3,12)</a:t>
            </a:r>
            <a:endParaRPr/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 i="0">
                <a:solidFill>
                  <a:srgbClr val="050A30"/>
                </a:solidFill>
                <a:latin typeface="Arial"/>
                <a:ea typeface="Arial"/>
                <a:cs typeface="Arial"/>
                <a:sym typeface="Arial"/>
              </a:rPr>
              <a:t>„Žena, ktorú si mi dal, aby bola so mnou, dala mi z toho stromu, tak som jedol.“</a:t>
            </a:r>
            <a:endParaRPr/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Ešte pred pár hodinami bol Adam ochotný za Evu dať aj svoj život.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Teraz ju obviňoval a obviňoval tiež Boha za to, že ju stvoril. Ako dokáže hriech otriasť dokonalou láskou!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No ani Eva sa nevyhla obviňovaniu. Keď sa jej Boh spýtal, čo urobila, odpovedala: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(Genesis 3,13)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„Had ma podviedol a ja som jedla.“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Eva tiež presúva vinu na Boha! Inými slovami hovorí: „Bol to had. A tým, že si ho stvoril, si ma dostal do problémov.„“</a:t>
            </a:r>
            <a:endParaRPr/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40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40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8" name="Google Shape;368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 ten istý deň boli Adam a Eva odsúdení na smrť!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Aby Boh zabránil Adamovi a Eve, aby jedli zo stromu života, vykázal ich z ich rajského domova.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Diabol povedal, že nezomrú, ale Biblia hovorí: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(Genesis 5,5)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„Všetky dni Adamovho života mali deväťsto tridsať rokov, a zomrel.„“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Príliš neskoro zistili, že diabol je...</a:t>
            </a:r>
            <a:endParaRPr/>
          </a:p>
        </p:txBody>
      </p:sp>
      <p:sp>
        <p:nvSpPr>
          <p:cNvPr id="369" name="Google Shape;369;p41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41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76" name="Google Shape;376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 strike="noStrike">
                <a:latin typeface="Arial"/>
                <a:ea typeface="Arial"/>
                <a:cs typeface="Arial"/>
                <a:sym typeface="Arial"/>
              </a:rPr>
              <a:t>(Ján 8,44)</a:t>
            </a:r>
            <a:endParaRPr/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 i="0">
                <a:solidFill>
                  <a:srgbClr val="050A30"/>
                </a:solidFill>
                <a:latin typeface="Arial"/>
                <a:ea typeface="Arial"/>
                <a:cs typeface="Arial"/>
                <a:sym typeface="Arial"/>
              </a:rPr>
              <a:t>„...je klamár a otec lži.“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42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42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84" name="Google Shape;384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Je ľahké obviňovať Boha za kolaps a ničenie nášho sveta, ale je to Satan, kto je zodpovedný za tento chaos. On je ten, kto priniesol trápenie na túto planétu a kto spôsobil hriech a utrpenie.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Vidíte, zatiaľ čo  sa Boh snaží každému ukazovať lásku a dobrotu, existuje tu iná moc, ktorá na tomto svete prináša do života Božích detí katastrofy, tragédie, smrti a choroby. 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Posledná kniha Biblie, Zjavenie, nás informuje o pôvode zla. Môže nás to prekvapiť, ale v nebi kedysi zúrila vojna!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Ježiš strhol diablovi masku a odhalil spôsob, akým satan trápi ľudí. Keď Ježiš učil v sobotu v synagóge, všimol si zhrbenú ženu, ktorá bola postihnutá touto deformáciou.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Ježiš bol dojatý jej stavom a uzdravil ju.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Náboženskí vodcovia ho však sústavne kritizovali, pretože uzdravoval v sobotu – v Boží deň zasvätený uctievaniu. Všimnime si ale, ako Ježiš svoj čin obhájil:</a:t>
            </a:r>
            <a:endParaRPr/>
          </a:p>
        </p:txBody>
      </p:sp>
      <p:sp>
        <p:nvSpPr>
          <p:cNvPr id="385" name="Google Shape;385;p43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43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91" name="Google Shape;391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 strike="noStrike">
                <a:latin typeface="Arial"/>
                <a:ea typeface="Arial"/>
                <a:cs typeface="Arial"/>
                <a:sym typeface="Arial"/>
              </a:rPr>
              <a:t>(Lukáš 13,16)</a:t>
            </a:r>
            <a:endParaRPr/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„A či túto Abrahámovu dcéru, ktorú satan osemnásť rokov držal spútanú, nebolo treba z toho puta vyslobodiť v sobotný deň?“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 strike="noStrike">
                <a:latin typeface="Arial"/>
                <a:ea typeface="Arial"/>
                <a:cs typeface="Arial"/>
                <a:sym typeface="Arial"/>
              </a:rPr>
              <a:t>Ježiš povedal, že Satan držal túto ženu spútanú 18 rokov.</a:t>
            </a:r>
            <a:endParaRPr/>
          </a:p>
        </p:txBody>
      </p:sp>
      <p:sp>
        <p:nvSpPr>
          <p:cNvPr id="392" name="Google Shape;392;p44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44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99" name="Google Shape;399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 strike="noStrike">
                <a:latin typeface="Arial"/>
                <a:ea typeface="Arial"/>
                <a:cs typeface="Arial"/>
                <a:sym typeface="Arial"/>
              </a:rPr>
              <a:t>(Lukáš 13,16)</a:t>
            </a:r>
            <a:endParaRPr/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„A či túto Abrahámovu dcéru, ktorú satan osemnásť rokov držal spútanú, nebolo treba z toho puta vyslobodiť v sobotný deň?“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sk-SK" sz="2000" b="0" strike="noStrike">
                <a:latin typeface="Arial"/>
                <a:ea typeface="Arial"/>
                <a:cs typeface="Arial"/>
                <a:sym typeface="Arial"/>
              </a:rPr>
              <a:t>Ježiš povedal, že Satan držal túto ženu spútanú 18 rokov.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p45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45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05" name="Google Shape;405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marR="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sk-SK" sz="20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SATAN JE TEN, KTO JE VINNÝ! V skutočnosti je Satan tou temnou silou stojacou za všetkými chorobami, trápením a smrťou.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46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46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13" name="Google Shape;413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>
                <a:solidFill>
                  <a:srgbClr val="000000"/>
                </a:solidFill>
              </a:rPr>
              <a:t>Pravdepodobne nikde inde v Biblii nenájdeme tak jasne odhalenú Satanovu stratégiu ako v prvej kapitole knihy Jób, kde je rozhovor medzi Bohom a diablom.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sk-SK" sz="3200"/>
            </a:b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47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47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19" name="Google Shape;419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 strike="noStrike">
                <a:latin typeface="Arial"/>
                <a:ea typeface="Arial"/>
                <a:cs typeface="Arial"/>
                <a:sym typeface="Arial"/>
              </a:rPr>
              <a:t>Za nejaký čas po páde do hriechu bolo v nebi zasadanie a satan tam tiež prišiel.</a:t>
            </a:r>
            <a:endParaRPr/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 strike="noStrike">
                <a:latin typeface="Arial"/>
                <a:ea typeface="Arial"/>
                <a:cs typeface="Arial"/>
                <a:sym typeface="Arial"/>
              </a:rPr>
              <a:t>Len si to představte! Stretnutie „Božích synov“ a satan tam príde nepozvaný!</a:t>
            </a:r>
            <a:endParaRPr/>
          </a:p>
        </p:txBody>
      </p:sp>
      <p:sp>
        <p:nvSpPr>
          <p:cNvPr id="420" name="Google Shape;420;p48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48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26" name="Google Shape;426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 strike="noStrike">
                <a:latin typeface="Arial"/>
                <a:ea typeface="Arial"/>
                <a:cs typeface="Arial"/>
                <a:sym typeface="Arial"/>
              </a:rPr>
              <a:t>(Job 1,7)</a:t>
            </a:r>
            <a:endParaRPr/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Hospodin sa satana spýtal: „Odkiaľ prichádzaš?„“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Inými slovami: „Kto ťa pozval? Akým právom si tu? Satan Hospodinovi odpovedal: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„Prechádzal som Zem krížom krážom.„“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Satan si privlastnil planétu Zem a Adamovo postavenie! (Adam bol nazývaný „Božím synom“ viď Lukáš 3,38)</a:t>
            </a:r>
            <a:endParaRPr/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49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49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2" name="Google Shape;9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/>
              <a:t>Mnoho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ľudí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je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prekvapených,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keď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zistí,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že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Biblia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opisuje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veľkú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bitku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medzi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silami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dobra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a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zla.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endParaRPr/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/>
              <a:t>Jasne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to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naznačuje,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že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je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tu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niekto,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kto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je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zodpovedný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za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všetku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bolesť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a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trápenie,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ktoré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na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planéte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Zemi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zažívame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–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a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nie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je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to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Boh.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5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34" name="Google Shape;434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 strike="noStrike">
                <a:latin typeface="Arial"/>
                <a:ea typeface="Arial"/>
                <a:cs typeface="Arial"/>
                <a:sym typeface="Arial"/>
              </a:rPr>
              <a:t>Satanovo tvrdenie o tom, že reprezentuje Zem nezostalo bez námietok. Hospodin satanovi povedal:</a:t>
            </a:r>
            <a:endParaRPr/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 strike="noStrike">
                <a:latin typeface="Arial"/>
                <a:ea typeface="Arial"/>
                <a:cs typeface="Arial"/>
                <a:sym typeface="Arial"/>
              </a:rPr>
              <a:t>(Jób 1,8)</a:t>
            </a:r>
            <a:endParaRPr/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„Dobre si si všimol môjho služobníka Jóba? Veď na zemi niet nikoho ako on, kto by bol bezúhonný a priamy, bál sa Boha a stránil sa zlého.“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50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50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2" name="Google Shape;442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 strike="noStrike">
                <a:latin typeface="Arial"/>
                <a:ea typeface="Arial"/>
                <a:cs typeface="Arial"/>
                <a:sym typeface="Arial"/>
              </a:rPr>
              <a:t>(Jób 1,9.11)</a:t>
            </a:r>
            <a:endParaRPr/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Satan odpovedal Hospodinovi: „Neoplatí sa azda Jóbovi báť sa Boha? ... Veď len vystri svoju ruku a udri do všetkého, čo má, či sa ti nebude do očí rúhať!?“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51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51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50" name="Google Shape;450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 strike="noStrike">
                <a:latin typeface="Arial"/>
                <a:ea typeface="Arial"/>
                <a:cs typeface="Arial"/>
                <a:sym typeface="Arial"/>
              </a:rPr>
              <a:t>To je ale výzva! Satan tvrdí, že jediným dôvodom, prečo je Jób verný Bohu, je preto, čo pro neho Boh robí a nie preto, že by mu veril alebo ho miloval.</a:t>
            </a:r>
            <a:endParaRPr/>
          </a:p>
        </p:txBody>
      </p:sp>
      <p:sp>
        <p:nvSpPr>
          <p:cNvPr id="451" name="Google Shape;451;p52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52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57" name="Google Shape;457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 strike="noStrike">
                <a:latin typeface="Arial"/>
                <a:ea typeface="Arial"/>
                <a:cs typeface="Arial"/>
                <a:sym typeface="Arial"/>
              </a:rPr>
              <a:t>(Job 1,12)</a:t>
            </a:r>
            <a:endParaRPr/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 i="0">
                <a:solidFill>
                  <a:srgbClr val="050A30"/>
                </a:solidFill>
                <a:latin typeface="Arial"/>
                <a:ea typeface="Arial"/>
                <a:cs typeface="Arial"/>
                <a:sym typeface="Arial"/>
              </a:rPr>
              <a:t>Hospodin odvetil satanovi: „Pozri, všetko, čo mu patrí, je v tvojich rukách, len nesiahaj na jeho osobu.“ Vtedy satan odišiel spred Hospodina. 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 strike="noStrike">
                <a:latin typeface="Arial"/>
                <a:ea typeface="Arial"/>
                <a:cs typeface="Arial"/>
                <a:sym typeface="Arial"/>
              </a:rPr>
              <a:t>Satan odišiel a už sa tešil, jako vztiahne ruku na jeho majetek. </a:t>
            </a:r>
            <a:endParaRPr/>
          </a:p>
        </p:txBody>
      </p:sp>
      <p:sp>
        <p:nvSpPr>
          <p:cNvPr id="458" name="Google Shape;458;p53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53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65" name="Google Shape;465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 strike="noStrike">
                <a:latin typeface="Arial"/>
                <a:ea typeface="Arial"/>
                <a:cs typeface="Arial"/>
                <a:sym typeface="Arial"/>
              </a:rPr>
              <a:t>A začínajú  prichádzať rany:</a:t>
            </a:r>
            <a:endParaRPr/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1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Prvá:  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Šebovci ukradli Jóbovi dobytok a zavraždili jeho robotníkov.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i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1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Druhá: 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Blesky z neba zabili jeho ovce aj pastierov.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i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1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Tretia: 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Prišli Chaldejci, ukradli Jóbove ťavy a zabili sluhov.</a:t>
            </a:r>
            <a:endParaRPr/>
          </a:p>
        </p:txBody>
      </p:sp>
      <p:sp>
        <p:nvSpPr>
          <p:cNvPr id="466" name="Google Shape;466;p54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54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72" name="Google Shape;472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Štvrtá (a najdrsnejšia správa): Silný vietor zničil dom Jóbovho najstaršieho syna. Vnútri prebiehala slávnosť a všetkých desať Jóbových detí zahynulo!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0" i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Chudák Jób! Myslel si, že mu Hospodin zobral všetok majetok a ešte mu zlomil srdce.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0" i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Nechápal, že to všetko urobil diabol. Aj keď sa potýkal so zármutkom, jeho vernosť k Bohu zostala bez zmeny.</a:t>
            </a:r>
            <a:endParaRPr/>
          </a:p>
        </p:txBody>
      </p:sp>
      <p:sp>
        <p:nvSpPr>
          <p:cNvPr id="473" name="Google Shape;473;p55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55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79" name="Google Shape;479;p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 strike="noStrike">
                <a:latin typeface="Arial"/>
                <a:ea typeface="Arial"/>
                <a:cs typeface="Arial"/>
                <a:sym typeface="Arial"/>
              </a:rPr>
              <a:t>(Jób 1,21)</a:t>
            </a:r>
            <a:endParaRPr/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 strike="noStrike">
                <a:latin typeface="Arial"/>
                <a:ea typeface="Arial"/>
                <a:cs typeface="Arial"/>
                <a:sym typeface="Arial"/>
              </a:rPr>
              <a:t>...a povedal:... „</a:t>
            </a:r>
            <a:r>
              <a:rPr lang="sk-SK" sz="3200" b="0" i="0">
                <a:solidFill>
                  <a:srgbClr val="050A30"/>
                </a:solidFill>
                <a:latin typeface="Arial"/>
                <a:ea typeface="Arial"/>
                <a:cs typeface="Arial"/>
                <a:sym typeface="Arial"/>
              </a:rPr>
              <a:t>Hospodin dal a Hospodin vzal, nech je požehnané meno Hospodina.“</a:t>
            </a:r>
            <a:endParaRPr/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0" i="0" strike="noStrike">
              <a:solidFill>
                <a:srgbClr val="050A3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 i="0" strike="noStrike">
                <a:solidFill>
                  <a:srgbClr val="050A30"/>
                </a:solidFill>
                <a:latin typeface="Arial"/>
                <a:ea typeface="Arial"/>
                <a:cs typeface="Arial"/>
                <a:sym typeface="Arial"/>
              </a:rPr>
              <a:t>Aj keď nechápal tragédie, ktoré zničili jeho majetok aj deti, Jób stále dôveroval v Božiu dobrotu.</a:t>
            </a:r>
            <a:endParaRPr/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 strike="noStrike">
                <a:latin typeface="Arial"/>
                <a:ea typeface="Arial"/>
                <a:cs typeface="Arial"/>
                <a:sym typeface="Arial"/>
              </a:rPr>
              <a:t>Ale Satan to ešte nevzdal.</a:t>
            </a:r>
            <a:endParaRPr/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 strike="noStrike">
                <a:latin typeface="Arial"/>
                <a:ea typeface="Arial"/>
                <a:cs typeface="Arial"/>
                <a:sym typeface="Arial"/>
              </a:rPr>
              <a:t>Znovu Boha vyzval:</a:t>
            </a:r>
            <a:endParaRPr/>
          </a:p>
        </p:txBody>
      </p:sp>
      <p:sp>
        <p:nvSpPr>
          <p:cNvPr id="480" name="Google Shape;480;p56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56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87" name="Google Shape;487;p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 strike="noStrike">
                <a:latin typeface="Arial"/>
                <a:ea typeface="Arial"/>
                <a:cs typeface="Arial"/>
                <a:sym typeface="Arial"/>
              </a:rPr>
              <a:t>(Job 2,4-6)</a:t>
            </a:r>
            <a:endParaRPr/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„Kožu za kožu a všetko, čo človek má, dá za svoj život. Veď len polož naňho svoju ruku a dotkni sa jeho kostí a jeho tela, či sa ti nebude do očí rúhať!?“ Hospodin odpovedal satanovi: „Nech je teda v tvojich rukách, len ušetri jeho život.“ 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57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57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95" name="Google Shape;495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 strike="noStrike">
                <a:latin typeface="Arial"/>
                <a:ea typeface="Arial"/>
                <a:cs typeface="Arial"/>
                <a:sym typeface="Arial"/>
              </a:rPr>
              <a:t>Test začal! Zostane Jób Bohu verný, aj keď bude ešte horšie, alebo sa k nemu otočí chrbtom?  </a:t>
            </a:r>
            <a:endParaRPr/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 strike="noStrike">
                <a:latin typeface="Arial"/>
                <a:ea typeface="Arial"/>
                <a:cs typeface="Arial"/>
                <a:sym typeface="Arial"/>
              </a:rPr>
              <a:t>(Jób 2,7)</a:t>
            </a:r>
            <a:endParaRPr/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 strike="noStrike">
                <a:latin typeface="Arial"/>
                <a:ea typeface="Arial"/>
                <a:cs typeface="Arial"/>
                <a:sym typeface="Arial"/>
              </a:rPr>
              <a:t>„</a:t>
            </a:r>
            <a:r>
              <a:rPr lang="sk-SK" sz="3200" b="0" i="0">
                <a:solidFill>
                  <a:srgbClr val="050A30"/>
                </a:solidFill>
                <a:latin typeface="Arial"/>
                <a:ea typeface="Arial"/>
                <a:cs typeface="Arial"/>
                <a:sym typeface="Arial"/>
              </a:rPr>
              <a:t>Potom satan odišiel spred Hospodina a ranil Jóba boľavými vredmi od hlavy po päty. </a:t>
            </a:r>
            <a:r>
              <a:rPr lang="sk-SK" sz="2000" b="0" strike="noStrike"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/>
              <a:t>Ak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ste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už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niekedy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mali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vredy,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viete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aký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bolestivý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aj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jeden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jediný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vred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je.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Predstavte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si,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že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ste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nimi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pokrytí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od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hlavy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až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k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päte.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Ale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Job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zostal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Bohu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sk-SK" sz="3200"/>
              <a:t>verný.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58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58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03" name="Google Shape;503;p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 strike="noStrike">
                <a:latin typeface="Arial"/>
                <a:ea typeface="Arial"/>
                <a:cs typeface="Arial"/>
                <a:sym typeface="Arial"/>
              </a:rPr>
              <a:t>(Jób 1,22)</a:t>
            </a:r>
            <a:endParaRPr/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 i="0">
                <a:solidFill>
                  <a:srgbClr val="050A30"/>
                </a:solidFill>
                <a:latin typeface="Arial"/>
                <a:ea typeface="Arial"/>
                <a:cs typeface="Arial"/>
                <a:sym typeface="Arial"/>
              </a:rPr>
              <a:t>Keď sa toto všetko dialo, Jób nezhrešil a neprisúdil Bohu nič nenáležité.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59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59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8" name="Google Shape;9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 strike="noStrike">
                <a:latin typeface="Arial"/>
                <a:ea typeface="Arial"/>
                <a:cs typeface="Arial"/>
                <a:sym typeface="Arial"/>
              </a:rPr>
              <a:t>Ježiš rozprával príbeh o roľníkovi, ktorý zasadil dobré osivo na pole, ale keď siatba vzišla, rástol na poli aj jedovatý plevel.</a:t>
            </a:r>
            <a:endParaRPr/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 strike="noStrike">
                <a:latin typeface="Arial"/>
                <a:ea typeface="Arial"/>
                <a:cs typeface="Arial"/>
                <a:sym typeface="Arial"/>
              </a:rPr>
              <a:t>(Matúš 13,27)</a:t>
            </a:r>
            <a:endParaRPr/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 i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Sluhovia prišli k hospodárovi a povedali mu: ‚Pane, či si na svoje pole nezasial dobré semeno? Kde sa potom vzal kúkoľ?‘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6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11" name="Google Shape;511;p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 strike="noStrike">
                <a:latin typeface="Arial"/>
                <a:ea typeface="Arial"/>
                <a:cs typeface="Arial"/>
                <a:sym typeface="Arial"/>
              </a:rPr>
              <a:t>Kto bol ten, čo Jóba trápil?</a:t>
            </a:r>
            <a:endParaRPr/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 strike="noStrike">
                <a:latin typeface="Arial"/>
                <a:ea typeface="Arial"/>
                <a:cs typeface="Arial"/>
                <a:sym typeface="Arial"/>
              </a:rPr>
              <a:t>SATAN!</a:t>
            </a:r>
            <a:endParaRPr/>
          </a:p>
        </p:txBody>
      </p:sp>
      <p:sp>
        <p:nvSpPr>
          <p:cNvPr id="512" name="Google Shape;512;p60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60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19" name="Google Shape;519;p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KTO </a:t>
            </a:r>
            <a:r>
              <a:rPr lang="sk-SK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PRIVIEDOL</a:t>
            </a:r>
            <a:r>
              <a:rPr lang="sk-SK" sz="20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VÍCHOR, KTORÝ ZABIL JÓBOVE DCÉRY A SYNOV?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 strike="noStrike">
                <a:latin typeface="Arial"/>
                <a:ea typeface="Arial"/>
                <a:cs typeface="Arial"/>
                <a:sym typeface="Arial"/>
              </a:rPr>
              <a:t>SATAN!</a:t>
            </a:r>
            <a:endParaRPr/>
          </a:p>
        </p:txBody>
      </p:sp>
      <p:sp>
        <p:nvSpPr>
          <p:cNvPr id="520" name="Google Shape;520;p61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61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27" name="Google Shape;527;p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KTO STÁL ZA KRÁDEŽOU JÓBOVHO DOBYTKA A SMRŤOU JEHO SLUŽOBNÍKOV?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 strike="noStrike">
                <a:latin typeface="Arial"/>
                <a:ea typeface="Arial"/>
                <a:cs typeface="Arial"/>
                <a:sym typeface="Arial"/>
              </a:rPr>
              <a:t>SATAN!</a:t>
            </a:r>
            <a:endParaRPr/>
          </a:p>
        </p:txBody>
      </p:sp>
      <p:sp>
        <p:nvSpPr>
          <p:cNvPr id="528" name="Google Shape;528;p62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62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35" name="Google Shape;535;p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HOSPODIN  M</a:t>
            </a:r>
            <a:r>
              <a:rPr lang="sk-SK" sz="3200" b="0" i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ÔŽE DOPUSTIŤ ŤAŽKOSTI</a:t>
            </a: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 ktoré na nás prídu ako test našej vernosti a lásky, ale SATAN je ten, kto za ne môže a kto je zodpovedný za zlo na planéte Zemi.</a:t>
            </a:r>
            <a:endParaRPr/>
          </a:p>
        </p:txBody>
      </p:sp>
      <p:sp>
        <p:nvSpPr>
          <p:cNvPr id="536" name="Google Shape;536;p63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63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42" name="Google Shape;542;p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Vy aj ja sme uväznení uprostred tejto vesmírnej drámy, konfliktu medzi autoritou a bezprávím, medzi Stvoriteľom a Satanom, ktorý je pôvodcom vzbury.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My nie sme diváci. Sme do toho ale zapojení, či chceme alebo nie.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Kniha Zjavenie hovorí:</a:t>
            </a:r>
            <a:endParaRPr/>
          </a:p>
        </p:txBody>
      </p:sp>
      <p:sp>
        <p:nvSpPr>
          <p:cNvPr id="543" name="Google Shape;543;p64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64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50" name="Google Shape;550;p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 strike="noStrike">
                <a:latin typeface="Arial"/>
                <a:ea typeface="Arial"/>
                <a:cs typeface="Arial"/>
                <a:sym typeface="Arial"/>
              </a:rPr>
              <a:t>(Zjevení 12,12)</a:t>
            </a:r>
            <a:endParaRPr/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 i="0">
                <a:solidFill>
                  <a:srgbClr val="050A30"/>
                </a:solidFill>
                <a:latin typeface="Arial"/>
                <a:ea typeface="Arial"/>
                <a:cs typeface="Arial"/>
                <a:sym typeface="Arial"/>
              </a:rPr>
              <a:t>„Preto radujte sa, nebesia, aj vy, čo v nich bývate. Beda však zemi i moru, pretože diabol zostúpil k vám veľmi nazlostený, lebo vie, že má málo času.“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 strike="noStrike">
                <a:latin typeface="Arial"/>
                <a:ea typeface="Arial"/>
                <a:cs typeface="Arial"/>
                <a:sym typeface="Arial"/>
              </a:rPr>
              <a:t>Peter napísal toto varovanie:</a:t>
            </a:r>
            <a:endParaRPr/>
          </a:p>
        </p:txBody>
      </p:sp>
      <p:sp>
        <p:nvSpPr>
          <p:cNvPr id="551" name="Google Shape;551;p65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65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58" name="Google Shape;558;p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 strike="noStrike">
                <a:latin typeface="Arial"/>
                <a:ea typeface="Arial"/>
                <a:cs typeface="Arial"/>
                <a:sym typeface="Arial"/>
              </a:rPr>
              <a:t>(1. Petrova 5,8)</a:t>
            </a:r>
            <a:endParaRPr/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„Buďte triezvi, bdejte! Váš protivník, diabol, obchádza ako revúci lev a hľadá, koho by zhltol.“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p66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66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66" name="Google Shape;566;p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Dobrou správou je, že Boh Stvoriteľ má plán, ako zachrániť túto stratenú planétu.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Poslal svojho drahého Syna, Ježiša, aby porazil Satana a zachránil náš svet plný vzbury.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Diabol skúsil to najťažšie, aby nad Ježišom zvíťazil.</a:t>
            </a:r>
            <a:endParaRPr/>
          </a:p>
        </p:txBody>
      </p:sp>
      <p:sp>
        <p:nvSpPr>
          <p:cNvPr id="567" name="Google Shape;567;p67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67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73" name="Google Shape;573;p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Pôsobil už prostredníctvom kráľa Heroda, aby zničil Ježiša, keď bol ešte dieťa. (Bol však porazený.)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Prišiel za Ježišom na púšť prezlečený za anjela z neba a predložil Ježišovi tri veľké pokušenia. (Aj tu bol porazený.)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Vydráždil zástup, aby zničil Ježiša na Golgote. (Bol totálne porazený.)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Aj keď Ježiš na Golgote zomrel, znovu vstal k životu!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Satan sa stal porazeným nepriateľom! Svojou smrťou na kríži si Kristus vydobyl právo zničiť zlo a všetko utrpenie.</a:t>
            </a:r>
            <a:endParaRPr/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p68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68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80" name="Google Shape;580;p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 strike="noStrike">
                <a:latin typeface="Arial"/>
                <a:ea typeface="Arial"/>
                <a:cs typeface="Arial"/>
                <a:sym typeface="Arial"/>
              </a:rPr>
              <a:t>A otázka dnes znie: Komu budeme veriť? Koho budeme nasledovať?</a:t>
            </a:r>
            <a:endParaRPr/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 strike="noStrike">
                <a:latin typeface="Arial"/>
                <a:ea typeface="Arial"/>
                <a:cs typeface="Arial"/>
                <a:sym typeface="Arial"/>
              </a:rPr>
              <a:t>Milujucúho Boha, alebo padlého anjela?</a:t>
            </a:r>
            <a:endParaRPr/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 strike="noStrike">
                <a:latin typeface="Arial"/>
                <a:ea typeface="Arial"/>
                <a:cs typeface="Arial"/>
                <a:sym typeface="Arial"/>
              </a:rPr>
              <a:t>Komu chcete byť verní? Na ktorú stranu se postavíte?</a:t>
            </a:r>
            <a:endParaRPr/>
          </a:p>
        </p:txBody>
      </p:sp>
      <p:sp>
        <p:nvSpPr>
          <p:cNvPr id="581" name="Google Shape;581;p69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69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6" name="Google Shape;10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 strike="noStrike">
                <a:latin typeface="Arial"/>
                <a:ea typeface="Arial"/>
                <a:cs typeface="Arial"/>
                <a:sym typeface="Arial"/>
              </a:rPr>
              <a:t>Chtěli vědět: „Kde se vzal ten kúkoľ?“</a:t>
            </a:r>
            <a:endParaRPr/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7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87" name="Google Shape;587;p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Možno uvažujete o smútku, bolesti a ťažkostiach vo svojom vlastnom živote. 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Možno premýšľate nad stratou svojho dieťaťa alebo niekoho milovaného a pýtate sa: „Kde je Boh?“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Každému nepokojnému a osamelému srdcu, každej boľavej a vinou obťažovanej duši, 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všetkým svojim deťom na planéte Zemi ponúka Ježiš láskavé pozvanie:</a:t>
            </a:r>
            <a:endParaRPr/>
          </a:p>
        </p:txBody>
      </p:sp>
      <p:sp>
        <p:nvSpPr>
          <p:cNvPr id="588" name="Google Shape;588;p70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70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94" name="Google Shape;594;p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400" b="0" strike="noStrike">
                <a:latin typeface="Arial"/>
                <a:ea typeface="Arial"/>
                <a:cs typeface="Arial"/>
                <a:sym typeface="Arial"/>
              </a:rPr>
              <a:t>(Matouš 11,28)</a:t>
            </a:r>
            <a:endParaRPr/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400" b="0" strike="noStrike">
                <a:latin typeface="Arial"/>
                <a:ea typeface="Arial"/>
                <a:cs typeface="Arial"/>
                <a:sym typeface="Arial"/>
              </a:rPr>
              <a:t>„</a:t>
            </a:r>
            <a:r>
              <a:rPr lang="sk-SK" sz="2000" b="0" i="0">
                <a:solidFill>
                  <a:srgbClr val="050A30"/>
                </a:solidFill>
                <a:latin typeface="Arial"/>
                <a:ea typeface="Arial"/>
                <a:cs typeface="Arial"/>
                <a:sym typeface="Arial"/>
              </a:rPr>
              <a:t>Poďte ku mne všetci, ktorí sa namáhate a ste preťažení; ja vám dám odpočinúť</a:t>
            </a:r>
            <a:r>
              <a:rPr lang="sk-SK" sz="1400" b="0" strike="noStrike">
                <a:latin typeface="Arial"/>
                <a:ea typeface="Arial"/>
                <a:cs typeface="Arial"/>
                <a:sym typeface="Arial"/>
              </a:rPr>
              <a:t>.“</a:t>
            </a:r>
            <a:endParaRPr/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strike="noStrike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>
                <a:solidFill>
                  <a:srgbClr val="000000"/>
                </a:solidFill>
              </a:rPr>
              <a:t>Joseph Scriven bol Ír, narodil sa v r. V roku 1819 vyštudoval Trinity College v Dubline. Bol vzdelaný a pochádzal z dobrej rodiny. Zdalo sa, že sa Josephovi v živote darí. Zamiloval sa, zasnúbil, ale večer pred svadbou jeho snúbenica skĺzla s koňmi pri prechádzaní mosta, keď on stál na druhej strane. Predtým, ako mohla byť zachránená, dievča v rieke utopilo.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>
                <a:solidFill>
                  <a:srgbClr val="000000"/>
                </a:solidFill>
              </a:rPr>
              <a:t>Po tejto tragédii opustil Joseph Írsko a presťahoval sa do Port Hope v Kanade, kde vyučoval. Aj tam sa zamiloval, no znovu prišla tragédia a jeho milovaná ochorela na zápal pľúc a zomrela skôr, ako sa stačili vziať.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>
                <a:solidFill>
                  <a:srgbClr val="000000"/>
                </a:solidFill>
              </a:rPr>
              <a:t>Keď potom dostal správu o zhoršujúcom sa zdraví svojej matky v Írsku a nemohol za ňou ísť, aby ju navštívil, napísal Joseph báseň s názvom "modli sa bez ustávania".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>
                <a:solidFill>
                  <a:srgbClr val="000000"/>
                </a:solidFill>
              </a:rPr>
              <a:t>Možno budete poznať jej slová: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>
                <a:solidFill>
                  <a:srgbClr val="000000"/>
                </a:solidFill>
              </a:rPr>
              <a:t>Ako je vzácne ono šťastie, priateľa, že v Kriste mám – viď ďalšia strana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sk-SK" sz="2000"/>
            </a:br>
            <a:endParaRPr sz="14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p71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71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0663" y="812800"/>
            <a:ext cx="711835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02" name="Google Shape;602;p72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>
                <a:solidFill>
                  <a:srgbClr val="000000"/>
                </a:solidFill>
              </a:rPr>
              <a:t>Joseph Scriven bol Ír, narodil sa v r. V roku 1819 vyštudoval Trinity College v Dubline. 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>
                <a:solidFill>
                  <a:srgbClr val="000000"/>
                </a:solidFill>
              </a:rPr>
              <a:t>Bol vzdelaný a pochádzal z dobrej rodiny. Zdalo sa, že sa Josephovi v živote darí. 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>
                <a:solidFill>
                  <a:srgbClr val="000000"/>
                </a:solidFill>
              </a:rPr>
              <a:t>Zamiloval sa, zasnúbil, ale večer pred svadbou jeho snúbenica skĺzla z koňa pri prechádzaní mosta, zatiaľčo on stál na druhej strane. 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>
                <a:solidFill>
                  <a:srgbClr val="000000"/>
                </a:solidFill>
              </a:rPr>
              <a:t>Skôr ako sa ju podarilo vytiahnuť, dievča v rieke sa utopilo.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>
                <a:solidFill>
                  <a:srgbClr val="000000"/>
                </a:solidFill>
              </a:rPr>
              <a:t>Po tejto tragédii opustil Joseph Írsko a presťahoval sa do Port Hope v Kanade, kde vyučoval. 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>
                <a:solidFill>
                  <a:srgbClr val="000000"/>
                </a:solidFill>
              </a:rPr>
              <a:t>Aj tam sa zamiloval, no znovu prišla tragédia a jeho milovaná ochorela na zápal pľúc a zomrela skôr, ako sa stačili vziať.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>
                <a:solidFill>
                  <a:srgbClr val="000000"/>
                </a:solidFill>
              </a:rPr>
              <a:t>Keď potom dostal správu o zhoršujúcom sa zdraví svojej matky v Írsku a nemohol za ňou ísť, aby ju navštívil, 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>
                <a:solidFill>
                  <a:srgbClr val="000000"/>
                </a:solidFill>
              </a:rPr>
              <a:t>napísal Joseph báseň s názvom "modli sa bez ustávania".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>
                <a:solidFill>
                  <a:srgbClr val="000000"/>
                </a:solidFill>
              </a:rPr>
              <a:t>Možno budete poznať jej slová: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/>
              <a:t>[slová k piesni Vzácny priateľ je Pán Ježiš- na ďalšom slajde]</a:t>
            </a:r>
            <a:br>
              <a:rPr lang="sk-SK" sz="1200"/>
            </a:br>
            <a:endParaRPr sz="1000" b="0" strike="noStrike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72:notes"/>
          <p:cNvSpPr txBox="1">
            <a:spLocks noGrp="1"/>
          </p:cNvSpPr>
          <p:nvPr>
            <p:ph type="sldNum" idx="12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 sz="1400" b="0" strike="noStrike">
                <a:latin typeface="Times New Roman"/>
                <a:ea typeface="Times New Roman"/>
                <a:cs typeface="Times New Roman"/>
                <a:sym typeface="Times New Roman"/>
              </a:rPr>
              <a:t>72</a:t>
            </a:fld>
            <a:endParaRPr sz="1400" b="0" strike="noStrik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08" name="Google Shape;608;p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050" b="0" strike="noStrike">
                <a:latin typeface="Arial"/>
                <a:ea typeface="Arial"/>
                <a:cs typeface="Arial"/>
                <a:sym typeface="Arial"/>
              </a:rPr>
              <a:t>Preklad k originálu Josephových slov znie:</a:t>
            </a:r>
            <a:endParaRPr/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050" b="0" strike="noStrike">
                <a:latin typeface="Arial"/>
                <a:ea typeface="Arial"/>
                <a:cs typeface="Arial"/>
                <a:sym typeface="Arial"/>
              </a:rPr>
              <a:t>(Spievajme Hospodinovi č. 310)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050" b="0" i="0"/>
              <a:t>Akého vzácneho priateľa máme v Ježišovi, ktorý všetky naše hriechy a bolesti nesie!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050" b="0" i="0"/>
              <a:t>Aká to prednosť niesť všetko na modlitbách k Bohu, On toho veľa znesie!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050" b="0" i="0"/>
              <a:t>Ó, o aký pokoj prichádzame, akú zbytočnú bolesť nesieme,</a:t>
            </a:r>
            <a:endParaRPr/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050" b="0" strike="noStrike">
                <a:latin typeface="Arial"/>
                <a:ea typeface="Arial"/>
                <a:cs typeface="Arial"/>
                <a:sym typeface="Arial"/>
              </a:rPr>
              <a:t>A to len preto, že všetko k Bohu na modlitbe nenesieme.</a:t>
            </a:r>
            <a:endParaRPr/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050" b="0" strike="noStrike">
                <a:latin typeface="Arial"/>
                <a:ea typeface="Arial"/>
                <a:cs typeface="Arial"/>
                <a:sym typeface="Arial"/>
              </a:rPr>
              <a:t>Možno sa dnes cítite podobne ako Joseph Scriven. Možno ste dnes pocítili, že veľký spor nie je len niečo napísaného v Bibli, ale týka sa to i vášho vlastného života. </a:t>
            </a:r>
            <a:endParaRPr/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050" b="0" strike="noStrike">
                <a:latin typeface="Arial"/>
                <a:ea typeface="Arial"/>
                <a:cs typeface="Arial"/>
                <a:sym typeface="Arial"/>
              </a:rPr>
              <a:t>Vidíte tento obraz vo svojom srdci. Zažili ste to na vlastnej koži.</a:t>
            </a:r>
            <a:endParaRPr/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strike="noStrike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4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Možno riešite rodinné problémy, alebo možno prechádzate rozvodom. Možno vám teraz váš partner hrozí, že vás opustí, alebo si vaša žena našla niekoho iného. 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4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Cítite sa vo vnútri rozdrásaní a máte pocit, že vám nikto nemôže rozumieť. Poviete si: „Bože, tak som si manželstvo nepredstavoval“ alebo „Bože, kde si?“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0" i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4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Alebo máte problém s deťmi. Možno ste ich vychovávali v kresťanskom dome a ony sa teraz o Krista nezaujímajú. A poviete si: „Bože, naozaj potrebujem tvoju pomoc. Kde si ty?“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0" i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4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Možno prechádzate finančnými problémami, stratili ste prácu, hromadia sa vám účty a neviete ako zvládnete splácať dom, auto...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0" i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09" name="Google Shape;609;p73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73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15" name="Google Shape;615;p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Alebo možno máte zdravotné problémy. Neviem, s čím sa potýkate, ale možno tá hrčka bola diagnostikovaná ako zhubný nádor alebo vás čaká operácia srdca. Možno pociťujete príznaky, ktorým nerozumiete.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i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Jedno však viete. Napriek tejto traume v živote viete, že potrebujete pomoc od Boha. 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Potrebujete útechu, jeho moc, jeho uzdravujúci dotyk, potrebujete cítiť, že vám otvára svoju náruč plnú lásky, potrebujete pocítiť, že vám šepká do ucha: „Moje dieťa, bude to v poriadku!“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i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Dnes si zaspievame túto úžasnú pieseň. Aký vzácny priateľ je Pán Ježiš. Akú to úžasnú prednosť máme, že svoje starosti môžeme v modlitbe predložiť Bohu.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i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Dnes vás chcem pozvať sem dopredu, aby sme sa modlili. Poprosil som našich hudobníkov, aby nám zahrali túto pieseň. 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 ak potrebujete uzdravujúci Ježišov dotyk, čo sa týka zdravia, rodiny či financií, 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 i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ak potrebujete jeho moc, pretože sa cítite slabí, pozývam vás sem dopredu, keď teraz povstaneme a budeme spievať túto pieseň.</a:t>
            </a:r>
            <a:endParaRPr/>
          </a:p>
        </p:txBody>
      </p:sp>
      <p:sp>
        <p:nvSpPr>
          <p:cNvPr id="616" name="Google Shape;616;p74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74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22" name="Google Shape;622;p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 strike="noStrike">
                <a:latin typeface="Arial"/>
                <a:ea typeface="Arial"/>
                <a:cs typeface="Arial"/>
                <a:sym typeface="Arial"/>
              </a:rPr>
              <a:t>(Navrhovaná modlitba)</a:t>
            </a:r>
            <a:endParaRPr/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>
                <a:solidFill>
                  <a:srgbClr val="000000"/>
                </a:solidFill>
              </a:rPr>
              <a:t>Otče, dnes sme videli, že nenesieš zodpovednosť za utrpenie, ale že si Bohom lásky, slobody, milosti a dobroty. 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>
                <a:solidFill>
                  <a:srgbClr val="000000"/>
                </a:solidFill>
              </a:rPr>
              <a:t>Poznali sme, že žijeme vo svete hriechu a prichádzame dnes večer k tebe ako tvoje deti a prosíme ťa o pomoc. 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>
                <a:solidFill>
                  <a:srgbClr val="000000"/>
                </a:solidFill>
              </a:rPr>
              <a:t>Ty poznáš potreby každého srdca. Ty cítiš bolesť, vidíš zlomené srdce a ťažkosti. A my ti predkladáme nás aj naše potreby a prosíme ťa, aby si tam, kde to treba, dal útechu, uzdravenie a všetko potrebné. Zmiluj sa prosím nad tými, ktorí volajú o tvoju pomoc práve teraz, lebo si sľúbil, že v Ježišovi Kristovi naplníš všetky naše potreby. 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0">
                <a:solidFill>
                  <a:srgbClr val="000000"/>
                </a:solidFill>
              </a:rPr>
              <a:t>Pomôž, aby sme boli verní tebe aj tvojmu slovu a nech už čoskoro príde deň, keď ťa budeme môcť vidieť tvárou v tvár a tento starý svet hriechu a utrpenia už navždy skončí. V Ježišovom mene o to prosíme. amen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sk-SK" sz="3200"/>
            </a:b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" name="Google Shape;623;p75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75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28" name="Google Shape;628;p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564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/>
              <a:t>Stretneme sa tu opäť zajtra pri prednáške…</a:t>
            </a:r>
            <a:endParaRPr sz="2000"/>
          </a:p>
        </p:txBody>
      </p:sp>
      <p:sp>
        <p:nvSpPr>
          <p:cNvPr id="629" name="Google Shape;629;p76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76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4" name="Google Shape;11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 strike="noStrike">
                <a:latin typeface="Arial"/>
                <a:ea typeface="Arial"/>
                <a:cs typeface="Arial"/>
                <a:sym typeface="Arial"/>
              </a:rPr>
              <a:t>(Matúš 13,37)</a:t>
            </a:r>
            <a:endParaRPr/>
          </a:p>
          <a:p>
            <a:pPr marL="216000" marR="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sk-SK" sz="20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„On im odpovedal: ‚Rozsievač, ktorý rozsieva dobré semeno, je Syn človeka...‘“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8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2" name="Google Shape;12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 strike="noStrike">
                <a:latin typeface="Arial"/>
                <a:ea typeface="Arial"/>
                <a:cs typeface="Arial"/>
                <a:sym typeface="Arial"/>
              </a:rPr>
              <a:t>(Matúš 13,38)</a:t>
            </a:r>
            <a:endParaRPr/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 strike="noStrike">
                <a:latin typeface="Arial"/>
                <a:ea typeface="Arial"/>
                <a:cs typeface="Arial"/>
                <a:sym typeface="Arial"/>
              </a:rPr>
              <a:t>„...a pole je tento svet. Dobré semeno, to sú synovia kráľovstva, kúkoľ sú synovia toho zlého.“</a:t>
            </a:r>
            <a:endParaRPr/>
          </a:p>
        </p:txBody>
      </p:sp>
      <p:sp>
        <p:nvSpPr>
          <p:cNvPr id="123" name="Google Shape;123;p9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7"/>
          <p:cNvSpPr txBox="1">
            <a:spLocks noGrp="1"/>
          </p:cNvSpPr>
          <p:nvPr>
            <p:ph type="title"/>
          </p:nvPr>
        </p:nvSpPr>
        <p:spPr>
          <a:xfrm>
            <a:off x="585360" y="262800"/>
            <a:ext cx="10540440" cy="110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7"/>
          <p:cNvSpPr txBox="1">
            <a:spLocks noGrp="1"/>
          </p:cNvSpPr>
          <p:nvPr>
            <p:ph type="body" idx="1"/>
          </p:nvPr>
        </p:nvSpPr>
        <p:spPr>
          <a:xfrm>
            <a:off x="585360" y="1542960"/>
            <a:ext cx="10540440" cy="1823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87"/>
          <p:cNvSpPr txBox="1">
            <a:spLocks noGrp="1"/>
          </p:cNvSpPr>
          <p:nvPr>
            <p:ph type="body" idx="2"/>
          </p:nvPr>
        </p:nvSpPr>
        <p:spPr>
          <a:xfrm>
            <a:off x="585360" y="3540240"/>
            <a:ext cx="10540440" cy="1823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8"/>
          <p:cNvSpPr txBox="1">
            <a:spLocks noGrp="1"/>
          </p:cNvSpPr>
          <p:nvPr>
            <p:ph type="title"/>
          </p:nvPr>
        </p:nvSpPr>
        <p:spPr>
          <a:xfrm>
            <a:off x="585360" y="262800"/>
            <a:ext cx="10540440" cy="110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8"/>
          <p:cNvSpPr txBox="1">
            <a:spLocks noGrp="1"/>
          </p:cNvSpPr>
          <p:nvPr>
            <p:ph type="body" idx="1"/>
          </p:nvPr>
        </p:nvSpPr>
        <p:spPr>
          <a:xfrm>
            <a:off x="585360" y="1542960"/>
            <a:ext cx="5143680" cy="1823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88"/>
          <p:cNvSpPr txBox="1">
            <a:spLocks noGrp="1"/>
          </p:cNvSpPr>
          <p:nvPr>
            <p:ph type="body" idx="2"/>
          </p:nvPr>
        </p:nvSpPr>
        <p:spPr>
          <a:xfrm>
            <a:off x="5986440" y="1542960"/>
            <a:ext cx="5143680" cy="1823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88"/>
          <p:cNvSpPr txBox="1">
            <a:spLocks noGrp="1"/>
          </p:cNvSpPr>
          <p:nvPr>
            <p:ph type="body" idx="3"/>
          </p:nvPr>
        </p:nvSpPr>
        <p:spPr>
          <a:xfrm>
            <a:off x="585360" y="3540240"/>
            <a:ext cx="5143680" cy="1823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88"/>
          <p:cNvSpPr txBox="1">
            <a:spLocks noGrp="1"/>
          </p:cNvSpPr>
          <p:nvPr>
            <p:ph type="body" idx="4"/>
          </p:nvPr>
        </p:nvSpPr>
        <p:spPr>
          <a:xfrm>
            <a:off x="5986440" y="3540240"/>
            <a:ext cx="5143680" cy="1823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89"/>
          <p:cNvSpPr txBox="1">
            <a:spLocks noGrp="1"/>
          </p:cNvSpPr>
          <p:nvPr>
            <p:ph type="title"/>
          </p:nvPr>
        </p:nvSpPr>
        <p:spPr>
          <a:xfrm>
            <a:off x="585360" y="262800"/>
            <a:ext cx="10540440" cy="110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9"/>
          <p:cNvSpPr txBox="1">
            <a:spLocks noGrp="1"/>
          </p:cNvSpPr>
          <p:nvPr>
            <p:ph type="body" idx="1"/>
          </p:nvPr>
        </p:nvSpPr>
        <p:spPr>
          <a:xfrm>
            <a:off x="585360" y="1542960"/>
            <a:ext cx="3393720" cy="1823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89"/>
          <p:cNvSpPr txBox="1">
            <a:spLocks noGrp="1"/>
          </p:cNvSpPr>
          <p:nvPr>
            <p:ph type="body" idx="2"/>
          </p:nvPr>
        </p:nvSpPr>
        <p:spPr>
          <a:xfrm>
            <a:off x="4149000" y="1542960"/>
            <a:ext cx="3393720" cy="1823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89"/>
          <p:cNvSpPr txBox="1">
            <a:spLocks noGrp="1"/>
          </p:cNvSpPr>
          <p:nvPr>
            <p:ph type="body" idx="3"/>
          </p:nvPr>
        </p:nvSpPr>
        <p:spPr>
          <a:xfrm>
            <a:off x="7713000" y="1542960"/>
            <a:ext cx="3393720" cy="1823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89"/>
          <p:cNvSpPr txBox="1">
            <a:spLocks noGrp="1"/>
          </p:cNvSpPr>
          <p:nvPr>
            <p:ph type="body" idx="4"/>
          </p:nvPr>
        </p:nvSpPr>
        <p:spPr>
          <a:xfrm>
            <a:off x="585360" y="3540240"/>
            <a:ext cx="3393720" cy="1823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89"/>
          <p:cNvSpPr txBox="1">
            <a:spLocks noGrp="1"/>
          </p:cNvSpPr>
          <p:nvPr>
            <p:ph type="body" idx="5"/>
          </p:nvPr>
        </p:nvSpPr>
        <p:spPr>
          <a:xfrm>
            <a:off x="4149000" y="3540240"/>
            <a:ext cx="3393720" cy="1823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89"/>
          <p:cNvSpPr txBox="1">
            <a:spLocks noGrp="1"/>
          </p:cNvSpPr>
          <p:nvPr>
            <p:ph type="body" idx="6"/>
          </p:nvPr>
        </p:nvSpPr>
        <p:spPr>
          <a:xfrm>
            <a:off x="7713000" y="3540240"/>
            <a:ext cx="3393720" cy="1823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79"/>
          <p:cNvSpPr txBox="1">
            <a:spLocks noGrp="1"/>
          </p:cNvSpPr>
          <p:nvPr>
            <p:ph type="title"/>
          </p:nvPr>
        </p:nvSpPr>
        <p:spPr>
          <a:xfrm>
            <a:off x="585360" y="262800"/>
            <a:ext cx="10540440" cy="110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79"/>
          <p:cNvSpPr txBox="1">
            <a:spLocks noGrp="1"/>
          </p:cNvSpPr>
          <p:nvPr>
            <p:ph type="subTitle" idx="1"/>
          </p:nvPr>
        </p:nvSpPr>
        <p:spPr>
          <a:xfrm>
            <a:off x="585360" y="1542960"/>
            <a:ext cx="10540440" cy="3823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80"/>
          <p:cNvSpPr txBox="1">
            <a:spLocks noGrp="1"/>
          </p:cNvSpPr>
          <p:nvPr>
            <p:ph type="title"/>
          </p:nvPr>
        </p:nvSpPr>
        <p:spPr>
          <a:xfrm>
            <a:off x="585360" y="262800"/>
            <a:ext cx="10540440" cy="110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80"/>
          <p:cNvSpPr txBox="1">
            <a:spLocks noGrp="1"/>
          </p:cNvSpPr>
          <p:nvPr>
            <p:ph type="body" idx="1"/>
          </p:nvPr>
        </p:nvSpPr>
        <p:spPr>
          <a:xfrm>
            <a:off x="585360" y="1542960"/>
            <a:ext cx="10540440" cy="3823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1"/>
          <p:cNvSpPr txBox="1">
            <a:spLocks noGrp="1"/>
          </p:cNvSpPr>
          <p:nvPr>
            <p:ph type="title"/>
          </p:nvPr>
        </p:nvSpPr>
        <p:spPr>
          <a:xfrm>
            <a:off x="585360" y="262800"/>
            <a:ext cx="10540440" cy="110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81"/>
          <p:cNvSpPr txBox="1">
            <a:spLocks noGrp="1"/>
          </p:cNvSpPr>
          <p:nvPr>
            <p:ph type="body" idx="1"/>
          </p:nvPr>
        </p:nvSpPr>
        <p:spPr>
          <a:xfrm>
            <a:off x="585360" y="1542960"/>
            <a:ext cx="5143680" cy="3823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81"/>
          <p:cNvSpPr txBox="1">
            <a:spLocks noGrp="1"/>
          </p:cNvSpPr>
          <p:nvPr>
            <p:ph type="body" idx="2"/>
          </p:nvPr>
        </p:nvSpPr>
        <p:spPr>
          <a:xfrm>
            <a:off x="5986440" y="1542960"/>
            <a:ext cx="5143680" cy="3823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82"/>
          <p:cNvSpPr txBox="1">
            <a:spLocks noGrp="1"/>
          </p:cNvSpPr>
          <p:nvPr>
            <p:ph type="title"/>
          </p:nvPr>
        </p:nvSpPr>
        <p:spPr>
          <a:xfrm>
            <a:off x="585360" y="262800"/>
            <a:ext cx="10540440" cy="110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83"/>
          <p:cNvSpPr txBox="1">
            <a:spLocks noGrp="1"/>
          </p:cNvSpPr>
          <p:nvPr>
            <p:ph type="subTitle" idx="1"/>
          </p:nvPr>
        </p:nvSpPr>
        <p:spPr>
          <a:xfrm>
            <a:off x="585360" y="262800"/>
            <a:ext cx="10540440" cy="5102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84"/>
          <p:cNvSpPr txBox="1">
            <a:spLocks noGrp="1"/>
          </p:cNvSpPr>
          <p:nvPr>
            <p:ph type="title"/>
          </p:nvPr>
        </p:nvSpPr>
        <p:spPr>
          <a:xfrm>
            <a:off x="585360" y="262800"/>
            <a:ext cx="10540440" cy="110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84"/>
          <p:cNvSpPr txBox="1">
            <a:spLocks noGrp="1"/>
          </p:cNvSpPr>
          <p:nvPr>
            <p:ph type="body" idx="1"/>
          </p:nvPr>
        </p:nvSpPr>
        <p:spPr>
          <a:xfrm>
            <a:off x="585360" y="1542960"/>
            <a:ext cx="5143680" cy="1823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84"/>
          <p:cNvSpPr txBox="1">
            <a:spLocks noGrp="1"/>
          </p:cNvSpPr>
          <p:nvPr>
            <p:ph type="body" idx="2"/>
          </p:nvPr>
        </p:nvSpPr>
        <p:spPr>
          <a:xfrm>
            <a:off x="5986440" y="1542960"/>
            <a:ext cx="5143680" cy="3823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84"/>
          <p:cNvSpPr txBox="1">
            <a:spLocks noGrp="1"/>
          </p:cNvSpPr>
          <p:nvPr>
            <p:ph type="body" idx="3"/>
          </p:nvPr>
        </p:nvSpPr>
        <p:spPr>
          <a:xfrm>
            <a:off x="585360" y="3540240"/>
            <a:ext cx="5143680" cy="1823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5"/>
          <p:cNvSpPr txBox="1">
            <a:spLocks noGrp="1"/>
          </p:cNvSpPr>
          <p:nvPr>
            <p:ph type="title"/>
          </p:nvPr>
        </p:nvSpPr>
        <p:spPr>
          <a:xfrm>
            <a:off x="585360" y="262800"/>
            <a:ext cx="10540440" cy="110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85"/>
          <p:cNvSpPr txBox="1">
            <a:spLocks noGrp="1"/>
          </p:cNvSpPr>
          <p:nvPr>
            <p:ph type="body" idx="1"/>
          </p:nvPr>
        </p:nvSpPr>
        <p:spPr>
          <a:xfrm>
            <a:off x="585360" y="1542960"/>
            <a:ext cx="5143680" cy="3823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85"/>
          <p:cNvSpPr txBox="1">
            <a:spLocks noGrp="1"/>
          </p:cNvSpPr>
          <p:nvPr>
            <p:ph type="body" idx="2"/>
          </p:nvPr>
        </p:nvSpPr>
        <p:spPr>
          <a:xfrm>
            <a:off x="5986440" y="1542960"/>
            <a:ext cx="5143680" cy="1823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85"/>
          <p:cNvSpPr txBox="1">
            <a:spLocks noGrp="1"/>
          </p:cNvSpPr>
          <p:nvPr>
            <p:ph type="body" idx="3"/>
          </p:nvPr>
        </p:nvSpPr>
        <p:spPr>
          <a:xfrm>
            <a:off x="5986440" y="3540240"/>
            <a:ext cx="5143680" cy="1823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6"/>
          <p:cNvSpPr txBox="1">
            <a:spLocks noGrp="1"/>
          </p:cNvSpPr>
          <p:nvPr>
            <p:ph type="title"/>
          </p:nvPr>
        </p:nvSpPr>
        <p:spPr>
          <a:xfrm>
            <a:off x="585360" y="262800"/>
            <a:ext cx="10540440" cy="110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6"/>
          <p:cNvSpPr txBox="1">
            <a:spLocks noGrp="1"/>
          </p:cNvSpPr>
          <p:nvPr>
            <p:ph type="body" idx="1"/>
          </p:nvPr>
        </p:nvSpPr>
        <p:spPr>
          <a:xfrm>
            <a:off x="585360" y="1542960"/>
            <a:ext cx="5143680" cy="1823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86"/>
          <p:cNvSpPr txBox="1">
            <a:spLocks noGrp="1"/>
          </p:cNvSpPr>
          <p:nvPr>
            <p:ph type="body" idx="2"/>
          </p:nvPr>
        </p:nvSpPr>
        <p:spPr>
          <a:xfrm>
            <a:off x="5986440" y="1542960"/>
            <a:ext cx="5143680" cy="1823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86"/>
          <p:cNvSpPr txBox="1">
            <a:spLocks noGrp="1"/>
          </p:cNvSpPr>
          <p:nvPr>
            <p:ph type="body" idx="3"/>
          </p:nvPr>
        </p:nvSpPr>
        <p:spPr>
          <a:xfrm>
            <a:off x="585360" y="3540240"/>
            <a:ext cx="10540440" cy="1823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7"/>
          <p:cNvSpPr txBox="1">
            <a:spLocks noGrp="1"/>
          </p:cNvSpPr>
          <p:nvPr>
            <p:ph type="dt" idx="10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77"/>
          <p:cNvSpPr txBox="1">
            <a:spLocks noGrp="1"/>
          </p:cNvSpPr>
          <p:nvPr>
            <p:ph type="ftr" idx="11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77"/>
          <p:cNvSpPr txBox="1">
            <a:spLocks noGrp="1"/>
          </p:cNvSpPr>
          <p:nvPr>
            <p:ph type="sldNum" idx="12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" name="Google Shape;13;p77"/>
          <p:cNvSpPr txBox="1">
            <a:spLocks noGrp="1"/>
          </p:cNvSpPr>
          <p:nvPr>
            <p:ph type="title"/>
          </p:nvPr>
        </p:nvSpPr>
        <p:spPr>
          <a:xfrm>
            <a:off x="585360" y="262800"/>
            <a:ext cx="10540440" cy="110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" name="Google Shape;14;p77"/>
          <p:cNvSpPr txBox="1">
            <a:spLocks noGrp="1"/>
          </p:cNvSpPr>
          <p:nvPr>
            <p:ph type="body" idx="1"/>
          </p:nvPr>
        </p:nvSpPr>
        <p:spPr>
          <a:xfrm>
            <a:off x="585360" y="1542960"/>
            <a:ext cx="10540440" cy="3823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"/>
          <p:cNvPicPr preferRelativeResize="0"/>
          <p:nvPr/>
        </p:nvPicPr>
        <p:blipFill rotWithShape="1">
          <a:blip r:embed="rId3">
            <a:alphaModFix/>
          </a:blip>
          <a:srcRect t="189" b="189"/>
          <a:stretch/>
        </p:blipFill>
        <p:spPr>
          <a:xfrm>
            <a:off x="25" y="0"/>
            <a:ext cx="11768525" cy="6594475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"/>
          <p:cNvSpPr/>
          <p:nvPr/>
        </p:nvSpPr>
        <p:spPr>
          <a:xfrm>
            <a:off x="25" y="577825"/>
            <a:ext cx="11768400" cy="17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7612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950"/>
              <a:buFont typeface="Arial"/>
              <a:buNone/>
            </a:pPr>
            <a:r>
              <a:rPr lang="sk-SK" sz="14950" b="0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SV</a:t>
            </a:r>
            <a:r>
              <a:rPr lang="sk-SK" sz="1495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</a:t>
            </a:r>
            <a:r>
              <a:rPr lang="sk-SK" sz="14950" b="0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</a:t>
            </a:r>
            <a:r>
              <a:rPr lang="sk-SK" sz="1495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</a:t>
            </a:r>
            <a:r>
              <a:rPr lang="sk-SK" sz="14950" b="0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</a:t>
            </a:r>
            <a:endParaRPr sz="1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1"/>
          <p:cNvSpPr/>
          <p:nvPr/>
        </p:nvSpPr>
        <p:spPr>
          <a:xfrm>
            <a:off x="-175" y="1982100"/>
            <a:ext cx="11768400" cy="12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8308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250"/>
              <a:buFont typeface="Arial"/>
              <a:buNone/>
            </a:pPr>
            <a:r>
              <a:rPr lang="sk-SK" sz="925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BIBLIE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10" descr="nb-en-6-1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0"/>
          <p:cNvSpPr/>
          <p:nvPr/>
        </p:nvSpPr>
        <p:spPr>
          <a:xfrm>
            <a:off x="784805" y="719990"/>
            <a:ext cx="4222800" cy="21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3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„…nepriateľ, čo ho nasial, je diabol, žatva je koniec sveta a ženci sú anjeli.“</a:t>
            </a:r>
            <a:endParaRPr sz="333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35" name="Google Shape;135;p10"/>
          <p:cNvSpPr/>
          <p:nvPr/>
        </p:nvSpPr>
        <p:spPr>
          <a:xfrm>
            <a:off x="5439600" y="4828280"/>
            <a:ext cx="5495400" cy="4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Matúš 13,39</a:t>
            </a:r>
            <a:endParaRPr sz="250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11" descr="nb-en-6-1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1"/>
          <p:cNvSpPr/>
          <p:nvPr/>
        </p:nvSpPr>
        <p:spPr>
          <a:xfrm>
            <a:off x="523099" y="2490150"/>
            <a:ext cx="3996900" cy="19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r" rtl="0">
              <a:lnSpc>
                <a:spcPct val="6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874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BOŽIE </a:t>
            </a:r>
            <a:r>
              <a:rPr lang="sk-SK" sz="8740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SKUTKY</a:t>
            </a:r>
            <a:endParaRPr sz="8740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43" name="Google Shape;143;p11"/>
          <p:cNvSpPr/>
          <p:nvPr/>
        </p:nvSpPr>
        <p:spPr>
          <a:xfrm>
            <a:off x="5928050" y="2490150"/>
            <a:ext cx="5261426" cy="19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6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874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DIABLOVE</a:t>
            </a:r>
            <a:r>
              <a:rPr lang="sk-SK" sz="8740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SKUTKY</a:t>
            </a:r>
            <a:endParaRPr sz="8740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44" name="Google Shape;144;p11"/>
          <p:cNvSpPr/>
          <p:nvPr/>
        </p:nvSpPr>
        <p:spPr>
          <a:xfrm>
            <a:off x="4618475" y="2803030"/>
            <a:ext cx="1620000" cy="9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6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874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vs</a:t>
            </a:r>
            <a:endParaRPr sz="874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12" descr="nb-en-6-1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12"/>
          <p:cNvSpPr/>
          <p:nvPr/>
        </p:nvSpPr>
        <p:spPr>
          <a:xfrm>
            <a:off x="784795" y="719995"/>
            <a:ext cx="10338000" cy="162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3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„Na nebi sa strhol boj. Michal a jeho anjeli bojovali proti drakovi; aj drak a jeho anjeli bojovali. </a:t>
            </a:r>
            <a:br>
              <a:rPr lang="sk-SK" sz="333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sk-SK" sz="333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 neobstáli a nebolo už pre nich miesto v nebi.“</a:t>
            </a:r>
            <a:endParaRPr sz="333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52" name="Google Shape;152;p12"/>
          <p:cNvSpPr/>
          <p:nvPr/>
        </p:nvSpPr>
        <p:spPr>
          <a:xfrm>
            <a:off x="5450760" y="4625600"/>
            <a:ext cx="5495400" cy="4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Zjavenie12,7-8</a:t>
            </a:r>
            <a:endParaRPr sz="250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13" descr="nb-en-6-1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13"/>
          <p:cNvSpPr/>
          <p:nvPr/>
        </p:nvSpPr>
        <p:spPr>
          <a:xfrm>
            <a:off x="3819835" y="1305305"/>
            <a:ext cx="7410000" cy="21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3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„Veľký drak, starý had, ktorý sa volá diabol a satan, zvodca celého sveta, bol zvrhnutý na zem a s ním boli zvrhnutí aj jeho anjeli.“</a:t>
            </a:r>
            <a:endParaRPr sz="333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60" name="Google Shape;160;p13"/>
          <p:cNvSpPr/>
          <p:nvPr/>
        </p:nvSpPr>
        <p:spPr>
          <a:xfrm>
            <a:off x="5450760" y="4625600"/>
            <a:ext cx="5495400" cy="4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Zjavenie 12,9</a:t>
            </a:r>
            <a:endParaRPr sz="250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14" descr="nb-en-6-1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14"/>
          <p:cNvSpPr/>
          <p:nvPr/>
        </p:nvSpPr>
        <p:spPr>
          <a:xfrm>
            <a:off x="3029400" y="1024920"/>
            <a:ext cx="7950600" cy="21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3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„Ukázalo sa aj iné znamenie na nebi: </a:t>
            </a:r>
            <a:br>
              <a:rPr lang="sk-SK" sz="333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sk-SK" sz="333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Hľa, veľký ohnivočervený drak, ktorý mal sedem hláv a desať rohov, na hlavách sedem diadémov. “</a:t>
            </a:r>
            <a:endParaRPr sz="333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68" name="Google Shape;168;p14"/>
          <p:cNvSpPr/>
          <p:nvPr/>
        </p:nvSpPr>
        <p:spPr>
          <a:xfrm>
            <a:off x="5450760" y="4625600"/>
            <a:ext cx="5495400" cy="4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Zjavenie 12,3</a:t>
            </a:r>
            <a:endParaRPr sz="250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15" descr="nb-en-6-1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15"/>
          <p:cNvSpPr/>
          <p:nvPr/>
        </p:nvSpPr>
        <p:spPr>
          <a:xfrm>
            <a:off x="784796" y="719994"/>
            <a:ext cx="4712700" cy="2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3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„Jeho chvost zmietol tretinu nebeských hviezd a zhodil ich </a:t>
            </a:r>
            <a:br>
              <a:rPr lang="sk-SK" sz="333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sk-SK" sz="333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na zem.“</a:t>
            </a:r>
            <a:endParaRPr sz="333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76" name="Google Shape;176;p15"/>
          <p:cNvSpPr/>
          <p:nvPr/>
        </p:nvSpPr>
        <p:spPr>
          <a:xfrm>
            <a:off x="5450760" y="4625600"/>
            <a:ext cx="5495400" cy="4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Zjavenie 12,4</a:t>
            </a:r>
            <a:endParaRPr sz="250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16" descr="nb-en-6-1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16"/>
          <p:cNvSpPr/>
          <p:nvPr/>
        </p:nvSpPr>
        <p:spPr>
          <a:xfrm>
            <a:off x="784800" y="719999"/>
            <a:ext cx="10138800" cy="24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3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„Takto vraví Pán, Hospodin: ‚Bol si pečaťou dokonalosti, plný múdrosti a dokonalý v kráse. </a:t>
            </a:r>
            <a:br>
              <a:rPr lang="sk-SK" sz="333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sk-SK" sz="333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Bol si v Božej záhrade, v Edene. Bol si odetý rozličnými drahokamami.“</a:t>
            </a:r>
            <a:endParaRPr sz="333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84" name="Google Shape;184;p16"/>
          <p:cNvSpPr/>
          <p:nvPr/>
        </p:nvSpPr>
        <p:spPr>
          <a:xfrm>
            <a:off x="5450750" y="4631400"/>
            <a:ext cx="42978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Ezechiel 28,12-13</a:t>
            </a:r>
            <a:endParaRPr sz="250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17" descr="nb-en-6-1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17"/>
          <p:cNvSpPr/>
          <p:nvPr/>
        </p:nvSpPr>
        <p:spPr>
          <a:xfrm>
            <a:off x="784800" y="720001"/>
            <a:ext cx="8359500" cy="23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3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„Urobil som ťa jagavým cherubom — strážcom. Bol si na svätom Božom vrchu, prechádzal si sa medzi ohnivými kameňmi...“</a:t>
            </a:r>
            <a:endParaRPr sz="333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92" name="Google Shape;192;p17"/>
          <p:cNvSpPr/>
          <p:nvPr/>
        </p:nvSpPr>
        <p:spPr>
          <a:xfrm>
            <a:off x="3986640" y="4685040"/>
            <a:ext cx="693684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Ezechiel 28,14</a:t>
            </a:r>
            <a:endParaRPr sz="250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18" descr="nb-en-6-1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18"/>
          <p:cNvSpPr/>
          <p:nvPr/>
        </p:nvSpPr>
        <p:spPr>
          <a:xfrm>
            <a:off x="3434760" y="905400"/>
            <a:ext cx="7421040" cy="1642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r" rtl="0">
              <a:lnSpc>
                <a:spcPct val="6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8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CHCEL BYŤ</a:t>
            </a:r>
            <a:endParaRPr sz="840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r" rtl="0">
              <a:lnSpc>
                <a:spcPct val="6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8400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BOHOM</a:t>
            </a:r>
            <a:endParaRPr sz="8400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19" descr="nb-en-6-1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19"/>
          <p:cNvSpPr/>
          <p:nvPr/>
        </p:nvSpPr>
        <p:spPr>
          <a:xfrm>
            <a:off x="799560" y="2973240"/>
            <a:ext cx="10067760" cy="111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3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„Bezchybne si si počínal odo dňa svojho stvorenia </a:t>
            </a:r>
            <a:br>
              <a:rPr lang="sk-SK" sz="333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sk-SK" sz="333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až dovtedy, kým sa nezistila zvrátenosť pri tebe.“</a:t>
            </a:r>
            <a:endParaRPr sz="333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07" name="Google Shape;207;p19"/>
          <p:cNvSpPr/>
          <p:nvPr/>
        </p:nvSpPr>
        <p:spPr>
          <a:xfrm>
            <a:off x="3468600" y="4620240"/>
            <a:ext cx="747756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Ezechiel 28,15</a:t>
            </a:r>
            <a:endParaRPr sz="250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2" descr="nb-en-6-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2"/>
          <p:cNvSpPr/>
          <p:nvPr/>
        </p:nvSpPr>
        <p:spPr>
          <a:xfrm>
            <a:off x="5694125" y="3342600"/>
            <a:ext cx="5358600" cy="26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r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7319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PREČO JE</a:t>
            </a:r>
            <a:endParaRPr sz="7319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r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7319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TAK MNOHO</a:t>
            </a:r>
            <a:endParaRPr sz="7319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r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7319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UTRPENIA?</a:t>
            </a:r>
            <a:endParaRPr sz="7319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20" descr="nb-en-6-2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0"/>
          <p:cNvSpPr/>
          <p:nvPr/>
        </p:nvSpPr>
        <p:spPr>
          <a:xfrm>
            <a:off x="784800" y="2530850"/>
            <a:ext cx="9440700" cy="11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3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„Srdce ti spyšnelo pre tvoju krásu, </a:t>
            </a:r>
            <a:br>
              <a:rPr lang="sk-SK" sz="333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sk-SK" sz="333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prišiel si o múdrosť kvôli lesku.“</a:t>
            </a:r>
            <a:endParaRPr sz="333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15" name="Google Shape;215;p20"/>
          <p:cNvSpPr/>
          <p:nvPr/>
        </p:nvSpPr>
        <p:spPr>
          <a:xfrm>
            <a:off x="6565680" y="4620240"/>
            <a:ext cx="436932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Ezechiel 28,17</a:t>
            </a:r>
            <a:endParaRPr sz="250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1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1"/>
          <p:cNvSpPr/>
          <p:nvPr/>
        </p:nvSpPr>
        <p:spPr>
          <a:xfrm>
            <a:off x="784800" y="720000"/>
            <a:ext cx="8035200" cy="19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6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974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STAL SA</a:t>
            </a:r>
            <a:endParaRPr sz="974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6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60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EGOCENTRICKÝM</a:t>
            </a:r>
            <a:endParaRPr sz="600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22" descr="nb-en-6-2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2"/>
          <p:cNvSpPr/>
          <p:nvPr/>
        </p:nvSpPr>
        <p:spPr>
          <a:xfrm>
            <a:off x="784800" y="1381125"/>
            <a:ext cx="6955200" cy="23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3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„Ako si padla z neba, </a:t>
            </a:r>
            <a:br>
              <a:rPr lang="sk-SK" sz="333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sk-SK" sz="333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žiarivá zornička!</a:t>
            </a:r>
            <a:endParaRPr b="1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3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Zrazený si na zemi, </a:t>
            </a:r>
            <a:br>
              <a:rPr lang="sk-SK" sz="333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sk-SK" sz="333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vládca nad národmi!“</a:t>
            </a:r>
            <a:endParaRPr sz="333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30" name="Google Shape;230;p22"/>
          <p:cNvSpPr/>
          <p:nvPr/>
        </p:nvSpPr>
        <p:spPr>
          <a:xfrm>
            <a:off x="5450760" y="4625600"/>
            <a:ext cx="5495400" cy="4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Izaiáš 14,12</a:t>
            </a:r>
            <a:endParaRPr sz="250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23" descr="nb-en-6-2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3"/>
          <p:cNvSpPr/>
          <p:nvPr/>
        </p:nvSpPr>
        <p:spPr>
          <a:xfrm>
            <a:off x="784800" y="720000"/>
            <a:ext cx="9643200" cy="28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3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„Veď v srdci si si povedal:</a:t>
            </a:r>
            <a:endParaRPr b="1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3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,Do nebies vystúpim, až nad Božie hviezdy vyvýšim svoj trón, sídliť chcem na vrchu zhromaždenia,</a:t>
            </a:r>
            <a:r>
              <a:rPr lang="sk-SK" b="1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sk-SK" sz="333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na najkrajnejšom severe.‘“</a:t>
            </a:r>
            <a:endParaRPr sz="333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38" name="Google Shape;238;p23"/>
          <p:cNvSpPr/>
          <p:nvPr/>
        </p:nvSpPr>
        <p:spPr>
          <a:xfrm>
            <a:off x="5450760" y="4282560"/>
            <a:ext cx="54954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Izajáš 14,13</a:t>
            </a:r>
            <a:endParaRPr sz="250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24" descr="nb-en-6-2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24"/>
          <p:cNvSpPr/>
          <p:nvPr/>
        </p:nvSpPr>
        <p:spPr>
          <a:xfrm>
            <a:off x="4020475" y="719999"/>
            <a:ext cx="6959400" cy="44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907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sk-SK" sz="9070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AKO </a:t>
            </a:r>
            <a:r>
              <a:rPr lang="sk-SK" sz="907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HNILOBA</a:t>
            </a:r>
            <a:br>
              <a:rPr lang="sk-SK" sz="1800" b="1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sk-SK" sz="9070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NA OVOCÍ</a:t>
            </a:r>
            <a:endParaRPr sz="9070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25" descr="nb-en-6-2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78658"/>
            <a:ext cx="11711880" cy="6672778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25"/>
          <p:cNvSpPr/>
          <p:nvPr/>
        </p:nvSpPr>
        <p:spPr>
          <a:xfrm>
            <a:off x="784800" y="720000"/>
            <a:ext cx="8755200" cy="40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80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LÁSKA</a:t>
            </a:r>
            <a:endParaRPr sz="800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8000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EXISTUJE</a:t>
            </a:r>
            <a:endParaRPr sz="8000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8000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LEN TAM </a:t>
            </a:r>
            <a:br>
              <a:rPr lang="sk-SK" sz="180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sk-SK" sz="8000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KDE JE</a:t>
            </a:r>
            <a:br>
              <a:rPr lang="sk-SK" sz="1800" b="1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sk-SK" sz="80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SLOBODA</a:t>
            </a:r>
            <a:endParaRPr sz="800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26" descr="nb-en-6-2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27" descr="nb-en-6-2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27"/>
          <p:cNvSpPr/>
          <p:nvPr/>
        </p:nvSpPr>
        <p:spPr>
          <a:xfrm>
            <a:off x="785875" y="2687400"/>
            <a:ext cx="4074900" cy="3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907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ALE PREČO ZEM? </a:t>
            </a:r>
            <a:endParaRPr sz="907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28" descr="nb-en-6-2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28"/>
          <p:cNvSpPr/>
          <p:nvPr/>
        </p:nvSpPr>
        <p:spPr>
          <a:xfrm>
            <a:off x="784800" y="1238750"/>
            <a:ext cx="6602700" cy="11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3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„...veď sme sa stali divadlom svetu, anjelom i ľuďom.“</a:t>
            </a:r>
            <a:endParaRPr sz="333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73" name="Google Shape;273;p28"/>
          <p:cNvSpPr/>
          <p:nvPr/>
        </p:nvSpPr>
        <p:spPr>
          <a:xfrm>
            <a:off x="5450760" y="4631400"/>
            <a:ext cx="54954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1. Korintským 4,9</a:t>
            </a:r>
            <a:endParaRPr sz="250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29" descr="nb-en-6-2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1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29"/>
          <p:cNvSpPr/>
          <p:nvPr/>
        </p:nvSpPr>
        <p:spPr>
          <a:xfrm>
            <a:off x="779400" y="3488650"/>
            <a:ext cx="8220600" cy="24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6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907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VIDEL </a:t>
            </a:r>
            <a:endParaRPr sz="907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6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9070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TENTO SVET</a:t>
            </a:r>
            <a:endParaRPr sz="9070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3" descr="nb-en-6-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30" descr="nb-en-6-3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30"/>
          <p:cNvSpPr/>
          <p:nvPr/>
        </p:nvSpPr>
        <p:spPr>
          <a:xfrm>
            <a:off x="799550" y="664550"/>
            <a:ext cx="7002900" cy="36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3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„Hospodin, Boh, prikázal človekovi: „Môžeš jesť zo všetkých stromov záhrady, ale nejedz zo stromu poznania dobra a zla, lebo v deň, </a:t>
            </a:r>
            <a:br>
              <a:rPr lang="sk-SK" sz="333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sk-SK" sz="333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 ktorom by si z neho jedol, určite zomrieš.“</a:t>
            </a:r>
            <a:endParaRPr sz="333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88" name="Google Shape;288;p30"/>
          <p:cNvSpPr/>
          <p:nvPr/>
        </p:nvSpPr>
        <p:spPr>
          <a:xfrm>
            <a:off x="5439600" y="4631400"/>
            <a:ext cx="54954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Genesis 2,16-17</a:t>
            </a:r>
            <a:endParaRPr sz="250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31" descr="nb-en-6-3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31"/>
          <p:cNvSpPr/>
          <p:nvPr/>
        </p:nvSpPr>
        <p:spPr>
          <a:xfrm>
            <a:off x="4257000" y="3650150"/>
            <a:ext cx="6801900" cy="21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6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9070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EVA BOLA</a:t>
            </a:r>
            <a:r>
              <a:rPr lang="sk-SK" sz="907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PODVEDENÁ</a:t>
            </a:r>
            <a:endParaRPr sz="907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32" descr="nb-en-6-3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32"/>
          <p:cNvSpPr/>
          <p:nvPr/>
        </p:nvSpPr>
        <p:spPr>
          <a:xfrm>
            <a:off x="784800" y="1712950"/>
            <a:ext cx="10634700" cy="29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3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„Naozaj vám Boh zakázal jesť zo všetkých stromov záhrady?“ Žena mu odpovedala: „Ovocie zo stromov </a:t>
            </a:r>
            <a:br>
              <a:rPr lang="sk-SK" sz="333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sk-SK" sz="333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 záhrade jesť smieme, ale o ovocí stromu, ktorý je uprostred záhrady, Boh povedal: ‚Nejedzte z neho, nedotknite sa ho, aby ste nezomreli!‘...“</a:t>
            </a:r>
            <a:endParaRPr sz="333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03" name="Google Shape;303;p32"/>
          <p:cNvSpPr/>
          <p:nvPr/>
        </p:nvSpPr>
        <p:spPr>
          <a:xfrm>
            <a:off x="5450760" y="4631400"/>
            <a:ext cx="54954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Genesis 3,1-3</a:t>
            </a:r>
            <a:endParaRPr sz="250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33" descr="nb-en-6-3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33"/>
          <p:cNvSpPr/>
          <p:nvPr/>
        </p:nvSpPr>
        <p:spPr>
          <a:xfrm rot="-19348">
            <a:off x="8313778" y="727933"/>
            <a:ext cx="2825145" cy="2140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3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Had ženu ujisťoval: </a:t>
            </a:r>
            <a:endParaRPr b="1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3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„Nie, určite nezomriete!“</a:t>
            </a:r>
            <a:endParaRPr sz="333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11" name="Google Shape;311;p33"/>
          <p:cNvSpPr/>
          <p:nvPr/>
        </p:nvSpPr>
        <p:spPr>
          <a:xfrm>
            <a:off x="5450760" y="4631400"/>
            <a:ext cx="54954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Genesis 3,4</a:t>
            </a:r>
            <a:endParaRPr sz="250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34" descr="nb-en-6-3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34"/>
          <p:cNvSpPr/>
          <p:nvPr/>
        </p:nvSpPr>
        <p:spPr>
          <a:xfrm>
            <a:off x="784800" y="2286000"/>
            <a:ext cx="9226800" cy="162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3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„Boh totiž vie, že v deň, keď budete z neho jesť, otvoria sa vám oči a budete ako Boh, budete poznať dobro i zlo.“</a:t>
            </a:r>
            <a:endParaRPr sz="333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19" name="Google Shape;319;p34"/>
          <p:cNvSpPr/>
          <p:nvPr/>
        </p:nvSpPr>
        <p:spPr>
          <a:xfrm>
            <a:off x="5450760" y="4631400"/>
            <a:ext cx="54954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Genesis 3,5</a:t>
            </a:r>
            <a:endParaRPr sz="250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35" descr="nb-en-6-3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35"/>
          <p:cNvSpPr/>
          <p:nvPr/>
        </p:nvSpPr>
        <p:spPr>
          <a:xfrm>
            <a:off x="784800" y="1306450"/>
            <a:ext cx="9406800" cy="162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3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„Žena videla, že by bolo dobré jesť zo stromu, lebo strom je na pohľad lákavý a na získanie múdrosti vábivý. Vzala z jeho ovocia, jedla…“</a:t>
            </a:r>
            <a:endParaRPr sz="333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27" name="Google Shape;327;p35"/>
          <p:cNvSpPr/>
          <p:nvPr/>
        </p:nvSpPr>
        <p:spPr>
          <a:xfrm>
            <a:off x="5450760" y="4631400"/>
            <a:ext cx="54954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Genesis 3,6</a:t>
            </a:r>
            <a:endParaRPr sz="250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36" descr="nb-en-6-3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36"/>
          <p:cNvSpPr/>
          <p:nvPr/>
        </p:nvSpPr>
        <p:spPr>
          <a:xfrm>
            <a:off x="784800" y="1775725"/>
            <a:ext cx="10195200" cy="35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80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SATAN SA ZMOCNIL</a:t>
            </a:r>
            <a:endParaRPr sz="800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8000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NOVO STVORENÉHO SVETA</a:t>
            </a:r>
            <a:endParaRPr sz="8000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37" descr="nb-en-6-3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37"/>
          <p:cNvSpPr/>
          <p:nvPr/>
        </p:nvSpPr>
        <p:spPr>
          <a:xfrm>
            <a:off x="2267925" y="4457250"/>
            <a:ext cx="8468700" cy="11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r" rtl="0">
              <a:lnSpc>
                <a:spcPct val="6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891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BOH VOLAL</a:t>
            </a:r>
            <a:endParaRPr sz="891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38" descr="nb-en-6-3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38"/>
          <p:cNvSpPr/>
          <p:nvPr/>
        </p:nvSpPr>
        <p:spPr>
          <a:xfrm>
            <a:off x="6188125" y="1159925"/>
            <a:ext cx="4915500" cy="21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3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„Počul som tvoj hlas </a:t>
            </a:r>
            <a:br>
              <a:rPr lang="sk-SK" sz="333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sk-SK" sz="333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 záhrade, zľakol som sa, pretože som nahý, a tak som sa skryl.“</a:t>
            </a:r>
            <a:endParaRPr sz="333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49" name="Google Shape;349;p38"/>
          <p:cNvSpPr/>
          <p:nvPr/>
        </p:nvSpPr>
        <p:spPr>
          <a:xfrm>
            <a:off x="5450760" y="4631400"/>
            <a:ext cx="54954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Genesis 3,10</a:t>
            </a:r>
            <a:endParaRPr sz="250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39" descr="nb-en-6-3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39"/>
          <p:cNvSpPr/>
          <p:nvPr/>
        </p:nvSpPr>
        <p:spPr>
          <a:xfrm>
            <a:off x="784800" y="720000"/>
            <a:ext cx="4237500" cy="26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3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Boh sa ho spýtal: „Kto ti povedal, že si nahý? Nejedol si azda zo stromu, z ktorého som ti zakázal jesť?“</a:t>
            </a:r>
            <a:endParaRPr b="1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57" name="Google Shape;357;p39"/>
          <p:cNvSpPr/>
          <p:nvPr/>
        </p:nvSpPr>
        <p:spPr>
          <a:xfrm>
            <a:off x="5450760" y="4631400"/>
            <a:ext cx="54954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Genesis 3,11</a:t>
            </a:r>
            <a:endParaRPr sz="250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4" descr="nb-en-6-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oogle Shape;363;p40" descr="nb-en-6-4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40"/>
          <p:cNvSpPr/>
          <p:nvPr/>
        </p:nvSpPr>
        <p:spPr>
          <a:xfrm>
            <a:off x="7649950" y="720000"/>
            <a:ext cx="3420000" cy="27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3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„Žena, ktorú si mi dal, aby bola so mnou, dala mi z toho stromu, tak som jedol.“</a:t>
            </a:r>
            <a:endParaRPr sz="333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65" name="Google Shape;365;p40"/>
          <p:cNvSpPr/>
          <p:nvPr/>
        </p:nvSpPr>
        <p:spPr>
          <a:xfrm>
            <a:off x="5450760" y="4631400"/>
            <a:ext cx="54954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Genesis 3,12</a:t>
            </a:r>
            <a:endParaRPr sz="250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p41" descr="nb-en-6-4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41"/>
          <p:cNvSpPr/>
          <p:nvPr/>
        </p:nvSpPr>
        <p:spPr>
          <a:xfrm>
            <a:off x="788400" y="720000"/>
            <a:ext cx="5495400" cy="27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3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„Celý vek Adamovho života bol deväťstotridsať rokov, potom zomrel.“</a:t>
            </a:r>
            <a:endParaRPr sz="333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73" name="Google Shape;373;p41"/>
          <p:cNvSpPr/>
          <p:nvPr/>
        </p:nvSpPr>
        <p:spPr>
          <a:xfrm>
            <a:off x="5450760" y="4631400"/>
            <a:ext cx="54954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Genesis 5,5</a:t>
            </a:r>
            <a:endParaRPr sz="250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42" descr="nb-en-6-4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42"/>
          <p:cNvSpPr/>
          <p:nvPr/>
        </p:nvSpPr>
        <p:spPr>
          <a:xfrm>
            <a:off x="8412250" y="2511125"/>
            <a:ext cx="2696700" cy="12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3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„... je klamár a otec lži.“</a:t>
            </a:r>
            <a:endParaRPr sz="333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81" name="Google Shape;381;p42"/>
          <p:cNvSpPr/>
          <p:nvPr/>
        </p:nvSpPr>
        <p:spPr>
          <a:xfrm>
            <a:off x="5450760" y="4625600"/>
            <a:ext cx="5495400" cy="4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Ján 8,44</a:t>
            </a:r>
            <a:endParaRPr sz="250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43" descr="nb-en-6-4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43"/>
          <p:cNvSpPr/>
          <p:nvPr/>
        </p:nvSpPr>
        <p:spPr>
          <a:xfrm>
            <a:off x="784800" y="720000"/>
            <a:ext cx="8215200" cy="20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8490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KTO JE ZA TO</a:t>
            </a:r>
            <a:r>
              <a:rPr lang="sk-SK" sz="849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ZODPOVEDNÝ?</a:t>
            </a:r>
            <a:endParaRPr sz="849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oogle Shape;394;p44" descr="nb-en-6-4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44"/>
          <p:cNvSpPr/>
          <p:nvPr/>
        </p:nvSpPr>
        <p:spPr>
          <a:xfrm>
            <a:off x="6502025" y="720000"/>
            <a:ext cx="4486800" cy="3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3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„A či túto Abrahámovu dcéru, ktorú satan osemnásť rokov držal spútanú, nebolo treba z toho puta vyslobodiť v sobotný deň?“</a:t>
            </a:r>
            <a:endParaRPr sz="333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96" name="Google Shape;396;p44"/>
          <p:cNvSpPr/>
          <p:nvPr/>
        </p:nvSpPr>
        <p:spPr>
          <a:xfrm>
            <a:off x="5450760" y="4631400"/>
            <a:ext cx="54954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Lukáš 13,16</a:t>
            </a:r>
            <a:endParaRPr sz="250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Google Shape;402;p45" descr="nb-en-6-4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46" descr="nb-en-6-4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46"/>
          <p:cNvSpPr/>
          <p:nvPr/>
        </p:nvSpPr>
        <p:spPr>
          <a:xfrm>
            <a:off x="5629710" y="720009"/>
            <a:ext cx="5461500" cy="14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7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566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SATAN JE TEN, KTO JE VINNÝ!</a:t>
            </a:r>
            <a:endParaRPr sz="566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10" name="Google Shape;410;p46"/>
          <p:cNvSpPr/>
          <p:nvPr/>
        </p:nvSpPr>
        <p:spPr>
          <a:xfrm>
            <a:off x="5827175" y="2731800"/>
            <a:ext cx="5201400" cy="31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40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 skutočnosti je Satan tou temnou silou stojacou za všetkými chorobami, trápením a smrťou.</a:t>
            </a:r>
            <a:endParaRPr sz="400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Google Shape;416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Google Shape;422;p48" descr="nb-en-6-4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48"/>
          <p:cNvSpPr/>
          <p:nvPr/>
        </p:nvSpPr>
        <p:spPr>
          <a:xfrm>
            <a:off x="0" y="3667850"/>
            <a:ext cx="11712000" cy="23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ctr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907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sk-SK" sz="9070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 NEBI BOLO</a:t>
            </a:r>
            <a:r>
              <a:rPr lang="sk-SK" sz="907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ZASADANIE</a:t>
            </a:r>
            <a:endParaRPr sz="907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Google Shape;429;p49" descr="nb-en-6-4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49"/>
          <p:cNvSpPr/>
          <p:nvPr/>
        </p:nvSpPr>
        <p:spPr>
          <a:xfrm>
            <a:off x="784800" y="720000"/>
            <a:ext cx="6228300" cy="20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3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Hospodin sa opýtal satana: „Odkiaľ prichádzaš?“ Satan odpovedal: „Z potuliek </a:t>
            </a:r>
            <a:br>
              <a:rPr lang="sk-SK" sz="333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sk-SK" sz="333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pochôdzok po zemi.“</a:t>
            </a:r>
            <a:endParaRPr sz="333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31" name="Google Shape;431;p49"/>
          <p:cNvSpPr/>
          <p:nvPr/>
        </p:nvSpPr>
        <p:spPr>
          <a:xfrm>
            <a:off x="5450760" y="4631400"/>
            <a:ext cx="54954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Jób 1,7</a:t>
            </a:r>
            <a:endParaRPr sz="250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5" descr="nb-en-6-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Google Shape;437;p50" descr="nb-en-6-5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50"/>
          <p:cNvSpPr/>
          <p:nvPr/>
        </p:nvSpPr>
        <p:spPr>
          <a:xfrm>
            <a:off x="5394250" y="720000"/>
            <a:ext cx="5672700" cy="36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3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Vtedy Hospodin povedal satanovi: „Dobre si si všimol môjho služobníka Jóba? </a:t>
            </a:r>
            <a:br>
              <a:rPr lang="sk-SK" sz="333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sk-SK" sz="333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Veď na zemi niet nikoho ako on, kto by bol bezúhonný </a:t>
            </a:r>
            <a:br>
              <a:rPr lang="sk-SK" sz="333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sk-SK" sz="333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priamy, bál sa Boha </a:t>
            </a:r>
            <a:br>
              <a:rPr lang="sk-SK" sz="333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sk-SK" sz="333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stránil sa zlého.“</a:t>
            </a:r>
            <a:endParaRPr sz="333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39" name="Google Shape;439;p50"/>
          <p:cNvSpPr/>
          <p:nvPr/>
        </p:nvSpPr>
        <p:spPr>
          <a:xfrm>
            <a:off x="9595080" y="4620240"/>
            <a:ext cx="127224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Jób 1,8</a:t>
            </a:r>
            <a:endParaRPr sz="250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Google Shape;445;p51" descr="nb-en-6-5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51"/>
          <p:cNvSpPr/>
          <p:nvPr/>
        </p:nvSpPr>
        <p:spPr>
          <a:xfrm>
            <a:off x="784805" y="719999"/>
            <a:ext cx="9001500" cy="23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3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Satan odpovedal Hospodinovi: „Neoplatí sa azda Jóbovi báť sa Boha? ... Veď len vystri svoju ruku a udri do všetkého, čo má, či sa ti nebude do očí rúhať!?“</a:t>
            </a:r>
            <a:endParaRPr sz="333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47" name="Google Shape;447;p51"/>
          <p:cNvSpPr/>
          <p:nvPr/>
        </p:nvSpPr>
        <p:spPr>
          <a:xfrm>
            <a:off x="9043200" y="4620240"/>
            <a:ext cx="182412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Jób 1,9.11</a:t>
            </a:r>
            <a:endParaRPr sz="250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Google Shape;453;p52" descr="nb-en-6-5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52"/>
          <p:cNvSpPr/>
          <p:nvPr/>
        </p:nvSpPr>
        <p:spPr>
          <a:xfrm>
            <a:off x="3568450" y="3963975"/>
            <a:ext cx="7381800" cy="2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9070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TO JE ALE</a:t>
            </a:r>
            <a:endParaRPr sz="9070" i="0" u="none" strike="noStrike" cap="none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907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VÝZVA</a:t>
            </a:r>
            <a:endParaRPr sz="907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Google Shape;460;p53" descr="nb-en-6-5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53"/>
          <p:cNvSpPr/>
          <p:nvPr/>
        </p:nvSpPr>
        <p:spPr>
          <a:xfrm>
            <a:off x="784800" y="720000"/>
            <a:ext cx="9552900" cy="15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3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Hospodin odvetil satanovi: „Pozri, všetko, čo mu patrí, je v tvojich rukách, len nesiahaj na jeho osobu.“ Vtedy satan odišiel spred Hospodina. </a:t>
            </a:r>
            <a:endParaRPr sz="333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62" name="Google Shape;462;p53"/>
          <p:cNvSpPr/>
          <p:nvPr/>
        </p:nvSpPr>
        <p:spPr>
          <a:xfrm>
            <a:off x="5450760" y="4625600"/>
            <a:ext cx="5495400" cy="4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Jób 1,12</a:t>
            </a:r>
            <a:endParaRPr sz="250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Google Shape;468;p54" descr="nb-en-6-5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54"/>
          <p:cNvSpPr/>
          <p:nvPr/>
        </p:nvSpPr>
        <p:spPr>
          <a:xfrm>
            <a:off x="784800" y="720000"/>
            <a:ext cx="8731200" cy="30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8570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ZAČÍNAJÚ PRICHÁDZAŤ</a:t>
            </a:r>
            <a:endParaRPr sz="8570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857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RANY</a:t>
            </a:r>
            <a:endParaRPr sz="857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" name="Google Shape;475;p55" descr="nb-en-6-5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55"/>
          <p:cNvSpPr/>
          <p:nvPr/>
        </p:nvSpPr>
        <p:spPr>
          <a:xfrm>
            <a:off x="784800" y="1121025"/>
            <a:ext cx="8755200" cy="48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9070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JÓBOVA VERNOSŤ VOČI BOHU</a:t>
            </a:r>
            <a:r>
              <a:rPr lang="sk-SK" sz="907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ZOSTALA  NEZMENENÁ </a:t>
            </a:r>
            <a:endParaRPr sz="907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" name="Google Shape;482;p56" descr="nb-en-6-5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56"/>
          <p:cNvSpPr/>
          <p:nvPr/>
        </p:nvSpPr>
        <p:spPr>
          <a:xfrm>
            <a:off x="7255325" y="720000"/>
            <a:ext cx="3739800" cy="30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3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„Hospodin dal </a:t>
            </a:r>
            <a:br>
              <a:rPr lang="sk-SK" sz="333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sk-SK" sz="333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Hospodin vzal, nech je požehnané meno Hospodina.“</a:t>
            </a:r>
            <a:endParaRPr sz="333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84" name="Google Shape;484;p56"/>
          <p:cNvSpPr/>
          <p:nvPr/>
        </p:nvSpPr>
        <p:spPr>
          <a:xfrm>
            <a:off x="5450760" y="4631400"/>
            <a:ext cx="54954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Jób 1,21</a:t>
            </a:r>
            <a:endParaRPr sz="250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" name="Google Shape;490;p57" descr="nb-en-6-5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57"/>
          <p:cNvSpPr/>
          <p:nvPr/>
        </p:nvSpPr>
        <p:spPr>
          <a:xfrm>
            <a:off x="4403500" y="720000"/>
            <a:ext cx="6627600" cy="41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3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„Kožu za kožu a všetko, čo človek má, dá za svoj život. Veď len polož naňho svoju ruku a dotkni sa jeho kostí a jeho tela, či sa ti nebude do očí rúhať!?“ Hospodin odpovedal satanovi: „Nech je teda v tvojich rukách, len ušetri jeho život.“ </a:t>
            </a:r>
            <a:endParaRPr sz="333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92" name="Google Shape;492;p57"/>
          <p:cNvSpPr/>
          <p:nvPr/>
        </p:nvSpPr>
        <p:spPr>
          <a:xfrm>
            <a:off x="5428080" y="5656320"/>
            <a:ext cx="54954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Jób 2,4-6</a:t>
            </a:r>
            <a:endParaRPr sz="250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" name="Google Shape;498;p58" descr="nb-en-6-5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58"/>
          <p:cNvSpPr/>
          <p:nvPr/>
        </p:nvSpPr>
        <p:spPr>
          <a:xfrm>
            <a:off x="784800" y="720001"/>
            <a:ext cx="10499400" cy="9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3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„Potom satan odišiel spred Hospodina a ranil Jóba boľavými vredmi od hlavy po päty..“</a:t>
            </a:r>
            <a:endParaRPr sz="333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00" name="Google Shape;500;p58"/>
          <p:cNvSpPr/>
          <p:nvPr/>
        </p:nvSpPr>
        <p:spPr>
          <a:xfrm>
            <a:off x="5439600" y="5104440"/>
            <a:ext cx="54954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Jób 2,7</a:t>
            </a:r>
            <a:endParaRPr sz="250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Google Shape;506;p59" descr="nb-en-6-5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p59"/>
          <p:cNvSpPr/>
          <p:nvPr/>
        </p:nvSpPr>
        <p:spPr>
          <a:xfrm>
            <a:off x="784800" y="720001"/>
            <a:ext cx="10351500" cy="9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3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„Keď sa toto všetko dialo, Jób nezhrešil a neprisúdil Bohu nič nenáležité.“</a:t>
            </a:r>
            <a:endParaRPr sz="333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08" name="Google Shape;508;p59"/>
          <p:cNvSpPr/>
          <p:nvPr/>
        </p:nvSpPr>
        <p:spPr>
          <a:xfrm>
            <a:off x="5450760" y="5104440"/>
            <a:ext cx="54954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Jób 1,22</a:t>
            </a:r>
            <a:endParaRPr sz="250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6" descr="nb-en-6-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0" y="36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6"/>
          <p:cNvSpPr/>
          <p:nvPr/>
        </p:nvSpPr>
        <p:spPr>
          <a:xfrm>
            <a:off x="4430425" y="720000"/>
            <a:ext cx="6636300" cy="21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3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Sluhovia prišli k hospodárovi </a:t>
            </a:r>
            <a:br>
              <a:rPr lang="sk-SK" sz="333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sk-SK" sz="333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povedali mu: ‚Pane, či si na svoje pole nezasial dobré </a:t>
            </a:r>
            <a:r>
              <a:rPr lang="sk-SK" sz="3330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</a:t>
            </a:r>
            <a:r>
              <a:rPr lang="sk-SK" sz="333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emeno? </a:t>
            </a:r>
            <a:br>
              <a:rPr lang="sk-SK" sz="333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sk-SK" sz="333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Kde sa potom vzal kúkoľ?‘</a:t>
            </a:r>
            <a:endParaRPr sz="333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03" name="Google Shape;103;p6"/>
          <p:cNvSpPr/>
          <p:nvPr/>
        </p:nvSpPr>
        <p:spPr>
          <a:xfrm>
            <a:off x="5450760" y="4625600"/>
            <a:ext cx="5495400" cy="4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Matúš 13,27</a:t>
            </a:r>
            <a:endParaRPr sz="250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Google Shape;514;p60" descr="nb-en-6-6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p60"/>
          <p:cNvSpPr/>
          <p:nvPr/>
        </p:nvSpPr>
        <p:spPr>
          <a:xfrm>
            <a:off x="1965593" y="719990"/>
            <a:ext cx="7781400" cy="18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ctr" rtl="0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6990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KTO BOL TEN, ČO JÓBA TRÁPIL?</a:t>
            </a:r>
            <a:endParaRPr sz="6990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16" name="Google Shape;516;p60"/>
          <p:cNvSpPr/>
          <p:nvPr/>
        </p:nvSpPr>
        <p:spPr>
          <a:xfrm>
            <a:off x="1959480" y="3761280"/>
            <a:ext cx="7781400" cy="1214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ctr" rtl="0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849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SATAN! </a:t>
            </a:r>
            <a:endParaRPr sz="849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" name="Google Shape;522;p61" descr="nb-en-6-6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61"/>
          <p:cNvSpPr/>
          <p:nvPr/>
        </p:nvSpPr>
        <p:spPr>
          <a:xfrm>
            <a:off x="784800" y="720000"/>
            <a:ext cx="10375200" cy="2453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ctr" rtl="0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6240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KTO PRIVIEDOL VÍCHOR, KTORÝ ZABIL JÓBOVE DCÉRY </a:t>
            </a:r>
            <a:br>
              <a:rPr lang="sk-SK" sz="6240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sk-SK" sz="6240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SYNOV?</a:t>
            </a:r>
            <a:endParaRPr sz="6240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24" name="Google Shape;524;p61"/>
          <p:cNvSpPr/>
          <p:nvPr/>
        </p:nvSpPr>
        <p:spPr>
          <a:xfrm>
            <a:off x="1959480" y="3761280"/>
            <a:ext cx="7781400" cy="12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849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SATAN! </a:t>
            </a:r>
            <a:endParaRPr sz="849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" name="Google Shape;530;p62" descr="nb-en-6-6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62"/>
          <p:cNvSpPr/>
          <p:nvPr/>
        </p:nvSpPr>
        <p:spPr>
          <a:xfrm>
            <a:off x="784800" y="720000"/>
            <a:ext cx="10375200" cy="3240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ctr" rtl="0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6240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KTO STÁL ZA KRÁDEŽOU JÓBOVHO DOBYTKA </a:t>
            </a:r>
            <a:br>
              <a:rPr lang="sk-SK" sz="6240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sk-SK" sz="6240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SMRŤOU JEHO SLUŽOBNÍKOV?</a:t>
            </a:r>
            <a:endParaRPr sz="6240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32" name="Google Shape;532;p62"/>
          <p:cNvSpPr/>
          <p:nvPr/>
        </p:nvSpPr>
        <p:spPr>
          <a:xfrm>
            <a:off x="1959480" y="3761280"/>
            <a:ext cx="7781400" cy="12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849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SATAN! </a:t>
            </a:r>
            <a:endParaRPr sz="849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" name="Google Shape;538;p63" descr="nb-en-6-6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63"/>
          <p:cNvSpPr/>
          <p:nvPr/>
        </p:nvSpPr>
        <p:spPr>
          <a:xfrm>
            <a:off x="4995325" y="720000"/>
            <a:ext cx="6071400" cy="40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r" rtl="0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58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HOSPODIN  MÔŽE DOPUSTIŤ ŤAŽKOSTI, ktoré na nás prídu ako test našej vernosti a lásky, ale SATAN je ten,  kto za ne môže a kto je zodpovedný za zlo </a:t>
            </a:r>
            <a:br>
              <a:rPr lang="sk-SK" sz="358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sk-SK" sz="358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na planéte Zemi.</a:t>
            </a:r>
            <a:endParaRPr b="1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" name="Google Shape;545;p64" descr="nb-en-6-6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p64"/>
          <p:cNvSpPr/>
          <p:nvPr/>
        </p:nvSpPr>
        <p:spPr>
          <a:xfrm>
            <a:off x="889550" y="1762950"/>
            <a:ext cx="9898500" cy="9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ctr" rtl="0">
              <a:lnSpc>
                <a:spcPct val="7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708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UPROSTRED</a:t>
            </a:r>
            <a:endParaRPr sz="708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47" name="Google Shape;547;p64"/>
          <p:cNvSpPr/>
          <p:nvPr/>
        </p:nvSpPr>
        <p:spPr>
          <a:xfrm>
            <a:off x="889560" y="2826720"/>
            <a:ext cx="9898560" cy="2372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0320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VESMÍRNEJ DRÁMY</a:t>
            </a:r>
            <a:endParaRPr sz="10320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" name="Google Shape;553;p65" descr="nb-en-6-6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Google Shape;554;p65"/>
          <p:cNvSpPr/>
          <p:nvPr/>
        </p:nvSpPr>
        <p:spPr>
          <a:xfrm>
            <a:off x="784800" y="720000"/>
            <a:ext cx="8542200" cy="18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3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„Preto radujte sa, nebesia, aj vy, čo v nich bývate. Beda však zemi i moru, pretože diabol zostúpil k vám veľmi nazlostený, </a:t>
            </a:r>
            <a:br>
              <a:rPr lang="sk-SK" sz="333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sk-SK" sz="333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lebo vie, že má málo času.“</a:t>
            </a:r>
            <a:endParaRPr b="1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55" name="Google Shape;555;p65"/>
          <p:cNvSpPr/>
          <p:nvPr/>
        </p:nvSpPr>
        <p:spPr>
          <a:xfrm>
            <a:off x="5450760" y="4609080"/>
            <a:ext cx="54954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Zjevení 12,12</a:t>
            </a:r>
            <a:endParaRPr sz="250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" name="Google Shape;561;p66" descr="nb-en-6-6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Google Shape;562;p66"/>
          <p:cNvSpPr/>
          <p:nvPr/>
        </p:nvSpPr>
        <p:spPr>
          <a:xfrm>
            <a:off x="7506450" y="720000"/>
            <a:ext cx="3641100" cy="31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3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„Buďte triezvi, bdejte! Váš protivník, diabol, obchádza ako revúci lev a hľadá, koho by zhltol.“</a:t>
            </a:r>
            <a:endParaRPr sz="333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63" name="Google Shape;563;p66"/>
          <p:cNvSpPr/>
          <p:nvPr/>
        </p:nvSpPr>
        <p:spPr>
          <a:xfrm>
            <a:off x="5405760" y="4609080"/>
            <a:ext cx="54954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1. Petrova 5,8</a:t>
            </a:r>
            <a:endParaRPr sz="250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9" name="Google Shape;569;p67" descr="nb-en-6-6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Google Shape;570;p67"/>
          <p:cNvSpPr/>
          <p:nvPr/>
        </p:nvSpPr>
        <p:spPr>
          <a:xfrm>
            <a:off x="784800" y="720000"/>
            <a:ext cx="8336100" cy="35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9160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BOH MÁ PLÁN</a:t>
            </a:r>
            <a:r>
              <a:rPr lang="sk-SK" sz="916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ZÁCHRANY </a:t>
            </a:r>
            <a:endParaRPr sz="916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" name="Google Shape;576;p68" descr="nb-en-6-6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577" name="Google Shape;577;p68"/>
          <p:cNvSpPr/>
          <p:nvPr/>
        </p:nvSpPr>
        <p:spPr>
          <a:xfrm>
            <a:off x="784800" y="3600000"/>
            <a:ext cx="6917700" cy="23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9240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SATAN BOL </a:t>
            </a:r>
            <a:r>
              <a:rPr lang="sk-SK" sz="924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PORAZENÝ</a:t>
            </a:r>
            <a:endParaRPr sz="924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" name="Google Shape;583;p69" descr="nb-en-6-6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Google Shape;584;p69"/>
          <p:cNvSpPr/>
          <p:nvPr/>
        </p:nvSpPr>
        <p:spPr>
          <a:xfrm>
            <a:off x="968400" y="4910040"/>
            <a:ext cx="9797400" cy="770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ctr" rtl="0">
              <a:lnSpc>
                <a:spcPct val="7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583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KOMU BUDEME VERIŤ?</a:t>
            </a:r>
            <a:endParaRPr sz="583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7" descr="nb-en-6-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0" y="72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7"/>
          <p:cNvSpPr/>
          <p:nvPr/>
        </p:nvSpPr>
        <p:spPr>
          <a:xfrm>
            <a:off x="6278750" y="1355650"/>
            <a:ext cx="4757100" cy="11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3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Chceli vedieť: </a:t>
            </a:r>
            <a:br>
              <a:rPr lang="sk-SK" sz="333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sk-SK" sz="333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„Kde sa vzal ten kúkoľ?“</a:t>
            </a:r>
            <a:endParaRPr sz="333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1" name="Google Shape;111;p7"/>
          <p:cNvSpPr/>
          <p:nvPr/>
        </p:nvSpPr>
        <p:spPr>
          <a:xfrm>
            <a:off x="5450760" y="4625600"/>
            <a:ext cx="5495400" cy="4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Matúš 13,27</a:t>
            </a:r>
            <a:endParaRPr sz="250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0" name="Google Shape;590;p70" descr="nb-en-6-7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70"/>
          <p:cNvSpPr/>
          <p:nvPr/>
        </p:nvSpPr>
        <p:spPr>
          <a:xfrm>
            <a:off x="2207150" y="1807075"/>
            <a:ext cx="7398600" cy="35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ctr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KDE JE</a:t>
            </a:r>
            <a:endParaRPr sz="1200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ctr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515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BOH</a:t>
            </a:r>
            <a:endParaRPr sz="1515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7" name="Google Shape;597;p71" descr="nb-en-6-7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598" name="Google Shape;598;p71"/>
          <p:cNvSpPr/>
          <p:nvPr/>
        </p:nvSpPr>
        <p:spPr>
          <a:xfrm>
            <a:off x="6300000" y="1328760"/>
            <a:ext cx="4860000" cy="2120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3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„Poďte ku mne všetci, ktorí sa namáhate a ste preťažení; ja vám dám odpočinúť.“</a:t>
            </a:r>
            <a:endParaRPr sz="333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99" name="Google Shape;599;p71"/>
          <p:cNvSpPr/>
          <p:nvPr/>
        </p:nvSpPr>
        <p:spPr>
          <a:xfrm>
            <a:off x="5450760" y="4625600"/>
            <a:ext cx="5495400" cy="4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Matúš 11,28</a:t>
            </a:r>
            <a:endParaRPr sz="250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5" name="Google Shape;605;p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67" y="0"/>
            <a:ext cx="11681641" cy="659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1" name="Google Shape;611;p73" descr="nb-en-6-7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612" name="Google Shape;612;p73"/>
          <p:cNvSpPr/>
          <p:nvPr/>
        </p:nvSpPr>
        <p:spPr>
          <a:xfrm>
            <a:off x="784800" y="720000"/>
            <a:ext cx="4890900" cy="52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533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Akého vzácneho priateľa máme v Ježišovi, ktorý všetky naše hriechy </a:t>
            </a:r>
            <a:br>
              <a:rPr lang="sk-SK" sz="533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sk-SK" sz="533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bolesti nesie!</a:t>
            </a:r>
            <a:endParaRPr b="1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8" name="Google Shape;618;p74" descr="nb-en-6-7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619" name="Google Shape;619;p74"/>
          <p:cNvSpPr/>
          <p:nvPr/>
        </p:nvSpPr>
        <p:spPr>
          <a:xfrm>
            <a:off x="784800" y="720000"/>
            <a:ext cx="5008800" cy="45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541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Aká to prednosť niesť všetko </a:t>
            </a:r>
            <a:br>
              <a:rPr lang="sk-SK" sz="541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sk-SK" sz="541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 Bohu na modlitbách, </a:t>
            </a:r>
            <a:br>
              <a:rPr lang="sk-SK" sz="541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sk-SK" sz="541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On toho veľa znesie!</a:t>
            </a:r>
            <a:endParaRPr b="1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5" name="Google Shape;625;p75" descr="nb-en-6-7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76"/>
          <p:cNvSpPr/>
          <p:nvPr/>
        </p:nvSpPr>
        <p:spPr>
          <a:xfrm>
            <a:off x="1249925" y="3535425"/>
            <a:ext cx="9693000" cy="18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r" rtl="0">
              <a:lnSpc>
                <a:spcPct val="7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7410">
                <a:latin typeface="Source Sans Pro"/>
                <a:ea typeface="Source Sans Pro"/>
                <a:cs typeface="Source Sans Pro"/>
                <a:sym typeface="Source Sans Pro"/>
              </a:rPr>
              <a:t>Názov </a:t>
            </a:r>
            <a:br>
              <a:rPr lang="sk-SK" sz="7410"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sk-SK" sz="7410">
                <a:latin typeface="Source Sans Pro"/>
                <a:ea typeface="Source Sans Pro"/>
                <a:cs typeface="Source Sans Pro"/>
                <a:sym typeface="Source Sans Pro"/>
              </a:rPr>
              <a:t>ďalšie prednášky</a:t>
            </a:r>
            <a:r>
              <a:rPr lang="sk-SK" sz="741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741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ctr" rtl="0">
              <a:lnSpc>
                <a:spcPct val="78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41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8" descr="nb-en-6-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0" y="72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8"/>
          <p:cNvSpPr/>
          <p:nvPr/>
        </p:nvSpPr>
        <p:spPr>
          <a:xfrm>
            <a:off x="5002535" y="719990"/>
            <a:ext cx="5990700" cy="162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3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„On im odpovedal: ‚Rozsievač, ktorý rozsieva dobré semeno, je Syn človeka...‘“</a:t>
            </a:r>
            <a:endParaRPr sz="333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9" name="Google Shape;119;p8"/>
          <p:cNvSpPr/>
          <p:nvPr/>
        </p:nvSpPr>
        <p:spPr>
          <a:xfrm>
            <a:off x="5450760" y="4625600"/>
            <a:ext cx="5495400" cy="4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Matúš 13,37</a:t>
            </a:r>
            <a:endParaRPr sz="250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9" descr="nb-en-6-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0" y="36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9"/>
          <p:cNvSpPr/>
          <p:nvPr/>
        </p:nvSpPr>
        <p:spPr>
          <a:xfrm>
            <a:off x="5875025" y="720000"/>
            <a:ext cx="5364300" cy="22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3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„...a pole je tento svet. Dobré semeno, to sú synovia kráľovstva, kúkoľ sú synovia toho zlého.“</a:t>
            </a:r>
            <a:endParaRPr sz="333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27" name="Google Shape;127;p9"/>
          <p:cNvSpPr/>
          <p:nvPr/>
        </p:nvSpPr>
        <p:spPr>
          <a:xfrm>
            <a:off x="5450760" y="4625600"/>
            <a:ext cx="5495400" cy="4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Matúš 13,38</a:t>
            </a:r>
            <a:endParaRPr sz="250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5782</Words>
  <Application>Microsoft Office PowerPoint</Application>
  <PresentationFormat>Vlastní</PresentationFormat>
  <Paragraphs>537</Paragraphs>
  <Slides>76</Slides>
  <Notes>76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76</vt:i4>
      </vt:variant>
    </vt:vector>
  </HeadingPairs>
  <TitlesOfParts>
    <vt:vector size="82" baseType="lpstr">
      <vt:lpstr>Calibri</vt:lpstr>
      <vt:lpstr>Times New Roman</vt:lpstr>
      <vt:lpstr>Source Sans Pro</vt:lpstr>
      <vt:lpstr>Arial</vt:lpstr>
      <vt:lpstr>Roboto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Filip Podsedník</cp:lastModifiedBy>
  <cp:revision>1</cp:revision>
  <dcterms:created xsi:type="dcterms:W3CDTF">2013-01-27T09:14:16Z</dcterms:created>
  <dcterms:modified xsi:type="dcterms:W3CDTF">2025-04-24T15:35:13Z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On-screen Show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0</vt:i4>
  </property>
</Properties>
</file>