
<file path=[Content_Types].xml><?xml version="1.0" encoding="utf-8"?>
<Types xmlns="http://schemas.openxmlformats.org/package/2006/content-types">
  <Default Extension="fntdata" ContentType="application/x-fontdata"/>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embeddedFontLst>
    <p:embeddedFont>
      <p:font typeface="Source Sans Pro" panose="020B0503030403020204" pitchFamily="34" charset="0"/>
      <p:regular r:id="rId78"/>
      <p:bold r:id="rId79"/>
      <p:italic r:id="rId80"/>
      <p:boldItalic r:id="rId81"/>
    </p:embeddedFont>
    <p:embeddedFont>
      <p:font typeface="Source Sans Pro Light" panose="020B040303040302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94">
          <p15:clr>
            <a:srgbClr val="9AA0A6"/>
          </p15:clr>
        </p15:guide>
        <p15:guide id="2" orient="horz" pos="454">
          <p15:clr>
            <a:srgbClr val="9AA0A6"/>
          </p15:clr>
        </p15:guide>
        <p15:guide id="3" orient="horz" pos="2835">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jHtiUXYMDTmKF4ZO0l24IJopqF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581" autoAdjust="0"/>
  </p:normalViewPr>
  <p:slideViewPr>
    <p:cSldViewPr snapToGrid="0">
      <p:cViewPr varScale="1">
        <p:scale>
          <a:sx n="96" d="100"/>
          <a:sy n="96" d="100"/>
        </p:scale>
        <p:origin x="372" y="78"/>
      </p:cViewPr>
      <p:guideLst>
        <p:guide pos="494"/>
        <p:guide orient="horz" pos="454"/>
        <p:guide orient="horz" pos="28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presProps" Target="pres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sk-SK" sz="1400" b="0" i="0" u="none" strike="noStrike" cap="none">
                <a:solidFill>
                  <a:schemeClr val="dk1"/>
                </a:solidFill>
                <a:latin typeface="Times New Roman"/>
                <a:ea typeface="Times New Roman"/>
                <a:cs typeface="Times New Roman"/>
                <a:sym typeface="Times New Roman"/>
              </a:rPr>
              <a:t>‹#›</a:t>
            </a:fld>
            <a:endParaRPr sz="14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 name="Google Shape;65;p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sk-SK" sz="2000" dirty="0"/>
              <a:t>Krásny dobrý deň. Mám veľkú radosť z toho, že vás tu dnes môžem privítať a môžeme sa spolu zamyslieť nad ďalším témou prednášok zo série </a:t>
            </a:r>
            <a:r>
              <a:rPr lang="sk-SK" sz="2000" dirty="0" err="1"/>
              <a:t>Světom</a:t>
            </a:r>
            <a:r>
              <a:rPr lang="sk-SK" sz="2000" dirty="0"/>
              <a:t> Biblie.</a:t>
            </a:r>
          </a:p>
        </p:txBody>
      </p:sp>
      <p:sp>
        <p:nvSpPr>
          <p:cNvPr id="66" name="Google Shape;66;p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1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(2. Timotejova 4,3)</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„Príde totiž čas, keď ľudia neznesú zdravú náuku, ale podľa vlastných žiadostí sa budú zháňať za učiteľmi, aby im šteklili uši.“</a:t>
            </a:r>
            <a:endParaRPr/>
          </a:p>
        </p:txBody>
      </p:sp>
      <p:sp>
        <p:nvSpPr>
          <p:cNvPr id="132" name="Google Shape;132;p1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 name="Google Shape;139;p1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(2. Timotejova 4,4)</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„Odvrátia sluch od pravdy a priklonia sa k bájam.“</a:t>
            </a:r>
            <a:endParaRPr/>
          </a:p>
        </p:txBody>
      </p:sp>
      <p:sp>
        <p:nvSpPr>
          <p:cNvPr id="140" name="Google Shape;140;p1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1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Áno, je smutné, že teraz zisťujeme, že nezískame slobodu tým, keď zahodíme pravidlá.</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Nemalo by to byť pre nikoho prekvapením, že ak odstránime štandardy toho, čo je dobré a špatné, vypukne chaos.</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Ak z ciest odstránite všetky dopravné značky a semafóry, na cestách zavládne chaos.</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Nie, pravú slobodu nezískame tým, že zahodíme pravidlá. Nemôžeme prosperovať, ak zabudneme na základy prekvitajúcej spoločnosti.</a:t>
            </a:r>
            <a:endParaRPr/>
          </a:p>
        </p:txBody>
      </p:sp>
      <p:sp>
        <p:nvSpPr>
          <p:cNvPr id="148" name="Google Shape;148;p1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 name="Google Shape;153;p1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Už dávno nám Boh dal recept na spoločnosť bez zločinov. A keby sme sa podľa neho riadili, zločiny by nikdy neexistovali!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Každý by bol na zemi v bezpečí a šťastný.</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(Exodus 20,2)</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Keď Izraeliti táborili pri hore Sinaj, Pán zostúpil, aby sa s nimi stretol a povedal: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„Ja som Hospodin, tvoj Boh, ktorý som ťa vyviedol z Egypta, z domu otrokov.“</a:t>
            </a:r>
            <a:endParaRPr/>
          </a:p>
        </p:txBody>
      </p:sp>
      <p:sp>
        <p:nvSpPr>
          <p:cNvPr id="154" name="Google Shape;154;p1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Najprv sa Pán predstavil ako ten, kto ich zachránil z otroctva.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Bol ten, kto pred nimi nechal rozostúpiť Červené more.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Bol ich ochrancom.</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Inými slovami im povedal: „Starám sa o vás. Môžete mi dôverovať.“</a:t>
            </a:r>
            <a:endParaRPr/>
          </a:p>
        </p:txBody>
      </p:sp>
      <p:sp>
        <p:nvSpPr>
          <p:cNvPr id="162" name="Google Shape;162;p1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 name="Google Shape;167;p1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Potom im dal svoj Boží zákon, aby mohli poznať, ako žiť v mieri a bezpečí – aby ľudia poznali rozdiel medzi správnym a nesprávnym.</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Poďme sa rýchlo pozrieť na zoznam Desiatich prikázaní, ktoré Boh dal Mojžíšovi na vrcholu hory Sinaj (Ex 20):</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1. Nebudeš mať iného Boha okrem mňa…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2. Neurobíš si modlu, ani nijakú podobu toho…</a:t>
            </a:r>
            <a:r>
              <a:rPr lang="sk-SK" sz="3200" b="0" i="0">
                <a:solidFill>
                  <a:srgbClr val="050A30"/>
                </a:solidFill>
                <a:latin typeface="Source Sans Pro"/>
                <a:ea typeface="Source Sans Pro"/>
                <a:cs typeface="Source Sans Pro"/>
                <a:sym typeface="Source Sans Pro"/>
              </a:rPr>
              <a:t>čo je hore na nebi, dolu na zemi alebo vo vode pod zemou!</a:t>
            </a:r>
            <a:r>
              <a:rPr lang="sk-SK" sz="2000" b="0" strike="noStrike">
                <a:latin typeface="Arial"/>
                <a:ea typeface="Arial"/>
                <a:cs typeface="Arial"/>
                <a:sym typeface="Arial"/>
              </a:rPr>
              <a:t> Nebudeš sa im klaňať ani im slúžiť…</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168" name="Google Shape;168;p1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1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3. Nevezmeš meno Hospodina, svojho Boha, nadarmo.</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4. Pamätaj na sobotný deň, že ho máš svätiť. Šesť dní budeš pracovať...Ale siedmy deň je sobota pre Hospodina tvojho Boha.</a:t>
            </a:r>
            <a:endParaRPr/>
          </a:p>
        </p:txBody>
      </p:sp>
      <p:sp>
        <p:nvSpPr>
          <p:cNvPr id="176" name="Google Shape;176;p1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3" name="Google Shape;183;p1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5. Cti svojho otca aj matku...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6. Nezabiješ.</a:t>
            </a:r>
            <a:endParaRPr/>
          </a:p>
        </p:txBody>
      </p:sp>
      <p:sp>
        <p:nvSpPr>
          <p:cNvPr id="184" name="Google Shape;184;p1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1" name="Google Shape;191;p1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7. Nescudzoložíš.</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8. Nepokradneš.</a:t>
            </a:r>
            <a:endParaRPr/>
          </a:p>
        </p:txBody>
      </p:sp>
      <p:sp>
        <p:nvSpPr>
          <p:cNvPr id="192" name="Google Shape;192;p1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 name="Google Shape;199;p1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9. Nevyslovíš krivé svedectvo proti svojmu blížnemu.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10. Nebudeš túžiť po dome svojho blížneho a nebudeš túžiť ani po manželke svojho blížneho, ani po jeho sluhovi...</a:t>
            </a:r>
            <a:endParaRPr/>
          </a:p>
        </p:txBody>
      </p:sp>
      <p:sp>
        <p:nvSpPr>
          <p:cNvPr id="200" name="Google Shape;200;p1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 name="Google Shape;76;p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Je v tom naozaj nejaký rozdiel?</a:t>
            </a:r>
            <a:endParaRPr/>
          </a:p>
        </p:txBody>
      </p:sp>
      <p:sp>
        <p:nvSpPr>
          <p:cNvPr id="77" name="Google Shape;77;p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p2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Boh vedel, ako sme my ľudia zábudliví, a tak napísal svojím vlastným prstom Desať prikázaní na dve kamenné dosky.</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(Exodus 31,18)</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„Keď Boh na vrchu Sinaj dokončil svoj rozhovor s Mojžišom, dal mu dve tabule svedectva;“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208" name="Google Shape;208;p2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2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(Exodus 31,18)</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„...boli to kamenné dosky písané Božím prstom.“</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Hoci to bolo po prvýkrát, keď Boh dal svoj zákon v písomnej forme, zákon existoval od večnosti. Večný, nezmeniteľný štandard morálky bol základom Božej nebeskej vlády.</a:t>
            </a:r>
            <a:endParaRPr/>
          </a:p>
        </p:txBody>
      </p:sp>
      <p:sp>
        <p:nvSpPr>
          <p:cNvPr id="216" name="Google Shape;216;p2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2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V skutočnosti sa aj anjeli riadili Božími prikázaniami. Dostali na výber, či chcú dodržiavať Boží zákon, alebo ho ignorovať a vzbúriť sa proti nemu.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Satan a jeho anjeli si vybrali vzburu a táto vzbura viedla k ich vyhnaniu z neba.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(Zjavenie 12,7)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„Na nebi sa strhol boj. Michal a jeho anjeli bojovali proti drakovi; aj drak a jeho anjeli bojovali. No neobstáli a nebolo už pre nich miesto v nebu..“</a:t>
            </a:r>
            <a:endParaRPr/>
          </a:p>
        </p:txBody>
      </p:sp>
      <p:sp>
        <p:nvSpPr>
          <p:cNvPr id="224" name="Google Shape;224;p2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p2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(Zjavenie 12,9)</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„Veľký drak, starý had, ktorý sa volá diabol a satan, zvodca celého sveta, bol zvrhnutý na zem a s ním boli zvrhnutí aj jeho anjeli.“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Ale boli tam aj anjeli, ktorí si vybrali, že budú nasledovať Boha a zostanú verní jeho zákonu.</a:t>
            </a:r>
            <a:endParaRPr/>
          </a:p>
        </p:txBody>
      </p:sp>
      <p:sp>
        <p:nvSpPr>
          <p:cNvPr id="232" name="Google Shape;232;p2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2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(Žalmy 103,20)</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„Dobrorečte Hospodinovi jeho anjeli, silní hrdinovia, čo jeho príkazy plníte a poslúchate hlas jeho slova!“</a:t>
            </a:r>
            <a:endParaRPr/>
          </a:p>
        </p:txBody>
      </p:sp>
      <p:sp>
        <p:nvSpPr>
          <p:cNvPr id="240" name="Google Shape;240;p2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2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Adam a Eva mali poznanie o Božom zákone v Edene, pretože mali pocity hanby a viny potom, čo zhrešili.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 keď sa Kain rozhneval, pretože Boh prijal Ábelovu obeť, ale jeho nie, Hospodin sa ho spýtal: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(Genezis 4,6-7)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„Prečo sa hneváš? Prečo sa ti tvár tak zamračila? Či neprijmem aj teba, ak budeš robiť dobre? No ak nerobíš dobre, pri dverách číha na teba hriech...“</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Boží zákon musel platiť už v tej dobe, pretože je napísané...</a:t>
            </a:r>
            <a:endParaRPr/>
          </a:p>
        </p:txBody>
      </p:sp>
      <p:sp>
        <p:nvSpPr>
          <p:cNvPr id="248" name="Google Shape;248;p2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5" name="Google Shape;255;p2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(Rimanom 4,15)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„...kde však nie je zákon, tam nie je ani priestupok.“</a:t>
            </a:r>
            <a:endParaRPr/>
          </a:p>
        </p:txBody>
      </p:sp>
      <p:sp>
        <p:nvSpPr>
          <p:cNvPr id="256" name="Google Shape;256;p2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2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Websterov slovník hovorí:</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„Prestúpenie je... porušenie zákona, povinnosti, atď; hriech...“</a:t>
            </a:r>
            <a:endParaRPr/>
          </a:p>
        </p:txBody>
      </p:sp>
      <p:sp>
        <p:nvSpPr>
          <p:cNvPr id="264" name="Google Shape;264;p2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1" name="Google Shape;271;p2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Abrahám poznal Boží zákon a bol mu poslušný dávno predtým, než bol vyrieknutý na Sinaji.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(Genezis 26,5)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Boh povedal, že požehná Abrahámovi aj jeho potomkom: „...preto, že Abrahám poslúchol môj hlas a zachovával moje nariadenia, príkazy, ustanovenia a zákony.“</a:t>
            </a:r>
            <a:endParaRPr/>
          </a:p>
        </p:txBody>
      </p:sp>
      <p:sp>
        <p:nvSpPr>
          <p:cNvPr id="272" name="Google Shape;272;p2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 name="Google Shape;279;p2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Samozrejme dávno pred Sinajom viedlo Jozefa citlivé svedomie, aby reagoval na zvádzanie Putifárovej ženy slovami: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(Genezis 39,9)</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[Môj pán] „nevyňal z mojej správy nič, len teba, pretože si jeho manželka. Ako by som teda mohol spáchať takú veľkú neprávosť a zhrešiť proti Bohu!“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Jozef vedel, že cudzoložstvo je hriech. Poznal Boží štandard, čo je správne a čo nie.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Pevne sa rozhodol, že neporuší Boží svätý zákon.</a:t>
            </a:r>
            <a:endParaRPr/>
          </a:p>
        </p:txBody>
      </p:sp>
      <p:sp>
        <p:nvSpPr>
          <p:cNvPr id="280" name="Google Shape;280;p2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 name="Google Shape;83;p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Jedného dňa naštvaný muž nakráčal na policajnú stanicu. Niekto sa vlúpal do jeho domu a vzal niekoľko cenných vecí. Podarilo sa mu zahliadnuť podobu zlodeja a požadoval, aby s t</a:t>
            </a:r>
            <a:r>
              <a:rPr lang="sk-SK" sz="2000"/>
              <a:t>ý</a:t>
            </a:r>
            <a:r>
              <a:rPr lang="sk-SK" sz="2000" b="0" strike="noStrike">
                <a:latin typeface="Arial"/>
                <a:ea typeface="Arial"/>
                <a:cs typeface="Arial"/>
                <a:sym typeface="Arial"/>
              </a:rPr>
              <a:t>m polícia niečo urobila.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Policajt ho doviedol ku štósu fotografií zločincov a prechádzal ich s ním, aby poznali toho zlodeja. Zrazu policajt povedal: „Počkajte chvíľku!“ Ukázal na obrázok na jednej stránke a poriadne sa pozrel, najprv na fotku a potom na sediaceho muža. „To ste vy,“ zvolal policajt. „A tu sa píše, že je na vás vydaný zatykač!“</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Ako sa neskôr ukázalo, naštvaný vlastník domu, ktorý napochodoval na policajnú stanicu a domáhal sa spravodlivosti, skončil nechtiac tým, že v ňom poznali hľadaného zločinca.</a:t>
            </a:r>
            <a:endParaRPr/>
          </a:p>
        </p:txBody>
      </p:sp>
      <p:sp>
        <p:nvSpPr>
          <p:cNvPr id="84" name="Google Shape;84;p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3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Izraelitom bolo povedané, aby slúžili a poslúchali Boha, ale počas ich krutého zajatia v Egypte, na Boží zákon zabudli.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Po exode, len pár týždňov predtým, než došli k Sinaju, napomenul Hospodin Mojžiša, pretože Izraeliti porušovali zákon tým, že išli zbierať mannu v sobotu.</a:t>
            </a:r>
            <a:endParaRPr/>
          </a:p>
        </p:txBody>
      </p:sp>
      <p:sp>
        <p:nvSpPr>
          <p:cNvPr id="288" name="Google Shape;288;p3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3" name="Google Shape;293;p3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(Exodus 16,28.30)</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Hospodin povedal Mojžišovi: „Dokedy mi budete odporovať a nebudete zachovávať moje príkazy a zákony?... Ľud teda v siedmy deň odpočíval.“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Tu vidíte, že štvrté prikázanie ľudia poznali ešte pred Sinajom.</a:t>
            </a:r>
            <a:endParaRPr/>
          </a:p>
        </p:txBody>
      </p:sp>
      <p:sp>
        <p:nvSpPr>
          <p:cNvPr id="294" name="Google Shape;294;p3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3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Áno, Boží zákon je večný štandard pre celý vesmír.</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 skutočne by nás malo prekvapiť, že Boh má zákon, ktorý panuje v jeho kráľovstve?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Žiadna harmonická, šťastná, bezpečná spoločnosť nemôže fungovať bez pravidiel.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Dokonca ani deti nie sú schopné hrať hry bez pravidiel! Je to snáď prekvapujúce, že Božia vláda má tiež pravidlá, ktoré dodržuje.</a:t>
            </a:r>
            <a:endParaRPr/>
          </a:p>
        </p:txBody>
      </p:sp>
      <p:sp>
        <p:nvSpPr>
          <p:cNvPr id="302" name="Google Shape;302;p3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3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(1. Korinťanom 14,33)</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Apoštol Pavel napísal: „Boh nie je Bohom neporiadku...“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Nový zákon neruší zákon. Namiesto toho nám pomáha lepšie pochopiť dôvody pre jeho existenciu a ako môžeme poslúchať Božie prikázanie.</a:t>
            </a:r>
            <a:endParaRPr/>
          </a:p>
        </p:txBody>
      </p:sp>
      <p:sp>
        <p:nvSpPr>
          <p:cNvPr id="308" name="Google Shape;308;p3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p3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(Ján 14,15)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Ježiš povedal: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„Ak ma milujete, budete zachovávať moje prikázania;“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V skutočnosti tu Ježiš cituje Starý zákon a poukazuje na lásku, ktorá je základom všetkých prikázaní.</a:t>
            </a:r>
            <a:endParaRPr/>
          </a:p>
        </p:txBody>
      </p:sp>
      <p:sp>
        <p:nvSpPr>
          <p:cNvPr id="316" name="Google Shape;316;p3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3" name="Google Shape;323;p3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(Matúš 22,37-38)</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„Milovať budeš Pána svojho Boha, celým svojím srdcom a celou svojou dušou a celou svojou mysľou... To je veľké a prvé prikázanie.“</a:t>
            </a:r>
            <a:endParaRPr/>
          </a:p>
        </p:txBody>
      </p:sp>
      <p:sp>
        <p:nvSpPr>
          <p:cNvPr id="324" name="Google Shape;324;p3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3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Potom Ježiš povedal: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(Matúš 22,39-40)</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„Druhé mu je podobné: Milovať budeš svojho blížneho ako seba samého.‘</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Na týchto dvoch prikázaniach spočíva celý Zákon i Proroci.“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Pokiaľ Boha skutočne milujeme z celého srdca, z celej svojej mysli a z celej svojej duše,</a:t>
            </a:r>
            <a:endParaRPr/>
          </a:p>
        </p:txBody>
      </p:sp>
      <p:sp>
        <p:nvSpPr>
          <p:cNvPr id="332" name="Google Shape;332;p3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p3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Určite vyjadrujeme lásku tým, že dodržujeme prvé štyri prikázania.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Boh chce byť v našom živote jedničkou.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Naše uctievanie má byť vyhradené len jemu.</a:t>
            </a:r>
            <a:endParaRPr/>
          </a:p>
        </p:txBody>
      </p:sp>
      <p:sp>
        <p:nvSpPr>
          <p:cNvPr id="340" name="Google Shape;340;p3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7" name="Google Shape;347;p3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Budeme rešpektovať a vážiť si jeho sväté meno.</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Ochotne sa s ním budeme chcieť stretnúť každú sobotu.</a:t>
            </a:r>
            <a:endParaRPr/>
          </a:p>
        </p:txBody>
      </p:sp>
      <p:sp>
        <p:nvSpPr>
          <p:cNvPr id="348" name="Google Shape;348;p3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5" name="Google Shape;355;p3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A pokiaľ skutočne milujeme našich blízkych ako milujeme sami seba, budeme určite: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Rešpektovať a ctiť svojich rodičov</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Vážiť si života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Chovať sa morálne</a:t>
            </a:r>
            <a:endParaRPr/>
          </a:p>
        </p:txBody>
      </p:sp>
      <p:sp>
        <p:nvSpPr>
          <p:cNvPr id="356" name="Google Shape;356;p3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 name="Google Shape;89;p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Zdá sa, že zločiny a násilie sú všade, dokonca aj tam, kde to nečakáme. Sú na pracovisku, v školách, v nákupných centroch a dokonca v kostoloch. A nie je to len organizovaný zločin. Čím ďalej viac čítame o násilí, kedy osamelí strelci, mladí či starí, bez predchádzajúceho záznamu v trestnom registri, idú a postrieľajú mnohých ľudí.</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Prečo je zločinnosť na vzostupe?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Čo je za bez zákonnosťou a násilím?</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Čo sa stalo nášmu svetu?</a:t>
            </a:r>
            <a:endParaRPr/>
          </a:p>
        </p:txBody>
      </p:sp>
      <p:sp>
        <p:nvSpPr>
          <p:cNvPr id="90" name="Google Shape;90;p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3" name="Google Shape;363;p4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Ctiť vlastnícke práva ostatných</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Byť čestný vo vzťahoch s druhými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Netúžiť po niečom, čo patrí niekomu inému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To sú prekvapivo výstižné, avšak takisto komplexné princípy, podľa ktorých sa dá žiť.</a:t>
            </a:r>
            <a:endParaRPr/>
          </a:p>
        </p:txBody>
      </p:sp>
      <p:sp>
        <p:nvSpPr>
          <p:cNvPr id="364" name="Google Shape;364;p4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1" name="Google Shape;371;p4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Odhady naznačujú, že na kontrolu chovania vytvorili ľudia viac než 35 miliónov zákonov.</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Ale v Desatore dal Boh princípy, ktoré skutočne pokrývajú všetky ľudské chovania.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Len Boh môže napísať tak dokonalý zákon. Biblia hovorí:</a:t>
            </a:r>
            <a:endParaRPr/>
          </a:p>
        </p:txBody>
      </p:sp>
      <p:sp>
        <p:nvSpPr>
          <p:cNvPr id="372" name="Google Shape;372;p4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7" name="Google Shape;377;p4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(Žalmy 19,8)</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„Hospodinov zákon je dokonalý, občerstvuje dušu...“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Možno, že dôvodom, prečo je zákon dokonalý, je skutočnosť, že je odrazom samotného Boha.</a:t>
            </a:r>
            <a:endParaRPr/>
          </a:p>
        </p:txBody>
      </p:sp>
      <p:sp>
        <p:nvSpPr>
          <p:cNvPr id="378" name="Google Shape;378;p4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4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A znalec Biblie menom August Strong napísal: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„Zákon je jediným záznamom o Božej povahe.“</a:t>
            </a:r>
            <a:endParaRPr/>
          </a:p>
        </p:txBody>
      </p:sp>
      <p:sp>
        <p:nvSpPr>
          <p:cNvPr id="386" name="Google Shape;386;p4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4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4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Dnes by sme povedali: “Desatoro je portrétom Božieho charakteru – charakteru, ktorý je nemenný!“</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Ak je to dokonalý zákon, nemôže byť nikdy zmenený. Tak isto ako sa nemení Boh, ale je celú večnosť rovnaký, zostávajú tak aj princípy jeho vlády vždy a všade rovnaké.</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394" name="Google Shape;394;p4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0" name="Google Shape;400;p4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(Lukáš 16,17)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Túto pravdu Ježiš predniesol, keď povedal: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„No ľahšie sa pominie nebo i zem, ako by zo Zákona vypadla jediná čiarka.“</a:t>
            </a:r>
            <a:endParaRPr/>
          </a:p>
        </p:txBody>
      </p:sp>
      <p:sp>
        <p:nvSpPr>
          <p:cNvPr id="401" name="Google Shape;401;p4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8" name="Google Shape;408;p4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Ale vy si môžete povedať: „Vždycky som si myslel, že Desatoro ma obmedzuje v mojom šťastí – akoby ma ohraničilo plotom.“</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Boh nikdy nechcel, aby jeho zákon bol pre človeka príťažou alebo obmedzoval jeho šťastie.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Práve naopak. Bolo Božím zámerom, aby zákon tvoril múr, ktorý nás bude chrániť pred trápením a vinou.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Jeho zámerom bolo, aby zákon zaistil každému a všade slobodu a bezpečie.</a:t>
            </a:r>
            <a:endParaRPr/>
          </a:p>
        </p:txBody>
      </p:sp>
      <p:sp>
        <p:nvSpPr>
          <p:cNvPr id="409" name="Google Shape;409;p4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4" name="Google Shape;414;p4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(Deuteronómium 5,29)</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„Kiežby mali vždy také srdce, aby sa ma báli a zachovávali všetky moje príkazy po všetky dni, aby sa navždy dobre vodilo im a ich deťom.“</a:t>
            </a:r>
            <a:endParaRPr/>
          </a:p>
        </p:txBody>
      </p:sp>
      <p:sp>
        <p:nvSpPr>
          <p:cNvPr id="415" name="Google Shape;415;p4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2" name="Google Shape;422;p4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Tak isto ako budujeme zábradlia na mostoch, aby nás chránili pred nebezpečím, dal nám Boh svoj zákon, aby nás chránil na ceste života.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(Rimanom 3,20)</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Ale je tu ešte jeden dôvod, prečo nám Boh dal svoj zákon:</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„...veď zo Zákona pochádza poznanie hriechu.“</a:t>
            </a:r>
            <a:endParaRPr/>
          </a:p>
        </p:txBody>
      </p:sp>
      <p:sp>
        <p:nvSpPr>
          <p:cNvPr id="423" name="Google Shape;423;p4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p4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(Rimanom 7,7)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 Pavel povedal: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„Ale hriech som nepoznal; poznal som ho len pomocou Zákona. Lebo žiadostivosť by som nebol poznal, keby Zákon nebol povedal: </a:t>
            </a:r>
            <a:r>
              <a:rPr lang="sk-SK" sz="2000" b="0" i="1" strike="noStrike">
                <a:latin typeface="Arial"/>
                <a:ea typeface="Arial"/>
                <a:cs typeface="Arial"/>
                <a:sym typeface="Arial"/>
              </a:rPr>
              <a:t>Nepožiadaš</a:t>
            </a:r>
            <a:r>
              <a:rPr lang="sk-SK" sz="2000" b="0" strike="noStrike">
                <a:latin typeface="Arial"/>
                <a:ea typeface="Arial"/>
                <a:cs typeface="Arial"/>
                <a:sym typeface="Arial"/>
              </a:rPr>
              <a:t>!‘“</a:t>
            </a:r>
            <a:endParaRPr/>
          </a:p>
        </p:txBody>
      </p:sp>
      <p:sp>
        <p:nvSpPr>
          <p:cNvPr id="431" name="Google Shape;431;p4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 name="Google Shape;95;p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V západnom svete a v bohatších krajinách sveta sa objavuje úplne nová generácia mladých – mládež, ktorá je skeptická, veci spochybňuje a vzdoruje.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 kto sú tí, ktorým sa chcú podobať? Často sú priťahovaní ľuďmi zo zábavného priemyslu či športovcami, ktorí žijú len pre prítomnosť. Príliš často tiež vidia svojich rodičov klamať alebo kradnúť, keď sa im to hodí.</a:t>
            </a:r>
            <a:endParaRPr/>
          </a:p>
        </p:txBody>
      </p:sp>
      <p:sp>
        <p:nvSpPr>
          <p:cNvPr id="96" name="Google Shape;96;p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p5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Rozpráva sa príbeh o princeznej, ktorú jej poddaní presvedčili, že je neprekonateľne krásna.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Avšak jedného dňa prišiel do jej mesta kupec, ktorý jej predal zrkadlo.</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Keď sa pozrela do zrkadla, zdesila sa svojho vzhľadu a hodila zrkadlom o zem, až sa rozletelo na malé črepy!</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Boží zákon je ako zrkadlo, a keď sa do neho pozeráme, podobne ako tá princezná, ani my nie sme potešený tým, čo vidíme, ale odhodiť zákon či ho ignorovať, nič na našom stave nezmení.</a:t>
            </a:r>
            <a:endParaRPr/>
          </a:p>
        </p:txBody>
      </p:sp>
      <p:sp>
        <p:nvSpPr>
          <p:cNvPr id="439" name="Google Shape;439;p5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4" name="Google Shape;444;p5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Boží zákon poukazuje na naše hriechy a pomáha nám, aby sme pocítili potrebu záchrany a že potrebujeme Spasiteľa. Aj keď nám zákon ukazuje náš problém, nemôže nám dať silu k prekonaniu hriechov či zbavenia sa viny.</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Žiadne dobro, ktoré v budúcnosti urobíme, nevymaže hriechy, ktorých sme sa dopustili v minulosti.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Ako teda môžeme získať odpustenie?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Ako môžeme byť zachránení od trestu za porušenie zákona, ktorým je smrť?</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U brán záhrady Eden Boh názorne predviedol pripomienku toho, že neposlušnosť nebeských večných princípov prináša smrť. Mal byť obetovaný nevinný baránok, aby hriešni ľudia prejavili svoju vieru v Boží plán na záchranu človeka.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To bol Boží plán, ako Adamovi pomôcť pochopiť, že nevinný Boží Syn bude musieť zomrieť, aby bolo vyhovené požiadavkám zákona.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Kristus, Boží Baránok na seba vezme trest za ľudí a bude trpieť až na smrť. Bol to jediný spôsob, ako mohol byť človek vrátený do pôvodného stavu. Zákon ho rozhodne nemohol zachrániť.</a:t>
            </a:r>
            <a:endParaRPr/>
          </a:p>
        </p:txBody>
      </p:sp>
      <p:sp>
        <p:nvSpPr>
          <p:cNvPr id="445" name="Google Shape;445;p5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 name="Google Shape;450;p5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(Galaťanom 3,21)</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Apoštol Pavel povedal: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„Veď keby bol býval daný Zákon, ktorý by mohol oživovať, spravodlivosť by bola naozaj zo Zákona.“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Pokiaľ by nás mohol zákon zachrániť, Kristus by nemusel zomrieť. Pokiaľ by princípy zákona neboli dôležité, mohli byť zmenené a hriech človeka mohol byť ospravedlnený.</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 Ale sú to princípy charakteru samotného Boha. Boh vo svojej láske a milosti našiel spôsob, ako zachrániť človeka, ktorý bude v dokonalej harmónii s nebeskými princípmi.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Ale Ježišova obeť zákon neruší!</a:t>
            </a:r>
            <a:endParaRPr/>
          </a:p>
        </p:txBody>
      </p:sp>
      <p:sp>
        <p:nvSpPr>
          <p:cNvPr id="451" name="Google Shape;451;p5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p5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Chvíľu o tom premýšľajte.</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Pokiaľ nie je zákon, nie je ani hriech, pretože hriech je „porušením zákona“.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459" name="Google Shape;459;p5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5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 name="Google Shape;465;p5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 pokiaľ nie je zákon, nepotrebujeme ani milosť, keďže milosť je Božie zľutovanie sa, keď porušíme Boží zákon.</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466" name="Google Shape;466;p5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 name="Google Shape;472;p5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 pokiaľ nepotrebujeme milosť, môžeme zrušiť aj kríž.</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473" name="Google Shape;473;p5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 name="Google Shape;479;p5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 pokiaľ nepotrebujeme kríž, nepotrebujeme ani Spasiteľa. Pokiaľ zrušíme zákon, zrušili sme aj hriech a potrebu milosti, kríža aj Spasiteľa.</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Ten starý kríž na mieste zvanom Golgota je večnou pripomienkou na cenu, ktorú bol Boh ochotný zaplatiť, aby zachránil hriešnych ľudí a zároveň obstál v požiadavkách zákona.</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Pokiaľ by mohol byť Boží zákon zrušený či pozmenený, nemusel by Ježiš zomrieť.</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Ísť na Golgotu by nebolo nutné.</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480" name="Google Shape;480;p5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5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6" name="Google Shape;486;p5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Ale Boh nemohol len tak ignorovať hriech ľudí!</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Nemohol ani zmeniť svoj zákon.</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487" name="Google Shape;487;p5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3" name="Google Shape;493;p5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Preto hriešne ľudstvo potrebovalo Spasiteľa.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 vďaka Bohu za jeho lásku, že súhlasil, že dá svojho jednorodeného Syna, aby za nás zomrel.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(Ján 3,16)</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„Veď Boh tak miloval svet, že dal svojho jednorodeného Syna, aby nik, kto verí v neho, nezahynul, ale mal večný život.“</a:t>
            </a:r>
            <a:endParaRPr/>
          </a:p>
        </p:txBody>
      </p:sp>
      <p:sp>
        <p:nvSpPr>
          <p:cNvPr id="494" name="Google Shape;494;p5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1" name="Google Shape;501;p5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(Rimanom 6,23)</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„Lebo mzdou hriechu je smrť a darom Božej milosti je večný život v Ježišovi Kristovi, našom Pánovi.“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Áno, Boha viedla láska k tomu, že dal Ježiša ako dar, aby sme aj my si mohli užívať večný života s ním. Čím viac študujeme tento dar, tím viac si uvedomujeme, že to nie je nič, čo by sme si mohli zaslúžiť alebo zarobiť.</a:t>
            </a:r>
            <a:endParaRPr/>
          </a:p>
        </p:txBody>
      </p:sp>
      <p:sp>
        <p:nvSpPr>
          <p:cNvPr id="502" name="Google Shape;502;p5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Dokonca aj niektoré cirkvi dnes učia, že Boží štandard toho, čo je dobré a zlé, už neplatí.</a:t>
            </a:r>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Hovoria, že Božie prikázania boli zrušené.</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102" name="Google Shape;102;p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6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9" name="Google Shape;509;p6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(Efezanom 2,8-9)</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„Veď ste spasení milosťou skrze vieru. Nie zo skutkov, aby sa nikto nevystatoval.“</a:t>
            </a:r>
            <a:endParaRPr/>
          </a:p>
        </p:txBody>
      </p:sp>
      <p:sp>
        <p:nvSpPr>
          <p:cNvPr id="510" name="Google Shape;510;p6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6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7" name="Google Shape;517;p6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A niektorí ľudia by mohli položiť otázku. Ak sme teda spasení milosťou, môžeme ďalej slobodne žiť život v neposlušnosti? Rozhodne nie!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(Rimanom 6,1-2)</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Pavel napísal: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„Čo teda povieme? Máme zotrvať v hriechu, aby sa rozmnožila milosť? Určite nie! Ako by sme mohli my, ktorí sme zomreli hriechu, v ňom ešte žiť?“</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Spasenie je ponúknuté tým, ktorí chcú byť zachránení od hriechov a chcú byť súčasťou Božieho kráľovstva.</a:t>
            </a:r>
            <a:endParaRPr/>
          </a:p>
        </p:txBody>
      </p:sp>
      <p:sp>
        <p:nvSpPr>
          <p:cNvPr id="518" name="Google Shape;518;p6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 name="Google Shape;525;p6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Predpokladajme, že vo väzení je človek, ktorý zabil policajta. Ak dostane milosť a je prepustený, znamená to, že má slobodu zabíjať toľko policajtov, koľko len bude chcieť? Samozrejme, že nie!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Pretože bol omilostený, bude chcieť poslúchať zákon o to viac.</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Keď prijímame milosť od Krista, poskytuje nám odpustenie a tiež silu dodržovať jeho prikázania, lebo sľúbil:</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(Hebrejom 8,10)</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„Svoje zákony vložím do ich mysle a napíšem ich na ich srdcia.“</a:t>
            </a:r>
            <a:endParaRPr/>
          </a:p>
        </p:txBody>
      </p:sp>
      <p:sp>
        <p:nvSpPr>
          <p:cNvPr id="526" name="Google Shape;526;p6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6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 name="Google Shape;533;p6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Je ľahké robiť niečo, čo máte naozaj radi, že?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 to je to, čo Hospodin sľúbil tým, ktorí sa rozhodnú ho nasledovať. Vpíše im svoj zákon do sŕdc, takže ho budú zachovávať z lásky.</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To je jediný spôsob, ako môže byť človek schopný poslúchať a nasledovať Boha. Bolo to možné vďaka Ježišovej láske ku Otcovi, že bol schopný dodržiavať prikázania. Preto tiež povedal: (Ján 15,10)</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„...ako aj ja som zachoval prikázania svojho Otca a zostávam v jeho láske.“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 Ježiš nás žiada, aby sme svoju lásku k nemu prejavili zachovávaním prikázaní.</a:t>
            </a:r>
            <a:endParaRPr/>
          </a:p>
        </p:txBody>
      </p:sp>
      <p:sp>
        <p:nvSpPr>
          <p:cNvPr id="534" name="Google Shape;534;p6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6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1" name="Google Shape;541;p6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(Ján 14,15)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„Ak ma milujete, budete zachovávať moje prikázania;“</a:t>
            </a:r>
            <a:endParaRPr/>
          </a:p>
        </p:txBody>
      </p:sp>
      <p:sp>
        <p:nvSpPr>
          <p:cNvPr id="542" name="Google Shape;542;p6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6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9" name="Google Shape;549;p6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Kniha Zjavenie popisuje ľudí, ktorí sú pripravení stretnúť sa pri druhom príchode s Ježišom a vrátiť sa s ním domov, kde strávia večnosť v nebeskom meste.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(Zjavenie 14,12)</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Boh o nich hovorí:</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„V tomto je trpezlivosť svätých, ktorí zachovávajú Božie prikázania a vieru Ježiša.“</a:t>
            </a:r>
            <a:endParaRPr/>
          </a:p>
        </p:txBody>
      </p:sp>
      <p:sp>
        <p:nvSpPr>
          <p:cNvPr id="550" name="Google Shape;550;p6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6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7" name="Google Shape;557;p66: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Je zrejmé, že to nebude vždy ľahké. Nebude to vždy populárne. Ale Ján videl Boží ľud v poslednej dobe, ako zachováva Božie prikázania aj keď bude čeliť protivenstvám a prenasledovaniam.</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(Zjavenie 12,17)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„Drak sa na ženu nahneval a odišiel bojovať proti ostatným z jej potomstva...“</a:t>
            </a:r>
            <a:endParaRPr/>
          </a:p>
        </p:txBody>
      </p:sp>
      <p:sp>
        <p:nvSpPr>
          <p:cNvPr id="558" name="Google Shape;558;p66: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5" name="Google Shape;565;p6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(Zjavenie 12,17)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„...proti tým, ktorí zachovávajú Božie prikázania a držia sa Ježišovho svedectva.“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Prečo títo ľudia zachovávajú Božie prikázania. Pretože ho milujú!</a:t>
            </a:r>
            <a:endParaRPr/>
          </a:p>
        </p:txBody>
      </p:sp>
      <p:sp>
        <p:nvSpPr>
          <p:cNvPr id="566" name="Google Shape;566;p6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 name="Google Shape;573;p6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Najväčší prejav lásky a poslušnosti voči Božej vôli sa živo prejavil jednej chladnej, tmavej noci pod starým olivovníkom.</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Modlil sa tam Boží Syn a po jeho tvári stekali na zem kvapky krvi.</a:t>
            </a:r>
            <a:endParaRPr/>
          </a:p>
        </p:txBody>
      </p:sp>
      <p:sp>
        <p:nvSpPr>
          <p:cNvPr id="574" name="Google Shape;574;p6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6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 name="Google Shape;579;p6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(Matúš 26,39)</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„Otče môj, ak je to možné, nech ma minie tento kalich. No nie ako ja chcem, ale ako ty.“</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Osud ľudského rodu bol v stávke – buď bude zachránený, alebo stratený. Odloží tento mladý muž z Galilea všetku svoju túžbu po živote a po sebarealizácii a zomrie na Golgote?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Mohol si utrieť krvavý pot z čela hovoriac: „Nechajme hriešnikov, aby si niesli dôsledky svojich hriechov.“</a:t>
            </a:r>
            <a:endParaRPr/>
          </a:p>
        </p:txBody>
      </p:sp>
      <p:sp>
        <p:nvSpPr>
          <p:cNvPr id="580" name="Google Shape;580;p6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7: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že už nie sú dôležité, alebo je nemožné ich dodrž</a:t>
            </a:r>
            <a:r>
              <a:rPr lang="sk-SK" sz="2000"/>
              <a:t>ia</a:t>
            </a:r>
            <a:r>
              <a:rPr lang="sk-SK" sz="2000" b="0" strike="noStrike">
                <a:latin typeface="Arial"/>
                <a:ea typeface="Arial"/>
                <a:cs typeface="Arial"/>
                <a:sym typeface="Arial"/>
              </a:rPr>
              <a:t>vať.</a:t>
            </a:r>
            <a:endParaRPr/>
          </a:p>
        </p:txBody>
      </p:sp>
      <p:sp>
        <p:nvSpPr>
          <p:cNvPr id="109" name="Google Shape;109;p7: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p70: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Alebo mohol niesť náš kríž. Som tak vďačný, že sa rozhodol zomrieť za naše hriechy! Prelial svoju krv, takže my sme mohli získať milosť.</a:t>
            </a:r>
            <a:endParaRPr/>
          </a:p>
        </p:txBody>
      </p:sp>
      <p:sp>
        <p:nvSpPr>
          <p:cNvPr id="588" name="Google Shape;588;p70: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7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71: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Zomrel smrťou, ktorou sme mali zomrieť my, aby sme mohli večne žiť s ním. A on to urobil z lásky.</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Táto láska niečo robí s našim srdcom. Prebúdza v ňom túžbu lásku mu opätovať.</a:t>
            </a:r>
            <a:endParaRPr/>
          </a:p>
        </p:txBody>
      </p:sp>
      <p:sp>
        <p:nvSpPr>
          <p:cNvPr id="594" name="Google Shape;594;p71: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71</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7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9" name="Google Shape;599;p72: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Boží ľud miluje svojho Vykupiteľa tak veľmi, že chcú robiť všetko, o čo ich požiada.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Chcú mu preukazovať lásku tým, že budú konať jeho vôľu.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Chcú žiť tak, ako žil on a podľa jeho pravidiel.</a:t>
            </a:r>
            <a:endParaRPr/>
          </a:p>
        </p:txBody>
      </p:sp>
      <p:sp>
        <p:nvSpPr>
          <p:cNvPr id="600" name="Google Shape;600;p72: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7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5" name="Google Shape;605;p73: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Chcú sa riadiť jeho jednoduchým požiadavkom:</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(Ján 14,15)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„Ak ma milujete, budete zachovávať moje prikázania;“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Je to aj tvoja túžba? Chceš milovať toho, kto ako prvý miloval teba? Chceš si privlastniť jeho princípy? Ježiš chce zapísať svoj zákon aj do tvojho srdca, aby sa stal tvojou súčasťou. Chce ti dať milosť a silu ho dodržovať. Možno sa cítiš slabý, ale Ježiš je silný. Nezáleží na tom, koľko krát si v minulosti zlyhal, ale Ježiš ťa pozýva, aby si s ním dnes večer začal nanovo.</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marR="0" lvl="0" indent="-216000" algn="l" rtl="0">
              <a:lnSpc>
                <a:spcPct val="100000"/>
              </a:lnSpc>
              <a:spcBef>
                <a:spcPts val="0"/>
              </a:spcBef>
              <a:spcAft>
                <a:spcPts val="0"/>
              </a:spcAft>
              <a:buClr>
                <a:schemeClr val="dk1"/>
              </a:buClr>
              <a:buSzPts val="2000"/>
              <a:buFont typeface="Arial"/>
              <a:buNone/>
            </a:pPr>
            <a:r>
              <a:rPr lang="sk-SK" sz="2000" b="0" strike="noStrike">
                <a:latin typeface="Arial"/>
                <a:ea typeface="Arial"/>
                <a:cs typeface="Arial"/>
                <a:sym typeface="Arial"/>
              </a:rPr>
              <a:t>Chceš teraz potichu pokľaknúť a povedať: „Áno, Pane, chcem? Som ochotný podriadiť svoje myšlienky tvojím a som ochotný žiť podľa tvojich princípov. Chcem mať tvoj zákon zapísaný vo svojom srdci. Chcem zachovávať tvoje prikázania, pretože ťa milujem.“</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Chcel by si sa dnes večer modliť túto modlitbu? Ak áno, pozývam ťa, aby si pokľakol na svoje kolená. Zabudni teraz na všetkých okolo teba. Mysli len na Ježiša, keď budeš kľačať. Modlitba z nášho srdce znie takto: „Áno, Ježišu, chcem.“ Poďme sa modliť.</a:t>
            </a:r>
            <a:endParaRPr/>
          </a:p>
          <a:p>
            <a:pPr marL="216000" marR="0" lvl="0" indent="-216000" algn="l" rtl="0">
              <a:lnSpc>
                <a:spcPct val="100000"/>
              </a:lnSpc>
              <a:spcBef>
                <a:spcPts val="0"/>
              </a:spcBef>
              <a:spcAft>
                <a:spcPts val="0"/>
              </a:spcAft>
              <a:buClr>
                <a:schemeClr val="dk1"/>
              </a:buClr>
              <a:buSzPts val="2000"/>
              <a:buFont typeface="Arial"/>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p:txBody>
      </p:sp>
      <p:sp>
        <p:nvSpPr>
          <p:cNvPr id="606" name="Google Shape;606;p73: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73</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7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3" name="Google Shape;613;p74: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(Navrhovaná modlitba.)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Drahý Ježišu, vďaka, že si nás tak veľmi miloval, že si bol ochotný  zomrieť na golgotskom kríži za naše hriechy. Prosím, daj nám dnes ochotné srdce. Prosím, zjemni ho svojou láskou. Daj nám srdce, ktoré ťa bude tiež milovať a poslúchať.</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Ďakujem ti, že nám dávaš svoje prikázania – vodítko ku šťastnému, svätému a večnému životu. Prosím, vpíš ich do našich sŕdc a urob z nich princípy, podľa ktorých sa budeme v živote riadiť. Dnes chceme byť medzi tými, ktorí sú popísaní ako tí, kto tvoje prikázania zachovávajú. Chceme byť poslušní – nie pretože musíme, ale pretože ťa milujeme. Prosím, príď skoro aby si nás zachránil pre svoje kráľovstvo. A keď prídeš, pomôž, aby sme boli medzi tými, ktorí sú pripravení a čakajú na tvoj návrat. Pomôž nám, aby sme boli medzi tými, ktorí budú zachovávať Božie prikázania a vieru Ježišovu. V Ježišovom mene o to prosíme. Amen.</a:t>
            </a:r>
            <a:endParaRPr/>
          </a:p>
        </p:txBody>
      </p:sp>
      <p:sp>
        <p:nvSpPr>
          <p:cNvPr id="614" name="Google Shape;614;p74: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7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1" name="Google Shape;621;p75: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5280" algn="l" rtl="0">
              <a:lnSpc>
                <a:spcPct val="100000"/>
              </a:lnSpc>
              <a:spcBef>
                <a:spcPts val="0"/>
              </a:spcBef>
              <a:spcAft>
                <a:spcPts val="0"/>
              </a:spcAft>
              <a:buNone/>
            </a:pPr>
            <a:r>
              <a:rPr lang="sk-SK" sz="2000" b="0" strike="noStrike" dirty="0">
                <a:latin typeface="Arial"/>
                <a:ea typeface="Arial"/>
                <a:cs typeface="Arial"/>
                <a:sym typeface="Arial"/>
              </a:rPr>
              <a:t>Milí priatelia, teším sa na vás na zajtrajšej prednáške s názvom:</a:t>
            </a:r>
          </a:p>
        </p:txBody>
      </p:sp>
      <p:sp>
        <p:nvSpPr>
          <p:cNvPr id="622" name="Google Shape;622;p75: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8: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Bez morálneho vedenia, robí veľa ľudí, čo uznajú za vhodné – a spoločnosť žne žatvu rozvrátených domovov, neovládateľných detí a násilných činov.</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(Ozeáš 8,7)</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Slovami proroka Ozeáša:</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„Sejú vietor a budú žať víchricu.“</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Ale si musíme položiť túto otázku : Kto určuje, čo je správne a čo nie?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Nie je morálny úsudok dokonca aj dobrých ľudí niekedy nedokonalý?</a:t>
            </a:r>
            <a:endParaRPr/>
          </a:p>
        </p:txBody>
      </p:sp>
      <p:sp>
        <p:nvSpPr>
          <p:cNvPr id="116" name="Google Shape;116;p8: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p9:notes"/>
          <p:cNvSpPr txBox="1">
            <a:spLocks noGrp="1"/>
          </p:cNvSpPr>
          <p:nvPr>
            <p:ph type="body" idx="1"/>
          </p:nvPr>
        </p:nvSpPr>
        <p:spPr>
          <a:xfrm>
            <a:off x="685800" y="4343400"/>
            <a:ext cx="5486040" cy="4114440"/>
          </a:xfrm>
          <a:prstGeom prst="rect">
            <a:avLst/>
          </a:prstGeom>
          <a:noFill/>
          <a:ln>
            <a:noFill/>
          </a:ln>
        </p:spPr>
        <p:txBody>
          <a:bodyPr spcFirstLastPara="1" wrap="square" lIns="0" tIns="0" rIns="0" bIns="0" anchor="t" anchorCtr="0">
            <a:noAutofit/>
          </a:bodyPr>
          <a:lstStyle/>
          <a:p>
            <a:pPr marL="216000" lvl="0" indent="-216000" algn="l" rtl="0">
              <a:lnSpc>
                <a:spcPct val="100000"/>
              </a:lnSpc>
              <a:spcBef>
                <a:spcPts val="0"/>
              </a:spcBef>
              <a:spcAft>
                <a:spcPts val="0"/>
              </a:spcAft>
              <a:buNone/>
            </a:pPr>
            <a:r>
              <a:rPr lang="sk-SK" sz="2000" b="0" strike="noStrike">
                <a:latin typeface="Arial"/>
                <a:ea typeface="Arial"/>
                <a:cs typeface="Arial"/>
                <a:sym typeface="Arial"/>
              </a:rPr>
              <a:t>Biblia nám pripomína, že nie sme dobrými sudcami, keď ide o to, čo je správne a čo nie: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(Príslovia 16,25)</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„Niektorá cesta sa človeku zdá správna, nakoniec však vedie k smrti.“</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Je pravdou, že naše prirodzené srdce často nechce poznať pravdu o tom, čo je správne a čo nie.</a:t>
            </a:r>
            <a:endParaRPr/>
          </a:p>
          <a:p>
            <a:pPr marL="216000" lvl="0" indent="-216000" algn="l" rtl="0">
              <a:lnSpc>
                <a:spcPct val="100000"/>
              </a:lnSpc>
              <a:spcBef>
                <a:spcPts val="0"/>
              </a:spcBef>
              <a:spcAft>
                <a:spcPts val="0"/>
              </a:spcAft>
              <a:buNone/>
            </a:pPr>
            <a:endParaRPr sz="2000" b="0" strike="noStrike">
              <a:latin typeface="Arial"/>
              <a:ea typeface="Arial"/>
              <a:cs typeface="Arial"/>
              <a:sym typeface="Arial"/>
            </a:endParaRPr>
          </a:p>
          <a:p>
            <a:pPr marL="216000" lvl="0" indent="-216000" algn="l" rtl="0">
              <a:lnSpc>
                <a:spcPct val="100000"/>
              </a:lnSpc>
              <a:spcBef>
                <a:spcPts val="0"/>
              </a:spcBef>
              <a:spcAft>
                <a:spcPts val="0"/>
              </a:spcAft>
              <a:buNone/>
            </a:pPr>
            <a:r>
              <a:rPr lang="sk-SK" sz="2000" b="0" strike="noStrike">
                <a:latin typeface="Arial"/>
                <a:ea typeface="Arial"/>
                <a:cs typeface="Arial"/>
                <a:sym typeface="Arial"/>
              </a:rPr>
              <a:t>Apoštol Pavel predpovedal:</a:t>
            </a:r>
            <a:endParaRPr/>
          </a:p>
        </p:txBody>
      </p:sp>
      <p:sp>
        <p:nvSpPr>
          <p:cNvPr id="124" name="Google Shape;124;p9:notes"/>
          <p:cNvSpPr txBox="1"/>
          <p:nvPr/>
        </p:nvSpPr>
        <p:spPr>
          <a:xfrm>
            <a:off x="3884760" y="8685360"/>
            <a:ext cx="2971440" cy="45684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5"/>
        <p:cNvGrpSpPr/>
        <p:nvPr/>
      </p:nvGrpSpPr>
      <p:grpSpPr>
        <a:xfrm>
          <a:off x="0" y="0"/>
          <a:ext cx="0" cy="0"/>
          <a:chOff x="0" y="0"/>
          <a:chExt cx="0" cy="0"/>
        </a:xfrm>
      </p:grpSpPr>
      <p:sp>
        <p:nvSpPr>
          <p:cNvPr id="46" name="Google Shape;46;p86"/>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6"/>
          <p:cNvSpPr txBox="1">
            <a:spLocks noGrp="1"/>
          </p:cNvSpPr>
          <p:nvPr>
            <p:ph type="body" idx="1"/>
          </p:nvPr>
        </p:nvSpPr>
        <p:spPr>
          <a:xfrm>
            <a:off x="585360" y="1542960"/>
            <a:ext cx="1054044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6"/>
          <p:cNvSpPr txBox="1">
            <a:spLocks noGrp="1"/>
          </p:cNvSpPr>
          <p:nvPr>
            <p:ph type="body" idx="2"/>
          </p:nvPr>
        </p:nvSpPr>
        <p:spPr>
          <a:xfrm>
            <a:off x="585360" y="3540240"/>
            <a:ext cx="1054044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9"/>
        <p:cNvGrpSpPr/>
        <p:nvPr/>
      </p:nvGrpSpPr>
      <p:grpSpPr>
        <a:xfrm>
          <a:off x="0" y="0"/>
          <a:ext cx="0" cy="0"/>
          <a:chOff x="0" y="0"/>
          <a:chExt cx="0" cy="0"/>
        </a:xfrm>
      </p:grpSpPr>
      <p:sp>
        <p:nvSpPr>
          <p:cNvPr id="50" name="Google Shape;50;p87"/>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7"/>
          <p:cNvSpPr txBox="1">
            <a:spLocks noGrp="1"/>
          </p:cNvSpPr>
          <p:nvPr>
            <p:ph type="body" idx="1"/>
          </p:nvPr>
        </p:nvSpPr>
        <p:spPr>
          <a:xfrm>
            <a:off x="58536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7"/>
          <p:cNvSpPr txBox="1">
            <a:spLocks noGrp="1"/>
          </p:cNvSpPr>
          <p:nvPr>
            <p:ph type="body" idx="2"/>
          </p:nvPr>
        </p:nvSpPr>
        <p:spPr>
          <a:xfrm>
            <a:off x="598644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87"/>
          <p:cNvSpPr txBox="1">
            <a:spLocks noGrp="1"/>
          </p:cNvSpPr>
          <p:nvPr>
            <p:ph type="body" idx="3"/>
          </p:nvPr>
        </p:nvSpPr>
        <p:spPr>
          <a:xfrm>
            <a:off x="585360" y="354024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7"/>
          <p:cNvSpPr txBox="1">
            <a:spLocks noGrp="1"/>
          </p:cNvSpPr>
          <p:nvPr>
            <p:ph type="body" idx="4"/>
          </p:nvPr>
        </p:nvSpPr>
        <p:spPr>
          <a:xfrm>
            <a:off x="5986440" y="354024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5"/>
        <p:cNvGrpSpPr/>
        <p:nvPr/>
      </p:nvGrpSpPr>
      <p:grpSpPr>
        <a:xfrm>
          <a:off x="0" y="0"/>
          <a:ext cx="0" cy="0"/>
          <a:chOff x="0" y="0"/>
          <a:chExt cx="0" cy="0"/>
        </a:xfrm>
      </p:grpSpPr>
      <p:sp>
        <p:nvSpPr>
          <p:cNvPr id="56" name="Google Shape;56;p88"/>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8"/>
          <p:cNvSpPr txBox="1">
            <a:spLocks noGrp="1"/>
          </p:cNvSpPr>
          <p:nvPr>
            <p:ph type="body" idx="1"/>
          </p:nvPr>
        </p:nvSpPr>
        <p:spPr>
          <a:xfrm>
            <a:off x="585360" y="154296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88"/>
          <p:cNvSpPr txBox="1">
            <a:spLocks noGrp="1"/>
          </p:cNvSpPr>
          <p:nvPr>
            <p:ph type="body" idx="2"/>
          </p:nvPr>
        </p:nvSpPr>
        <p:spPr>
          <a:xfrm>
            <a:off x="4149000" y="154296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88"/>
          <p:cNvSpPr txBox="1">
            <a:spLocks noGrp="1"/>
          </p:cNvSpPr>
          <p:nvPr>
            <p:ph type="body" idx="3"/>
          </p:nvPr>
        </p:nvSpPr>
        <p:spPr>
          <a:xfrm>
            <a:off x="7713000" y="154296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88"/>
          <p:cNvSpPr txBox="1">
            <a:spLocks noGrp="1"/>
          </p:cNvSpPr>
          <p:nvPr>
            <p:ph type="body" idx="4"/>
          </p:nvPr>
        </p:nvSpPr>
        <p:spPr>
          <a:xfrm>
            <a:off x="585360" y="354024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88"/>
          <p:cNvSpPr txBox="1">
            <a:spLocks noGrp="1"/>
          </p:cNvSpPr>
          <p:nvPr>
            <p:ph type="body" idx="5"/>
          </p:nvPr>
        </p:nvSpPr>
        <p:spPr>
          <a:xfrm>
            <a:off x="4149000" y="354024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88"/>
          <p:cNvSpPr txBox="1">
            <a:spLocks noGrp="1"/>
          </p:cNvSpPr>
          <p:nvPr>
            <p:ph type="body" idx="6"/>
          </p:nvPr>
        </p:nvSpPr>
        <p:spPr>
          <a:xfrm>
            <a:off x="7713000" y="3540240"/>
            <a:ext cx="339372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6"/>
        <p:cNvGrpSpPr/>
        <p:nvPr/>
      </p:nvGrpSpPr>
      <p:grpSpPr>
        <a:xfrm>
          <a:off x="0" y="0"/>
          <a:ext cx="0" cy="0"/>
          <a:chOff x="0" y="0"/>
          <a:chExt cx="0" cy="0"/>
        </a:xfrm>
      </p:grpSpPr>
      <p:sp>
        <p:nvSpPr>
          <p:cNvPr id="17" name="Google Shape;17;p78"/>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78"/>
          <p:cNvSpPr txBox="1">
            <a:spLocks noGrp="1"/>
          </p:cNvSpPr>
          <p:nvPr>
            <p:ph type="subTitle" idx="1"/>
          </p:nvPr>
        </p:nvSpPr>
        <p:spPr>
          <a:xfrm>
            <a:off x="585360" y="1542960"/>
            <a:ext cx="10540440" cy="382392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
        <p:cNvGrpSpPr/>
        <p:nvPr/>
      </p:nvGrpSpPr>
      <p:grpSpPr>
        <a:xfrm>
          <a:off x="0" y="0"/>
          <a:ext cx="0" cy="0"/>
          <a:chOff x="0" y="0"/>
          <a:chExt cx="0" cy="0"/>
        </a:xfrm>
      </p:grpSpPr>
      <p:sp>
        <p:nvSpPr>
          <p:cNvPr id="20" name="Google Shape;20;p79"/>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79"/>
          <p:cNvSpPr txBox="1">
            <a:spLocks noGrp="1"/>
          </p:cNvSpPr>
          <p:nvPr>
            <p:ph type="body" idx="1"/>
          </p:nvPr>
        </p:nvSpPr>
        <p:spPr>
          <a:xfrm>
            <a:off x="585360" y="1542960"/>
            <a:ext cx="10540440" cy="38239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2"/>
        <p:cNvGrpSpPr/>
        <p:nvPr/>
      </p:nvGrpSpPr>
      <p:grpSpPr>
        <a:xfrm>
          <a:off x="0" y="0"/>
          <a:ext cx="0" cy="0"/>
          <a:chOff x="0" y="0"/>
          <a:chExt cx="0" cy="0"/>
        </a:xfrm>
      </p:grpSpPr>
      <p:sp>
        <p:nvSpPr>
          <p:cNvPr id="23" name="Google Shape;23;p80"/>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80"/>
          <p:cNvSpPr txBox="1">
            <a:spLocks noGrp="1"/>
          </p:cNvSpPr>
          <p:nvPr>
            <p:ph type="body" idx="1"/>
          </p:nvPr>
        </p:nvSpPr>
        <p:spPr>
          <a:xfrm>
            <a:off x="585360" y="1542960"/>
            <a:ext cx="5143680" cy="38239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80"/>
          <p:cNvSpPr txBox="1">
            <a:spLocks noGrp="1"/>
          </p:cNvSpPr>
          <p:nvPr>
            <p:ph type="body" idx="2"/>
          </p:nvPr>
        </p:nvSpPr>
        <p:spPr>
          <a:xfrm>
            <a:off x="5986440" y="1542960"/>
            <a:ext cx="5143680" cy="38239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81"/>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8"/>
        <p:cNvGrpSpPr/>
        <p:nvPr/>
      </p:nvGrpSpPr>
      <p:grpSpPr>
        <a:xfrm>
          <a:off x="0" y="0"/>
          <a:ext cx="0" cy="0"/>
          <a:chOff x="0" y="0"/>
          <a:chExt cx="0" cy="0"/>
        </a:xfrm>
      </p:grpSpPr>
      <p:sp>
        <p:nvSpPr>
          <p:cNvPr id="29" name="Google Shape;29;p82"/>
          <p:cNvSpPr txBox="1">
            <a:spLocks noGrp="1"/>
          </p:cNvSpPr>
          <p:nvPr>
            <p:ph type="subTitle" idx="1"/>
          </p:nvPr>
        </p:nvSpPr>
        <p:spPr>
          <a:xfrm>
            <a:off x="585360" y="262800"/>
            <a:ext cx="10540440" cy="510264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0"/>
        <p:cNvGrpSpPr/>
        <p:nvPr/>
      </p:nvGrpSpPr>
      <p:grpSpPr>
        <a:xfrm>
          <a:off x="0" y="0"/>
          <a:ext cx="0" cy="0"/>
          <a:chOff x="0" y="0"/>
          <a:chExt cx="0" cy="0"/>
        </a:xfrm>
      </p:grpSpPr>
      <p:sp>
        <p:nvSpPr>
          <p:cNvPr id="31" name="Google Shape;31;p83"/>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83"/>
          <p:cNvSpPr txBox="1">
            <a:spLocks noGrp="1"/>
          </p:cNvSpPr>
          <p:nvPr>
            <p:ph type="body" idx="1"/>
          </p:nvPr>
        </p:nvSpPr>
        <p:spPr>
          <a:xfrm>
            <a:off x="58536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3"/>
          <p:cNvSpPr txBox="1">
            <a:spLocks noGrp="1"/>
          </p:cNvSpPr>
          <p:nvPr>
            <p:ph type="body" idx="2"/>
          </p:nvPr>
        </p:nvSpPr>
        <p:spPr>
          <a:xfrm>
            <a:off x="5986440" y="1542960"/>
            <a:ext cx="5143680" cy="38239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83"/>
          <p:cNvSpPr txBox="1">
            <a:spLocks noGrp="1"/>
          </p:cNvSpPr>
          <p:nvPr>
            <p:ph type="body" idx="3"/>
          </p:nvPr>
        </p:nvSpPr>
        <p:spPr>
          <a:xfrm>
            <a:off x="585360" y="354024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5"/>
        <p:cNvGrpSpPr/>
        <p:nvPr/>
      </p:nvGrpSpPr>
      <p:grpSpPr>
        <a:xfrm>
          <a:off x="0" y="0"/>
          <a:ext cx="0" cy="0"/>
          <a:chOff x="0" y="0"/>
          <a:chExt cx="0" cy="0"/>
        </a:xfrm>
      </p:grpSpPr>
      <p:sp>
        <p:nvSpPr>
          <p:cNvPr id="36" name="Google Shape;36;p84"/>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84"/>
          <p:cNvSpPr txBox="1">
            <a:spLocks noGrp="1"/>
          </p:cNvSpPr>
          <p:nvPr>
            <p:ph type="body" idx="1"/>
          </p:nvPr>
        </p:nvSpPr>
        <p:spPr>
          <a:xfrm>
            <a:off x="585360" y="1542960"/>
            <a:ext cx="5143680" cy="38239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84"/>
          <p:cNvSpPr txBox="1">
            <a:spLocks noGrp="1"/>
          </p:cNvSpPr>
          <p:nvPr>
            <p:ph type="body" idx="2"/>
          </p:nvPr>
        </p:nvSpPr>
        <p:spPr>
          <a:xfrm>
            <a:off x="598644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84"/>
          <p:cNvSpPr txBox="1">
            <a:spLocks noGrp="1"/>
          </p:cNvSpPr>
          <p:nvPr>
            <p:ph type="body" idx="3"/>
          </p:nvPr>
        </p:nvSpPr>
        <p:spPr>
          <a:xfrm>
            <a:off x="5986440" y="354024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0"/>
        <p:cNvGrpSpPr/>
        <p:nvPr/>
      </p:nvGrpSpPr>
      <p:grpSpPr>
        <a:xfrm>
          <a:off x="0" y="0"/>
          <a:ext cx="0" cy="0"/>
          <a:chOff x="0" y="0"/>
          <a:chExt cx="0" cy="0"/>
        </a:xfrm>
      </p:grpSpPr>
      <p:sp>
        <p:nvSpPr>
          <p:cNvPr id="41" name="Google Shape;41;p85"/>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5"/>
          <p:cNvSpPr txBox="1">
            <a:spLocks noGrp="1"/>
          </p:cNvSpPr>
          <p:nvPr>
            <p:ph type="body" idx="1"/>
          </p:nvPr>
        </p:nvSpPr>
        <p:spPr>
          <a:xfrm>
            <a:off x="58536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85"/>
          <p:cNvSpPr txBox="1">
            <a:spLocks noGrp="1"/>
          </p:cNvSpPr>
          <p:nvPr>
            <p:ph type="body" idx="2"/>
          </p:nvPr>
        </p:nvSpPr>
        <p:spPr>
          <a:xfrm>
            <a:off x="5986440" y="1542960"/>
            <a:ext cx="514368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5"/>
          <p:cNvSpPr txBox="1">
            <a:spLocks noGrp="1"/>
          </p:cNvSpPr>
          <p:nvPr>
            <p:ph type="body" idx="3"/>
          </p:nvPr>
        </p:nvSpPr>
        <p:spPr>
          <a:xfrm>
            <a:off x="585360" y="3540240"/>
            <a:ext cx="10540440" cy="182376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dt" idx="10"/>
          </p:nvPr>
        </p:nvSpPr>
        <p:spPr>
          <a:xfrm>
            <a:off x="457200" y="6356520"/>
            <a:ext cx="2133360" cy="364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 name="Google Shape;11;p76"/>
          <p:cNvSpPr txBox="1">
            <a:spLocks noGrp="1"/>
          </p:cNvSpPr>
          <p:nvPr>
            <p:ph type="ftr" idx="11"/>
          </p:nvPr>
        </p:nvSpPr>
        <p:spPr>
          <a:xfrm>
            <a:off x="3124080" y="6356520"/>
            <a:ext cx="2895120" cy="36468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76"/>
          <p:cNvSpPr txBox="1">
            <a:spLocks noGrp="1"/>
          </p:cNvSpPr>
          <p:nvPr>
            <p:ph type="sldNum" idx="12"/>
          </p:nvPr>
        </p:nvSpPr>
        <p:spPr>
          <a:xfrm>
            <a:off x="6553080" y="6356520"/>
            <a:ext cx="2133360" cy="36468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SK"/>
              <a:t>‹#›</a:t>
            </a:fld>
            <a:endParaRPr>
              <a:solidFill>
                <a:schemeClr val="dk1"/>
              </a:solidFill>
              <a:latin typeface="Times New Roman"/>
              <a:ea typeface="Times New Roman"/>
              <a:cs typeface="Times New Roman"/>
              <a:sym typeface="Times New Roman"/>
            </a:endParaRPr>
          </a:p>
        </p:txBody>
      </p:sp>
      <p:sp>
        <p:nvSpPr>
          <p:cNvPr id="13" name="Google Shape;13;p76"/>
          <p:cNvSpPr txBox="1">
            <a:spLocks noGrp="1"/>
          </p:cNvSpPr>
          <p:nvPr>
            <p:ph type="title"/>
          </p:nvPr>
        </p:nvSpPr>
        <p:spPr>
          <a:xfrm>
            <a:off x="585360" y="262800"/>
            <a:ext cx="10540440" cy="110052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76"/>
          <p:cNvSpPr txBox="1">
            <a:spLocks noGrp="1"/>
          </p:cNvSpPr>
          <p:nvPr>
            <p:ph type="body" idx="1"/>
          </p:nvPr>
        </p:nvSpPr>
        <p:spPr>
          <a:xfrm>
            <a:off x="585360" y="1542960"/>
            <a:ext cx="10540440" cy="382392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2" name="Google Shape;68;p1">
            <a:extLst>
              <a:ext uri="{FF2B5EF4-FFF2-40B4-BE49-F238E27FC236}">
                <a16:creationId xmlns:a16="http://schemas.microsoft.com/office/drawing/2014/main" id="{9EFB5496-90BD-FE8D-2C2A-AE5D20AA68F1}"/>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FBE119B0-0C9E-39AF-69B6-2AAF302157F0}"/>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355C4D21-AFE5-EF9D-F22D-8C43848F908D}"/>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0" descr="nb-en-10-1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35" name="Google Shape;135;p10"/>
          <p:cNvSpPr/>
          <p:nvPr/>
        </p:nvSpPr>
        <p:spPr>
          <a:xfrm>
            <a:off x="784800" y="720000"/>
            <a:ext cx="5335200" cy="2608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„Príde totiž čas, keď ľudia neznesú zdravú náuku, ale podľa vlastných žiadostí sa budú zháňať za učiteľmi, aby im šteklili uši.“</a:t>
            </a:r>
            <a:endParaRPr sz="3330" b="0" i="0" u="none" strike="noStrike" cap="none" dirty="0">
              <a:solidFill>
                <a:schemeClr val="dk1"/>
              </a:solidFill>
              <a:latin typeface="Arial"/>
              <a:ea typeface="Arial"/>
              <a:cs typeface="Arial"/>
              <a:sym typeface="Arial"/>
            </a:endParaRPr>
          </a:p>
        </p:txBody>
      </p:sp>
      <p:sp>
        <p:nvSpPr>
          <p:cNvPr id="136" name="Google Shape;136;p10"/>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2. Timotejova 4,3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1" descr="nb-en-10-1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43" name="Google Shape;143;p11"/>
          <p:cNvSpPr/>
          <p:nvPr/>
        </p:nvSpPr>
        <p:spPr>
          <a:xfrm>
            <a:off x="784800" y="720000"/>
            <a:ext cx="4800600" cy="1820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„Odvrátia sluch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od pravdy a priklonia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sa k bájam.“</a:t>
            </a:r>
            <a:endParaRPr sz="3330" b="0" i="0" u="none" strike="noStrike" cap="none" dirty="0">
              <a:solidFill>
                <a:schemeClr val="dk1"/>
              </a:solidFill>
              <a:latin typeface="Arial"/>
              <a:ea typeface="Arial"/>
              <a:cs typeface="Arial"/>
              <a:sym typeface="Arial"/>
            </a:endParaRPr>
          </a:p>
        </p:txBody>
      </p:sp>
      <p:sp>
        <p:nvSpPr>
          <p:cNvPr id="144" name="Google Shape;144;p11"/>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2. Timotejova 4,4</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2" descr="nb-en-10-12.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3" descr="nb-en-10-1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57" name="Google Shape;157;p13"/>
          <p:cNvSpPr/>
          <p:nvPr/>
        </p:nvSpPr>
        <p:spPr>
          <a:xfrm>
            <a:off x="2184840" y="2083320"/>
            <a:ext cx="7274880" cy="11157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a:solidFill>
                  <a:srgbClr val="FFFFFF"/>
                </a:solidFill>
                <a:latin typeface="Source Sans Pro"/>
                <a:ea typeface="Source Sans Pro"/>
                <a:cs typeface="Source Sans Pro"/>
                <a:sym typeface="Source Sans Pro"/>
              </a:rPr>
              <a:t>„Ja som Hospodin, tvoj Boh, ktorý som ťa vyviedol z Egypta, z domu otrokov.“</a:t>
            </a:r>
            <a:endParaRPr sz="3330" b="0" i="0" u="none" strike="noStrike" cap="none">
              <a:solidFill>
                <a:schemeClr val="dk1"/>
              </a:solidFill>
              <a:latin typeface="Arial"/>
              <a:ea typeface="Arial"/>
              <a:cs typeface="Arial"/>
              <a:sym typeface="Arial"/>
            </a:endParaRPr>
          </a:p>
        </p:txBody>
      </p:sp>
      <p:sp>
        <p:nvSpPr>
          <p:cNvPr id="158" name="Google Shape;158;p13"/>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Exodus 20,2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4" descr="nb-en-10-14.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15" descr="nb-en-10-1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71" name="Google Shape;171;p15"/>
          <p:cNvSpPr/>
          <p:nvPr/>
        </p:nvSpPr>
        <p:spPr>
          <a:xfrm>
            <a:off x="775375" y="719999"/>
            <a:ext cx="5124300" cy="4590300"/>
          </a:xfrm>
          <a:prstGeom prst="rect">
            <a:avLst/>
          </a:prstGeom>
          <a:noFill/>
          <a:ln>
            <a:noFill/>
          </a:ln>
        </p:spPr>
        <p:txBody>
          <a:bodyPr spcFirstLastPara="1" wrap="square" lIns="90000" tIns="46800" rIns="90000" bIns="45000" anchor="t" anchorCtr="0">
            <a:spAutoFit/>
          </a:bodyPr>
          <a:lstStyle/>
          <a:p>
            <a:pPr marL="457200" marR="0" lvl="0" indent="-440055" algn="l" rtl="0">
              <a:lnSpc>
                <a:spcPct val="104000"/>
              </a:lnSpc>
              <a:spcBef>
                <a:spcPts val="0"/>
              </a:spcBef>
              <a:spcAft>
                <a:spcPts val="0"/>
              </a:spcAft>
              <a:buClr>
                <a:srgbClr val="FFFFFF"/>
              </a:buClr>
              <a:buSzPts val="3330"/>
              <a:buFont typeface="Source Sans Pro"/>
              <a:buAutoNum type="arabicPeriod"/>
            </a:pPr>
            <a:r>
              <a:rPr lang="sk-SK" sz="3330" b="1" i="0" u="none" strike="noStrike" cap="none" dirty="0">
                <a:solidFill>
                  <a:srgbClr val="FFFFFF"/>
                </a:solidFill>
                <a:latin typeface="Source Sans Pro"/>
                <a:ea typeface="Source Sans Pro"/>
                <a:cs typeface="Source Sans Pro"/>
                <a:sym typeface="Source Sans Pro"/>
              </a:rPr>
              <a:t>Nebudeš mať iného Boha okrem mňa…</a:t>
            </a:r>
            <a:endParaRPr sz="3330" b="1" dirty="0">
              <a:solidFill>
                <a:srgbClr val="FFFFFF"/>
              </a:solidFill>
              <a:latin typeface="Source Sans Pro"/>
              <a:ea typeface="Source Sans Pro"/>
              <a:cs typeface="Source Sans Pro"/>
              <a:sym typeface="Source Sans Pro"/>
            </a:endParaRPr>
          </a:p>
          <a:p>
            <a:pPr marL="457200" marR="0" lvl="0" indent="-440055" algn="l" rtl="0">
              <a:lnSpc>
                <a:spcPct val="104000"/>
              </a:lnSpc>
              <a:spcBef>
                <a:spcPts val="1701"/>
              </a:spcBef>
              <a:spcAft>
                <a:spcPts val="0"/>
              </a:spcAft>
              <a:buClr>
                <a:srgbClr val="FFFFFF"/>
              </a:buClr>
              <a:buSzPts val="3330"/>
              <a:buFont typeface="Source Sans Pro"/>
              <a:buAutoNum type="arabicPeriod"/>
            </a:pPr>
            <a:r>
              <a:rPr lang="sk-SK" sz="3330" b="1" i="0" u="none" strike="noStrike" cap="none" dirty="0">
                <a:solidFill>
                  <a:srgbClr val="FFFFFF"/>
                </a:solidFill>
                <a:latin typeface="Source Sans Pro"/>
                <a:ea typeface="Source Sans Pro"/>
                <a:cs typeface="Source Sans Pro"/>
                <a:sym typeface="Source Sans Pro"/>
              </a:rPr>
              <a:t>Neurobíš si modlu, ani nijakú podobu toho… Nebudeš sa im klaňať ani im slúžiť…</a:t>
            </a:r>
            <a:endParaRPr sz="3330" b="0" i="0" u="none" strike="noStrike" cap="none" dirty="0">
              <a:solidFill>
                <a:schemeClr val="dk1"/>
              </a:solidFill>
              <a:latin typeface="Arial"/>
              <a:ea typeface="Arial"/>
              <a:cs typeface="Arial"/>
              <a:sym typeface="Arial"/>
            </a:endParaRPr>
          </a:p>
          <a:p>
            <a:pPr marL="0" marR="0" lvl="0" indent="0" algn="l" rtl="0">
              <a:lnSpc>
                <a:spcPct val="104000"/>
              </a:lnSpc>
              <a:spcBef>
                <a:spcPts val="2551"/>
              </a:spcBef>
              <a:spcAft>
                <a:spcPts val="0"/>
              </a:spcAft>
              <a:buNone/>
            </a:pPr>
            <a:endParaRPr sz="3330" b="0" i="0" u="none" strike="noStrike" cap="none" dirty="0">
              <a:solidFill>
                <a:schemeClr val="dk1"/>
              </a:solidFill>
              <a:latin typeface="Arial"/>
              <a:ea typeface="Arial"/>
              <a:cs typeface="Arial"/>
              <a:sym typeface="Arial"/>
            </a:endParaRPr>
          </a:p>
          <a:p>
            <a:pPr marL="0" marR="0" lvl="0" indent="0" algn="l" rtl="0">
              <a:lnSpc>
                <a:spcPct val="104000"/>
              </a:lnSpc>
              <a:spcBef>
                <a:spcPts val="0"/>
              </a:spcBef>
              <a:spcAft>
                <a:spcPts val="0"/>
              </a:spcAft>
              <a:buNone/>
            </a:pPr>
            <a:endParaRPr sz="3330" b="0" i="0" u="none" strike="noStrike" cap="none" dirty="0">
              <a:solidFill>
                <a:schemeClr val="dk1"/>
              </a:solidFill>
              <a:latin typeface="Arial"/>
              <a:ea typeface="Arial"/>
              <a:cs typeface="Arial"/>
              <a:sym typeface="Arial"/>
            </a:endParaRPr>
          </a:p>
        </p:txBody>
      </p:sp>
      <p:sp>
        <p:nvSpPr>
          <p:cNvPr id="172" name="Google Shape;172;p15"/>
          <p:cNvSpPr/>
          <p:nvPr/>
        </p:nvSpPr>
        <p:spPr>
          <a:xfrm>
            <a:off x="7872120" y="4797360"/>
            <a:ext cx="3423240" cy="333959"/>
          </a:xfrm>
          <a:prstGeom prst="rect">
            <a:avLst/>
          </a:prstGeom>
          <a:noFill/>
          <a:ln>
            <a:noFill/>
          </a:ln>
        </p:spPr>
        <p:txBody>
          <a:bodyPr spcFirstLastPara="1" wrap="square" lIns="90000" tIns="45000" rIns="90000" bIns="45000" anchor="t" anchorCtr="0">
            <a:spAutoFit/>
          </a:bodyPr>
          <a:lstStyle/>
          <a:p>
            <a:pPr marL="0" marR="0" lvl="0" indent="0" algn="l" rtl="0">
              <a:lnSpc>
                <a:spcPct val="51000"/>
              </a:lnSpc>
              <a:spcBef>
                <a:spcPts val="0"/>
              </a:spcBef>
              <a:spcAft>
                <a:spcPts val="0"/>
              </a:spcAft>
              <a:buNone/>
            </a:pPr>
            <a:r>
              <a:rPr lang="sk-SK" sz="2660" b="1" i="0" u="none" strike="noStrike" cap="none">
                <a:solidFill>
                  <a:srgbClr val="FFFFFF"/>
                </a:solidFill>
                <a:latin typeface="Source Sans Pro"/>
                <a:ea typeface="Source Sans Pro"/>
                <a:cs typeface="Source Sans Pro"/>
                <a:sym typeface="Source Sans Pro"/>
              </a:rPr>
              <a:t>10 prikázaní</a:t>
            </a:r>
            <a:endParaRPr sz="2660" b="0" i="0" u="none" strike="noStrike" cap="non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6" descr="nb-en-10-1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79" name="Google Shape;179;p16"/>
          <p:cNvSpPr/>
          <p:nvPr/>
        </p:nvSpPr>
        <p:spPr>
          <a:xfrm>
            <a:off x="4629725" y="383050"/>
            <a:ext cx="6602400" cy="3976200"/>
          </a:xfrm>
          <a:prstGeom prst="rect">
            <a:avLst/>
          </a:prstGeom>
          <a:noFill/>
          <a:ln>
            <a:noFill/>
          </a:ln>
        </p:spPr>
        <p:txBody>
          <a:bodyPr spcFirstLastPara="1" wrap="square" lIns="90000" tIns="45000" rIns="90000" bIns="45000" anchor="t" anchorCtr="0">
            <a:spAutoFit/>
          </a:bodyPr>
          <a:lstStyle/>
          <a:p>
            <a:pPr marL="457200" marR="0" lvl="0" indent="-440055" algn="l" rtl="0">
              <a:lnSpc>
                <a:spcPct val="104000"/>
              </a:lnSpc>
              <a:spcBef>
                <a:spcPts val="0"/>
              </a:spcBef>
              <a:spcAft>
                <a:spcPts val="0"/>
              </a:spcAft>
              <a:buClr>
                <a:srgbClr val="FFFFFF"/>
              </a:buClr>
              <a:buSzPts val="3330"/>
              <a:buFont typeface="Source Sans Pro"/>
              <a:buAutoNum type="arabicPeriod" startAt="3"/>
            </a:pPr>
            <a:r>
              <a:rPr lang="sk-SK" sz="3330" b="1" i="0" u="none" strike="noStrike" cap="none">
                <a:solidFill>
                  <a:srgbClr val="FFFFFF"/>
                </a:solidFill>
                <a:latin typeface="Source Sans Pro"/>
                <a:ea typeface="Source Sans Pro"/>
                <a:cs typeface="Source Sans Pro"/>
                <a:sym typeface="Source Sans Pro"/>
              </a:rPr>
              <a:t>Nevezmeš meno Hospodina, svojho Boha, nadarmo.</a:t>
            </a:r>
            <a:endParaRPr sz="3330" b="0" i="0" u="none" strike="noStrike" cap="none">
              <a:solidFill>
                <a:schemeClr val="dk1"/>
              </a:solidFill>
              <a:latin typeface="Arial"/>
              <a:ea typeface="Arial"/>
              <a:cs typeface="Arial"/>
              <a:sym typeface="Arial"/>
            </a:endParaRPr>
          </a:p>
          <a:p>
            <a:pPr marL="457200" marR="0" lvl="0" indent="-440055" algn="l" rtl="0">
              <a:lnSpc>
                <a:spcPct val="104000"/>
              </a:lnSpc>
              <a:spcBef>
                <a:spcPts val="1417"/>
              </a:spcBef>
              <a:spcAft>
                <a:spcPts val="1000"/>
              </a:spcAft>
              <a:buClr>
                <a:srgbClr val="FFFFFF"/>
              </a:buClr>
              <a:buSzPts val="3330"/>
              <a:buFont typeface="Source Sans Pro"/>
              <a:buAutoNum type="arabicPeriod" startAt="3"/>
            </a:pPr>
            <a:r>
              <a:rPr lang="sk-SK" sz="3330" b="1" i="0" u="none" strike="noStrike" cap="none">
                <a:solidFill>
                  <a:srgbClr val="FFFFFF"/>
                </a:solidFill>
                <a:latin typeface="Source Sans Pro"/>
                <a:ea typeface="Source Sans Pro"/>
                <a:cs typeface="Source Sans Pro"/>
                <a:sym typeface="Source Sans Pro"/>
              </a:rPr>
              <a:t>Pamätaj na sobotný deň, že ho máš svätiť. Šesť dní budeš pracovať… Ale siedmy deň je sobota pre Hospodina tvojho Boha.</a:t>
            </a:r>
            <a:endParaRPr sz="3330" b="0" i="0" u="none" strike="noStrike" cap="none">
              <a:solidFill>
                <a:schemeClr val="dk1"/>
              </a:solidFill>
              <a:latin typeface="Arial"/>
              <a:ea typeface="Arial"/>
              <a:cs typeface="Arial"/>
              <a:sym typeface="Arial"/>
            </a:endParaRPr>
          </a:p>
        </p:txBody>
      </p:sp>
      <p:sp>
        <p:nvSpPr>
          <p:cNvPr id="180" name="Google Shape;180;p16"/>
          <p:cNvSpPr/>
          <p:nvPr/>
        </p:nvSpPr>
        <p:spPr>
          <a:xfrm>
            <a:off x="9000000" y="4858200"/>
            <a:ext cx="3038400" cy="333959"/>
          </a:xfrm>
          <a:prstGeom prst="rect">
            <a:avLst/>
          </a:prstGeom>
          <a:noFill/>
          <a:ln>
            <a:noFill/>
          </a:ln>
        </p:spPr>
        <p:txBody>
          <a:bodyPr spcFirstLastPara="1" wrap="square" lIns="90000" tIns="45000" rIns="90000" bIns="45000" anchor="t" anchorCtr="0">
            <a:spAutoFit/>
          </a:bodyPr>
          <a:lstStyle/>
          <a:p>
            <a:pPr marL="0" marR="0" lvl="0" indent="0" algn="l" rtl="0">
              <a:lnSpc>
                <a:spcPct val="51000"/>
              </a:lnSpc>
              <a:spcBef>
                <a:spcPts val="0"/>
              </a:spcBef>
              <a:spcAft>
                <a:spcPts val="0"/>
              </a:spcAft>
              <a:buNone/>
            </a:pPr>
            <a:r>
              <a:rPr lang="sk-SK" sz="2660" b="1" i="0" u="none" strike="noStrike" cap="none">
                <a:solidFill>
                  <a:srgbClr val="FFFFFF"/>
                </a:solidFill>
                <a:latin typeface="Source Sans Pro"/>
                <a:ea typeface="Source Sans Pro"/>
                <a:cs typeface="Source Sans Pro"/>
                <a:sym typeface="Source Sans Pro"/>
              </a:rPr>
              <a:t>10 prikázaní</a:t>
            </a:r>
            <a:endParaRPr sz="266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7" descr="nb-en-10-1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87" name="Google Shape;187;p17"/>
          <p:cNvSpPr/>
          <p:nvPr/>
        </p:nvSpPr>
        <p:spPr>
          <a:xfrm>
            <a:off x="784800" y="719999"/>
            <a:ext cx="8440800" cy="1378500"/>
          </a:xfrm>
          <a:prstGeom prst="rect">
            <a:avLst/>
          </a:prstGeom>
          <a:noFill/>
          <a:ln>
            <a:noFill/>
          </a:ln>
        </p:spPr>
        <p:txBody>
          <a:bodyPr spcFirstLastPara="1" wrap="square" lIns="90000" tIns="45000" rIns="90000" bIns="45000" anchor="t" anchorCtr="0">
            <a:spAutoFit/>
          </a:bodyPr>
          <a:lstStyle/>
          <a:p>
            <a:pPr marL="0" marR="0" lvl="0" indent="0" algn="l" rtl="0">
              <a:lnSpc>
                <a:spcPct val="13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5. Cti svojho otca aj matku…</a:t>
            </a:r>
            <a:endParaRPr sz="3330" b="0" i="0" u="none" strike="noStrike" cap="none" dirty="0">
              <a:solidFill>
                <a:schemeClr val="dk1"/>
              </a:solidFill>
              <a:latin typeface="Arial"/>
              <a:ea typeface="Arial"/>
              <a:cs typeface="Arial"/>
              <a:sym typeface="Arial"/>
            </a:endParaRPr>
          </a:p>
          <a:p>
            <a:pPr marL="0" marR="0" lvl="0" indent="0" algn="l" rtl="0">
              <a:lnSpc>
                <a:spcPct val="130000"/>
              </a:lnSpc>
              <a:spcBef>
                <a:spcPts val="85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6. Nezabiješ.</a:t>
            </a:r>
            <a:endParaRPr sz="3330" b="0" i="0" u="none" strike="noStrike" cap="none" dirty="0">
              <a:solidFill>
                <a:schemeClr val="dk1"/>
              </a:solidFill>
              <a:latin typeface="Arial"/>
              <a:ea typeface="Arial"/>
              <a:cs typeface="Arial"/>
              <a:sym typeface="Arial"/>
            </a:endParaRPr>
          </a:p>
        </p:txBody>
      </p:sp>
      <p:sp>
        <p:nvSpPr>
          <p:cNvPr id="188" name="Google Shape;188;p17"/>
          <p:cNvSpPr/>
          <p:nvPr/>
        </p:nvSpPr>
        <p:spPr>
          <a:xfrm>
            <a:off x="8820000" y="4856760"/>
            <a:ext cx="3038400" cy="333959"/>
          </a:xfrm>
          <a:prstGeom prst="rect">
            <a:avLst/>
          </a:prstGeom>
          <a:noFill/>
          <a:ln>
            <a:noFill/>
          </a:ln>
        </p:spPr>
        <p:txBody>
          <a:bodyPr spcFirstLastPara="1" wrap="square" lIns="90000" tIns="45000" rIns="90000" bIns="45000" anchor="t" anchorCtr="0">
            <a:spAutoFit/>
          </a:bodyPr>
          <a:lstStyle/>
          <a:p>
            <a:pPr marL="0" marR="0" lvl="0" indent="0" algn="l" rtl="0">
              <a:lnSpc>
                <a:spcPct val="51000"/>
              </a:lnSpc>
              <a:spcBef>
                <a:spcPts val="0"/>
              </a:spcBef>
              <a:spcAft>
                <a:spcPts val="0"/>
              </a:spcAft>
              <a:buNone/>
            </a:pPr>
            <a:r>
              <a:rPr lang="sk-SK" sz="2660" b="1" i="0" u="none" strike="noStrike" cap="none">
                <a:solidFill>
                  <a:srgbClr val="FFFFFF"/>
                </a:solidFill>
                <a:latin typeface="Source Sans Pro"/>
                <a:ea typeface="Source Sans Pro"/>
                <a:cs typeface="Source Sans Pro"/>
                <a:sym typeface="Source Sans Pro"/>
              </a:rPr>
              <a:t>10 prikázaní</a:t>
            </a:r>
            <a:endParaRPr sz="266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18" descr="nb-en-10-1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95" name="Google Shape;195;p18"/>
          <p:cNvSpPr/>
          <p:nvPr/>
        </p:nvSpPr>
        <p:spPr>
          <a:xfrm>
            <a:off x="7653750" y="720000"/>
            <a:ext cx="3337200" cy="1936200"/>
          </a:xfrm>
          <a:prstGeom prst="rect">
            <a:avLst/>
          </a:prstGeom>
          <a:noFill/>
          <a:ln>
            <a:noFill/>
          </a:ln>
        </p:spPr>
        <p:txBody>
          <a:bodyPr spcFirstLastPara="1" wrap="square" lIns="90000" tIns="45000" rIns="90000" bIns="45000" anchor="t" anchorCtr="0">
            <a:spAutoFit/>
          </a:bodyPr>
          <a:lstStyle/>
          <a:p>
            <a:pPr marL="0" marR="0" lvl="0" indent="0" algn="l" rtl="0">
              <a:lnSpc>
                <a:spcPct val="113000"/>
              </a:lnSpc>
              <a:spcBef>
                <a:spcPts val="0"/>
              </a:spcBef>
              <a:spcAft>
                <a:spcPts val="0"/>
              </a:spcAft>
              <a:buNone/>
            </a:pPr>
            <a:r>
              <a:rPr lang="sk-SK" sz="3250" b="1" i="0" u="none" strike="noStrike" cap="none" dirty="0">
                <a:solidFill>
                  <a:srgbClr val="FFFFFF"/>
                </a:solidFill>
                <a:latin typeface="Source Sans Pro"/>
                <a:ea typeface="Source Sans Pro"/>
                <a:cs typeface="Source Sans Pro"/>
                <a:sym typeface="Source Sans Pro"/>
              </a:rPr>
              <a:t>7. Nescudzoložíš.</a:t>
            </a:r>
            <a:endParaRPr sz="3250" b="0" i="0" u="none" strike="noStrike" cap="none" dirty="0">
              <a:solidFill>
                <a:schemeClr val="dk1"/>
              </a:solidFill>
              <a:latin typeface="Arial"/>
              <a:ea typeface="Arial"/>
              <a:cs typeface="Arial"/>
              <a:sym typeface="Arial"/>
            </a:endParaRPr>
          </a:p>
          <a:p>
            <a:pPr marL="0" marR="0" lvl="0" indent="0" algn="l" rtl="0">
              <a:lnSpc>
                <a:spcPct val="113000"/>
              </a:lnSpc>
              <a:spcBef>
                <a:spcPts val="850"/>
              </a:spcBef>
              <a:spcAft>
                <a:spcPts val="0"/>
              </a:spcAft>
              <a:buNone/>
            </a:pPr>
            <a:r>
              <a:rPr lang="sk-SK" sz="3250" b="1" i="0" u="none" strike="noStrike" cap="none" dirty="0">
                <a:solidFill>
                  <a:srgbClr val="FFFFFF"/>
                </a:solidFill>
                <a:latin typeface="Source Sans Pro"/>
                <a:ea typeface="Source Sans Pro"/>
                <a:cs typeface="Source Sans Pro"/>
                <a:sym typeface="Source Sans Pro"/>
              </a:rPr>
              <a:t>8. Nepokradneš.</a:t>
            </a:r>
            <a:endParaRPr sz="3250" b="0" i="0" u="none" strike="noStrike" cap="none" dirty="0">
              <a:solidFill>
                <a:schemeClr val="dk1"/>
              </a:solidFill>
              <a:latin typeface="Arial"/>
              <a:ea typeface="Arial"/>
              <a:cs typeface="Arial"/>
              <a:sym typeface="Arial"/>
            </a:endParaRPr>
          </a:p>
        </p:txBody>
      </p:sp>
      <p:sp>
        <p:nvSpPr>
          <p:cNvPr id="196" name="Google Shape;196;p18"/>
          <p:cNvSpPr/>
          <p:nvPr/>
        </p:nvSpPr>
        <p:spPr>
          <a:xfrm>
            <a:off x="8928000" y="4856760"/>
            <a:ext cx="3038400" cy="333959"/>
          </a:xfrm>
          <a:prstGeom prst="rect">
            <a:avLst/>
          </a:prstGeom>
          <a:noFill/>
          <a:ln>
            <a:noFill/>
          </a:ln>
        </p:spPr>
        <p:txBody>
          <a:bodyPr spcFirstLastPara="1" wrap="square" lIns="90000" tIns="45000" rIns="90000" bIns="45000" anchor="t" anchorCtr="0">
            <a:spAutoFit/>
          </a:bodyPr>
          <a:lstStyle/>
          <a:p>
            <a:pPr marL="0" marR="0" lvl="0" indent="0" algn="l" rtl="0">
              <a:lnSpc>
                <a:spcPct val="51000"/>
              </a:lnSpc>
              <a:spcBef>
                <a:spcPts val="0"/>
              </a:spcBef>
              <a:spcAft>
                <a:spcPts val="0"/>
              </a:spcAft>
              <a:buNone/>
            </a:pPr>
            <a:r>
              <a:rPr lang="sk-SK" sz="2660" b="1" i="0" u="none" strike="noStrike" cap="none">
                <a:solidFill>
                  <a:srgbClr val="FFFFFF"/>
                </a:solidFill>
                <a:latin typeface="Source Sans Pro"/>
                <a:ea typeface="Source Sans Pro"/>
                <a:cs typeface="Source Sans Pro"/>
                <a:sym typeface="Source Sans Pro"/>
              </a:rPr>
              <a:t>10 prikázaní</a:t>
            </a:r>
            <a:endParaRPr sz="2660" b="0" i="0" u="none" strike="noStrike" cap="non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9" descr="nb-en-10-1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03" name="Google Shape;203;p19"/>
          <p:cNvSpPr/>
          <p:nvPr/>
        </p:nvSpPr>
        <p:spPr>
          <a:xfrm>
            <a:off x="4515854" y="720725"/>
            <a:ext cx="6554400" cy="4367947"/>
          </a:xfrm>
          <a:prstGeom prst="rect">
            <a:avLst/>
          </a:prstGeom>
          <a:noFill/>
          <a:ln>
            <a:noFill/>
          </a:ln>
        </p:spPr>
        <p:txBody>
          <a:bodyPr spcFirstLastPara="1" wrap="square" lIns="90000" tIns="45000" rIns="90000" bIns="45000" anchor="t" anchorCtr="0">
            <a:spAutoFit/>
          </a:bodyPr>
          <a:lstStyle/>
          <a:p>
            <a:pPr marL="715963" marR="0" lvl="0" indent="-677863" algn="l" rtl="0">
              <a:lnSpc>
                <a:spcPct val="104000"/>
              </a:lnSpc>
              <a:spcBef>
                <a:spcPts val="0"/>
              </a:spcBef>
              <a:spcAft>
                <a:spcPts val="0"/>
              </a:spcAft>
              <a:buClr>
                <a:srgbClr val="FFFFFF"/>
              </a:buClr>
              <a:buSzPts val="3000"/>
              <a:buFont typeface="Source Sans Pro"/>
              <a:buAutoNum type="arabicPeriod" startAt="9"/>
            </a:pPr>
            <a:r>
              <a:rPr lang="sk-SK" sz="3000" b="1" i="0" u="none" strike="noStrike" cap="none" dirty="0">
                <a:solidFill>
                  <a:srgbClr val="FFFFFF"/>
                </a:solidFill>
                <a:latin typeface="Source Sans Pro"/>
                <a:ea typeface="Source Sans Pro"/>
                <a:cs typeface="Source Sans Pro"/>
                <a:sym typeface="Source Sans Pro"/>
              </a:rPr>
              <a:t>Nevyslovíš krivé svedectvo proti svojmu blížnemu.</a:t>
            </a:r>
            <a:endParaRPr sz="3000" b="0" i="0" u="none" strike="noStrike" cap="none" dirty="0">
              <a:solidFill>
                <a:schemeClr val="dk1"/>
              </a:solidFill>
              <a:latin typeface="Arial"/>
              <a:ea typeface="Arial"/>
              <a:cs typeface="Arial"/>
              <a:sym typeface="Arial"/>
            </a:endParaRPr>
          </a:p>
          <a:p>
            <a:pPr marL="715963" marR="0" lvl="0" indent="-677863" algn="l" rtl="0">
              <a:lnSpc>
                <a:spcPct val="104000"/>
              </a:lnSpc>
              <a:spcBef>
                <a:spcPts val="1701"/>
              </a:spcBef>
              <a:spcAft>
                <a:spcPts val="0"/>
              </a:spcAft>
              <a:buClr>
                <a:srgbClr val="FFFFFF"/>
              </a:buClr>
              <a:buSzPts val="3000"/>
              <a:buFont typeface="Source Sans Pro"/>
              <a:buAutoNum type="arabicPeriod" startAt="9"/>
            </a:pPr>
            <a:r>
              <a:rPr lang="sk-SK" sz="3000" b="1" i="0" u="none" strike="noStrike" cap="none" dirty="0">
                <a:solidFill>
                  <a:srgbClr val="FFFFFF"/>
                </a:solidFill>
                <a:latin typeface="Source Sans Pro"/>
                <a:ea typeface="Source Sans Pro"/>
                <a:cs typeface="Source Sans Pro"/>
                <a:sym typeface="Source Sans Pro"/>
              </a:rPr>
              <a:t>Nebudeš túžiť po dome svojho blížneho a nebudeš túžiť ani po manželke svojho blížneho, ani po jeho sluhovi... …ani po ničom, čo patrí tvojmu blížnemu.</a:t>
            </a:r>
            <a:endParaRPr sz="3000" b="0" i="0" u="none" strike="noStrike" cap="none" dirty="0">
              <a:solidFill>
                <a:schemeClr val="dk1"/>
              </a:solidFill>
              <a:latin typeface="Arial"/>
              <a:ea typeface="Arial"/>
              <a:cs typeface="Arial"/>
              <a:sym typeface="Arial"/>
            </a:endParaRPr>
          </a:p>
          <a:p>
            <a:pPr marL="792000" marR="0" lvl="0" indent="-601500" algn="l" rtl="0">
              <a:lnSpc>
                <a:spcPct val="104000"/>
              </a:lnSpc>
              <a:spcBef>
                <a:spcPts val="1701"/>
              </a:spcBef>
              <a:spcAft>
                <a:spcPts val="0"/>
              </a:spcAft>
              <a:buClr>
                <a:srgbClr val="FFFFFF"/>
              </a:buClr>
              <a:buSzPts val="3000"/>
              <a:buFont typeface="Noto Sans Symbols"/>
              <a:buNone/>
            </a:pPr>
            <a:endParaRPr sz="3000" b="0" i="0" u="none" strike="noStrike" cap="none" dirty="0">
              <a:solidFill>
                <a:schemeClr val="dk1"/>
              </a:solidFill>
              <a:latin typeface="Arial"/>
              <a:ea typeface="Arial"/>
              <a:cs typeface="Arial"/>
              <a:sym typeface="Arial"/>
            </a:endParaRPr>
          </a:p>
        </p:txBody>
      </p:sp>
      <p:sp>
        <p:nvSpPr>
          <p:cNvPr id="204" name="Google Shape;204;p19"/>
          <p:cNvSpPr/>
          <p:nvPr/>
        </p:nvSpPr>
        <p:spPr>
          <a:xfrm>
            <a:off x="8928000" y="4833360"/>
            <a:ext cx="2869560" cy="333959"/>
          </a:xfrm>
          <a:prstGeom prst="rect">
            <a:avLst/>
          </a:prstGeom>
          <a:noFill/>
          <a:ln>
            <a:noFill/>
          </a:ln>
        </p:spPr>
        <p:txBody>
          <a:bodyPr spcFirstLastPara="1" wrap="square" lIns="90000" tIns="45000" rIns="90000" bIns="45000" anchor="t" anchorCtr="0">
            <a:spAutoFit/>
          </a:bodyPr>
          <a:lstStyle/>
          <a:p>
            <a:pPr marL="0" marR="0" lvl="0" indent="0" algn="l" rtl="0">
              <a:lnSpc>
                <a:spcPct val="51000"/>
              </a:lnSpc>
              <a:spcBef>
                <a:spcPts val="0"/>
              </a:spcBef>
              <a:spcAft>
                <a:spcPts val="0"/>
              </a:spcAft>
              <a:buNone/>
            </a:pPr>
            <a:r>
              <a:rPr lang="sk-SK" sz="2660" b="1" i="0" u="none" strike="noStrike" cap="none">
                <a:solidFill>
                  <a:srgbClr val="FFFFFF"/>
                </a:solidFill>
                <a:latin typeface="Source Sans Pro"/>
                <a:ea typeface="Source Sans Pro"/>
                <a:cs typeface="Source Sans Pro"/>
                <a:sym typeface="Source Sans Pro"/>
              </a:rPr>
              <a:t>10 prikázaní</a:t>
            </a:r>
            <a:endParaRPr sz="266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2" descr="nb-en-10-2.jpg"/>
          <p:cNvPicPr preferRelativeResize="0"/>
          <p:nvPr/>
        </p:nvPicPr>
        <p:blipFill rotWithShape="1">
          <a:blip r:embed="rId3">
            <a:alphaModFix/>
          </a:blip>
          <a:srcRect/>
          <a:stretch/>
        </p:blipFill>
        <p:spPr>
          <a:xfrm>
            <a:off x="345" y="3416"/>
            <a:ext cx="11711880" cy="6587641"/>
          </a:xfrm>
          <a:prstGeom prst="rect">
            <a:avLst/>
          </a:prstGeom>
          <a:noFill/>
          <a:ln>
            <a:noFill/>
          </a:ln>
        </p:spPr>
      </p:pic>
      <p:sp>
        <p:nvSpPr>
          <p:cNvPr id="80" name="Google Shape;80;p2"/>
          <p:cNvSpPr/>
          <p:nvPr/>
        </p:nvSpPr>
        <p:spPr>
          <a:xfrm>
            <a:off x="784800" y="720001"/>
            <a:ext cx="7965300" cy="2760264"/>
          </a:xfrm>
          <a:prstGeom prst="rect">
            <a:avLst/>
          </a:prstGeom>
          <a:noFill/>
          <a:ln>
            <a:noFill/>
          </a:ln>
        </p:spPr>
        <p:txBody>
          <a:bodyPr spcFirstLastPara="1" wrap="square" lIns="90000" tIns="45000" rIns="90000" bIns="45000" anchor="t" anchorCtr="0">
            <a:spAutoFit/>
          </a:bodyPr>
          <a:lstStyle/>
          <a:p>
            <a:pPr marL="0" marR="0" lvl="0" indent="0" algn="l" rtl="0">
              <a:lnSpc>
                <a:spcPct val="79000"/>
              </a:lnSpc>
              <a:spcBef>
                <a:spcPts val="0"/>
              </a:spcBef>
              <a:spcAft>
                <a:spcPts val="0"/>
              </a:spcAft>
              <a:buNone/>
            </a:pPr>
            <a:r>
              <a:rPr lang="it-IT" sz="7319" b="1" i="0" u="none" strike="noStrike" cap="none" dirty="0">
                <a:solidFill>
                  <a:srgbClr val="FFFFFF"/>
                </a:solidFill>
                <a:latin typeface="Source Sans Pro"/>
                <a:ea typeface="Source Sans Pro"/>
                <a:cs typeface="Source Sans Pro"/>
                <a:sym typeface="Source Sans Pro"/>
              </a:rPr>
              <a:t>DESATORO</a:t>
            </a:r>
            <a:endParaRPr lang="cs-CZ" sz="7319" b="1" i="0" u="none" strike="noStrike" cap="none" dirty="0">
              <a:solidFill>
                <a:srgbClr val="FFFFFF"/>
              </a:solidFill>
              <a:latin typeface="Source Sans Pro"/>
              <a:ea typeface="Source Sans Pro"/>
              <a:cs typeface="Source Sans Pro"/>
              <a:sym typeface="Source Sans Pro"/>
            </a:endParaRPr>
          </a:p>
          <a:p>
            <a:pPr marL="0" marR="0" lvl="0" indent="0" algn="l" rtl="0">
              <a:lnSpc>
                <a:spcPct val="79000"/>
              </a:lnSpc>
              <a:spcBef>
                <a:spcPts val="0"/>
              </a:spcBef>
              <a:spcAft>
                <a:spcPts val="0"/>
              </a:spcAft>
              <a:buNone/>
            </a:pPr>
            <a:r>
              <a:rPr lang="it-IT" sz="7319" b="0" i="0" u="none" strike="noStrike" cap="none" dirty="0">
                <a:solidFill>
                  <a:srgbClr val="FFFFFF"/>
                </a:solidFill>
                <a:latin typeface="Source Sans Pro Light"/>
                <a:ea typeface="Source Sans Pro Light"/>
                <a:cs typeface="Source Sans Pro Light"/>
                <a:sym typeface="Source Sans Pro Light"/>
              </a:rPr>
              <a:t>DESAŤ RÁD </a:t>
            </a:r>
            <a:endParaRPr lang="cs-CZ" sz="7319" b="0" i="0" u="none" strike="noStrike" cap="none" dirty="0">
              <a:solidFill>
                <a:srgbClr val="FFFFFF"/>
              </a:solidFill>
              <a:latin typeface="Source Sans Pro Light"/>
              <a:ea typeface="Source Sans Pro Light"/>
              <a:cs typeface="Source Sans Pro Light"/>
              <a:sym typeface="Source Sans Pro Light"/>
            </a:endParaRPr>
          </a:p>
          <a:p>
            <a:pPr marL="0" marR="0" lvl="0" indent="0" algn="l" rtl="0">
              <a:lnSpc>
                <a:spcPct val="79000"/>
              </a:lnSpc>
              <a:spcBef>
                <a:spcPts val="0"/>
              </a:spcBef>
              <a:spcAft>
                <a:spcPts val="0"/>
              </a:spcAft>
              <a:buNone/>
            </a:pPr>
            <a:r>
              <a:rPr lang="it-IT" sz="7319" b="0" i="0" u="none" strike="noStrike" cap="none" dirty="0">
                <a:solidFill>
                  <a:srgbClr val="FFFFFF"/>
                </a:solidFill>
                <a:latin typeface="Source Sans Pro Light"/>
                <a:ea typeface="Source Sans Pro Light"/>
                <a:cs typeface="Source Sans Pro Light"/>
                <a:sym typeface="Source Sans Pro Light"/>
              </a:rPr>
              <a:t>DO ŽIVOTA</a:t>
            </a:r>
            <a:endParaRPr lang="it-IT" sz="7319" b="0" i="0" u="none" strike="noStrike" cap="none" dirty="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0" descr="nb-en-10-2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11" name="Google Shape;211;p20"/>
          <p:cNvSpPr/>
          <p:nvPr/>
        </p:nvSpPr>
        <p:spPr>
          <a:xfrm>
            <a:off x="6882475" y="720000"/>
            <a:ext cx="4245000" cy="33894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„Keď Boh na vrchu Sinaj dokončil svoj rozhovor s Mojžišom, dal mu dve tabule svedectva;“</a:t>
            </a:r>
            <a:endParaRPr sz="3330" b="0" i="0" u="none" strike="noStrike" cap="none" dirty="0">
              <a:solidFill>
                <a:schemeClr val="dk1"/>
              </a:solidFill>
              <a:latin typeface="Arial"/>
              <a:ea typeface="Arial"/>
              <a:cs typeface="Arial"/>
              <a:sym typeface="Arial"/>
            </a:endParaRPr>
          </a:p>
        </p:txBody>
      </p:sp>
      <p:sp>
        <p:nvSpPr>
          <p:cNvPr id="212" name="Google Shape;212;p20"/>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Exodus 31,18</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1" descr="nb-en-10-2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19" name="Google Shape;219;p21"/>
          <p:cNvSpPr/>
          <p:nvPr/>
        </p:nvSpPr>
        <p:spPr>
          <a:xfrm>
            <a:off x="7026964" y="720000"/>
            <a:ext cx="3919185"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„...boli to kamenné dosky písané Božím prstom.“</a:t>
            </a:r>
            <a:endParaRPr sz="3330" b="0" i="0" u="none" strike="noStrike" cap="none" dirty="0">
              <a:solidFill>
                <a:schemeClr val="dk1"/>
              </a:solidFill>
              <a:latin typeface="Arial"/>
              <a:ea typeface="Arial"/>
              <a:cs typeface="Arial"/>
              <a:sym typeface="Arial"/>
            </a:endParaRPr>
          </a:p>
        </p:txBody>
      </p:sp>
      <p:sp>
        <p:nvSpPr>
          <p:cNvPr id="220" name="Google Shape;220;p21"/>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Exodus 31,18</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22" descr="nb-en-10-2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27" name="Google Shape;227;p22"/>
          <p:cNvSpPr/>
          <p:nvPr/>
        </p:nvSpPr>
        <p:spPr>
          <a:xfrm>
            <a:off x="784225" y="720724"/>
            <a:ext cx="10217975"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„Na nebi sa strhol boj. Michal a jeho anjeli bojovali proti drakovi; aj drak a jeho anjeli bojovali.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No neobstáli a nebolo už pre nich miesto v nebi.“</a:t>
            </a:r>
            <a:endParaRPr sz="3330" b="0" i="0" u="none" strike="noStrike" cap="none" dirty="0">
              <a:solidFill>
                <a:schemeClr val="dk1"/>
              </a:solidFill>
              <a:latin typeface="Arial"/>
              <a:ea typeface="Arial"/>
              <a:cs typeface="Arial"/>
              <a:sym typeface="Arial"/>
            </a:endParaRPr>
          </a:p>
        </p:txBody>
      </p:sp>
      <p:sp>
        <p:nvSpPr>
          <p:cNvPr id="228" name="Google Shape;228;p22"/>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12,7-8</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23" descr="nb-en-10-2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35" name="Google Shape;235;p23"/>
          <p:cNvSpPr/>
          <p:nvPr/>
        </p:nvSpPr>
        <p:spPr>
          <a:xfrm>
            <a:off x="784225" y="720725"/>
            <a:ext cx="9970475"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„Veľký drak, starý had, ktorý sa volá diabol a satan, zvodca celého sveta, bol zvrhnutý na zem a s ním boli zvrhnutí aj jeho anjeli.“</a:t>
            </a:r>
            <a:endParaRPr sz="3330" b="0" i="0" u="none" strike="noStrike" cap="none" dirty="0">
              <a:solidFill>
                <a:schemeClr val="dk1"/>
              </a:solidFill>
              <a:latin typeface="Arial"/>
              <a:ea typeface="Arial"/>
              <a:cs typeface="Arial"/>
              <a:sym typeface="Arial"/>
            </a:endParaRPr>
          </a:p>
        </p:txBody>
      </p:sp>
      <p:sp>
        <p:nvSpPr>
          <p:cNvPr id="236" name="Google Shape;236;p23"/>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12,9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4" descr="nb-en-10-2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43" name="Google Shape;243;p24"/>
          <p:cNvSpPr/>
          <p:nvPr/>
        </p:nvSpPr>
        <p:spPr>
          <a:xfrm>
            <a:off x="7515900" y="720000"/>
            <a:ext cx="3980400" cy="3426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„Dobrorečte Hospodinovi jeho anjeli, silní hrdinovia, čo jeho príkazy plníte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a poslúchate hlas jeho slova!“</a:t>
            </a:r>
            <a:endParaRPr sz="3330" b="0" i="0" u="none" strike="noStrike" cap="none" dirty="0">
              <a:solidFill>
                <a:schemeClr val="dk1"/>
              </a:solidFill>
              <a:latin typeface="Arial"/>
              <a:ea typeface="Arial"/>
              <a:cs typeface="Arial"/>
              <a:sym typeface="Arial"/>
            </a:endParaRPr>
          </a:p>
        </p:txBody>
      </p:sp>
      <p:sp>
        <p:nvSpPr>
          <p:cNvPr id="244" name="Google Shape;244;p24"/>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Žalmy 103,20</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5" descr="nb-en-10-2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51" name="Google Shape;251;p25"/>
          <p:cNvSpPr/>
          <p:nvPr/>
        </p:nvSpPr>
        <p:spPr>
          <a:xfrm>
            <a:off x="5436000" y="713880"/>
            <a:ext cx="5625000" cy="3165567"/>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„Prečo sa hneváš? Prečo sa ti tvár tak zamračila? Či neprijmem aj teba, ak budeš robiť dobre? No ak nerobíš dobre, pri dverách číha na teba hriech...“</a:t>
            </a:r>
            <a:endParaRPr sz="3330" b="0" i="0" u="none" strike="noStrike" cap="none" dirty="0">
              <a:solidFill>
                <a:schemeClr val="dk1"/>
              </a:solidFill>
              <a:latin typeface="Arial"/>
              <a:ea typeface="Arial"/>
              <a:cs typeface="Arial"/>
              <a:sym typeface="Arial"/>
            </a:endParaRPr>
          </a:p>
        </p:txBody>
      </p:sp>
      <p:sp>
        <p:nvSpPr>
          <p:cNvPr id="252" name="Google Shape;252;p25"/>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Genezis 4,6-7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6" descr="nb-en-10-2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59" name="Google Shape;259;p26"/>
          <p:cNvSpPr/>
          <p:nvPr/>
        </p:nvSpPr>
        <p:spPr>
          <a:xfrm>
            <a:off x="784225" y="2357025"/>
            <a:ext cx="6591300" cy="1115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„...kde však nie je zákon,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tam nie je ani priestupok.“</a:t>
            </a:r>
            <a:endParaRPr sz="3330" b="0" i="0" u="none" strike="noStrike" cap="none" dirty="0">
              <a:solidFill>
                <a:schemeClr val="dk1"/>
              </a:solidFill>
              <a:latin typeface="Arial"/>
              <a:ea typeface="Arial"/>
              <a:cs typeface="Arial"/>
              <a:sym typeface="Arial"/>
            </a:endParaRPr>
          </a:p>
        </p:txBody>
      </p:sp>
      <p:sp>
        <p:nvSpPr>
          <p:cNvPr id="260" name="Google Shape;260;p26"/>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4,15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7" descr="nb-en-10-2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67" name="Google Shape;267;p27"/>
          <p:cNvSpPr/>
          <p:nvPr/>
        </p:nvSpPr>
        <p:spPr>
          <a:xfrm>
            <a:off x="784800" y="720000"/>
            <a:ext cx="7037296" cy="1156812"/>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„Prestúpenie... porušenie zákona, povinnosti, </a:t>
            </a:r>
            <a:r>
              <a:rPr lang="sk-SK" sz="3330" b="1" i="0" u="none" strike="noStrike" cap="none" dirty="0" err="1">
                <a:solidFill>
                  <a:srgbClr val="FFFFFF"/>
                </a:solidFill>
                <a:latin typeface="Source Sans Pro"/>
                <a:ea typeface="Source Sans Pro"/>
                <a:cs typeface="Source Sans Pro"/>
                <a:sym typeface="Source Sans Pro"/>
              </a:rPr>
              <a:t>atď</a:t>
            </a:r>
            <a:r>
              <a:rPr lang="sk-SK" sz="3330" b="1" i="0" u="none" strike="noStrike" cap="none" dirty="0">
                <a:solidFill>
                  <a:srgbClr val="FFFFFF"/>
                </a:solidFill>
                <a:latin typeface="Source Sans Pro"/>
                <a:ea typeface="Source Sans Pro"/>
                <a:cs typeface="Source Sans Pro"/>
                <a:sym typeface="Source Sans Pro"/>
              </a:rPr>
              <a:t>; hriech...“</a:t>
            </a:r>
            <a:endParaRPr sz="3330" b="0" i="0" u="none" strike="noStrike" cap="none" dirty="0">
              <a:solidFill>
                <a:schemeClr val="dk1"/>
              </a:solidFill>
              <a:latin typeface="Arial"/>
              <a:ea typeface="Arial"/>
              <a:cs typeface="Arial"/>
              <a:sym typeface="Arial"/>
            </a:endParaRPr>
          </a:p>
        </p:txBody>
      </p:sp>
      <p:sp>
        <p:nvSpPr>
          <p:cNvPr id="268" name="Google Shape;268;p27"/>
          <p:cNvSpPr/>
          <p:nvPr/>
        </p:nvSpPr>
        <p:spPr>
          <a:xfrm>
            <a:off x="7421400" y="4685040"/>
            <a:ext cx="3502080" cy="883080"/>
          </a:xfrm>
          <a:prstGeom prst="rect">
            <a:avLst/>
          </a:prstGeom>
          <a:noFill/>
          <a:ln>
            <a:noFill/>
          </a:ln>
        </p:spPr>
        <p:txBody>
          <a:bodyPr spcFirstLastPara="1" wrap="square" lIns="90000" tIns="45000" rIns="90000" bIns="45000" anchor="t" anchorCtr="0">
            <a:spAutoFit/>
          </a:bodyPr>
          <a:lstStyle/>
          <a:p>
            <a:pPr marL="0" marR="0" lvl="0" indent="0" algn="r" rtl="0">
              <a:lnSpc>
                <a:spcPct val="101000"/>
              </a:lnSpc>
              <a:spcBef>
                <a:spcPts val="0"/>
              </a:spcBef>
              <a:spcAft>
                <a:spcPts val="0"/>
              </a:spcAft>
              <a:buNone/>
            </a:pPr>
            <a:r>
              <a:rPr lang="sk-SK" sz="2580" b="1" i="0" u="none" strike="noStrike" cap="none">
                <a:solidFill>
                  <a:srgbClr val="FFFFFF"/>
                </a:solidFill>
                <a:latin typeface="Source Sans Pro"/>
                <a:ea typeface="Source Sans Pro"/>
                <a:cs typeface="Source Sans Pro"/>
                <a:sym typeface="Source Sans Pro"/>
              </a:rPr>
              <a:t>Webster’s New World College Dictionary</a:t>
            </a:r>
            <a:endParaRPr sz="258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8" descr="nb-en-10-2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75" name="Google Shape;275;p28"/>
          <p:cNvSpPr/>
          <p:nvPr/>
        </p:nvSpPr>
        <p:spPr>
          <a:xfrm>
            <a:off x="784800" y="720001"/>
            <a:ext cx="7675200" cy="14559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„...preto, že Abrahám poslúchol môj hlas a zachovával moje nariadenia, príkazy, ustanovenia a zákony.“</a:t>
            </a:r>
            <a:endParaRPr sz="3330" b="0" i="0" u="none" strike="noStrike" cap="none" dirty="0">
              <a:solidFill>
                <a:schemeClr val="dk1"/>
              </a:solidFill>
              <a:latin typeface="Arial"/>
              <a:ea typeface="Arial"/>
              <a:cs typeface="Arial"/>
              <a:sym typeface="Arial"/>
            </a:endParaRPr>
          </a:p>
        </p:txBody>
      </p:sp>
      <p:sp>
        <p:nvSpPr>
          <p:cNvPr id="276" name="Google Shape;276;p28"/>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Genezis 26,5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9" descr="nb-en-10-3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83" name="Google Shape;283;p29"/>
          <p:cNvSpPr/>
          <p:nvPr/>
        </p:nvSpPr>
        <p:spPr>
          <a:xfrm>
            <a:off x="1980000" y="720000"/>
            <a:ext cx="9000000" cy="1960800"/>
          </a:xfrm>
          <a:prstGeom prst="rect">
            <a:avLst/>
          </a:prstGeom>
          <a:noFill/>
          <a:ln>
            <a:noFill/>
          </a:ln>
        </p:spPr>
        <p:txBody>
          <a:bodyPr spcFirstLastPara="1" wrap="square" lIns="90000" tIns="45000" rIns="90000" bIns="45000" anchor="t" anchorCtr="0">
            <a:spAutoFit/>
          </a:bodyPr>
          <a:lstStyle/>
          <a:p>
            <a:pPr marL="0" marR="0" lvl="0" indent="0" algn="r"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 tomto dome ma nikto neprevyšuje. Pán si okrem teba nič nevyhradil pre seba, lebo ty si jeho žena. Ako by som teda mohol spáchať takú veľkú neprávosť a zhrešiť proti Bohu?!“</a:t>
            </a:r>
            <a:endParaRPr sz="3330" b="0" i="0" u="none" strike="noStrike" cap="none" dirty="0">
              <a:solidFill>
                <a:schemeClr val="dk1"/>
              </a:solidFill>
              <a:latin typeface="Arial"/>
              <a:ea typeface="Arial"/>
              <a:cs typeface="Arial"/>
              <a:sym typeface="Arial"/>
            </a:endParaRPr>
          </a:p>
        </p:txBody>
      </p:sp>
      <p:sp>
        <p:nvSpPr>
          <p:cNvPr id="284" name="Google Shape;284;p29"/>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Genezis 39,9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3" descr="nb-en-10-3.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0" descr="nb-en-10-31.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1" descr="nb-en-10-32.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297" name="Google Shape;297;p31"/>
          <p:cNvSpPr/>
          <p:nvPr/>
        </p:nvSpPr>
        <p:spPr>
          <a:xfrm>
            <a:off x="3131925" y="720010"/>
            <a:ext cx="7740000" cy="2140800"/>
          </a:xfrm>
          <a:prstGeom prst="rect">
            <a:avLst/>
          </a:prstGeom>
          <a:noFill/>
          <a:ln>
            <a:noFill/>
          </a:ln>
        </p:spPr>
        <p:txBody>
          <a:bodyPr spcFirstLastPara="1" wrap="square" lIns="90000" tIns="45000" rIns="90000" bIns="45000" anchor="t" anchorCtr="0">
            <a:spAutoFit/>
          </a:bodyPr>
          <a:lstStyle/>
          <a:p>
            <a:pPr marL="0" marR="0" lvl="0" indent="0" algn="r"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Hospodin povedal Mojžišovi: „Dokedy mi budete odporovať a nebudete zachovávať moje príkazy a zákony?... Ľud teda v siedmy deň odpočíval.“</a:t>
            </a:r>
            <a:endParaRPr sz="3330" b="0" i="0" u="none" strike="noStrike" cap="none" dirty="0">
              <a:solidFill>
                <a:schemeClr val="dk1"/>
              </a:solidFill>
              <a:latin typeface="Arial"/>
              <a:ea typeface="Arial"/>
              <a:cs typeface="Arial"/>
              <a:sym typeface="Arial"/>
            </a:endParaRPr>
          </a:p>
        </p:txBody>
      </p:sp>
      <p:sp>
        <p:nvSpPr>
          <p:cNvPr id="298" name="Google Shape;298;p31"/>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Exodus 16,28.30</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2" descr="nb-en-10-33.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33" descr="nb-en-10-3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11" name="Google Shape;311;p33"/>
          <p:cNvSpPr/>
          <p:nvPr/>
        </p:nvSpPr>
        <p:spPr>
          <a:xfrm>
            <a:off x="784800" y="720001"/>
            <a:ext cx="4947000" cy="1173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„Boh nie je Bohom neporiadku...“</a:t>
            </a:r>
            <a:endParaRPr sz="3330" b="0" i="0" u="none" strike="noStrike" cap="none" dirty="0">
              <a:solidFill>
                <a:schemeClr val="dk1"/>
              </a:solidFill>
              <a:latin typeface="Arial"/>
              <a:ea typeface="Arial"/>
              <a:cs typeface="Arial"/>
              <a:sym typeface="Arial"/>
            </a:endParaRPr>
          </a:p>
        </p:txBody>
      </p:sp>
      <p:sp>
        <p:nvSpPr>
          <p:cNvPr id="312" name="Google Shape;312;p33"/>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Korinťanom 14,33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4" descr="nb-en-10-3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19" name="Google Shape;319;p34"/>
          <p:cNvSpPr/>
          <p:nvPr/>
        </p:nvSpPr>
        <p:spPr>
          <a:xfrm>
            <a:off x="5069191" y="1968874"/>
            <a:ext cx="6914520" cy="11157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„Ak ma milujete, budete zachovávať moje prikázania;“</a:t>
            </a:r>
            <a:endParaRPr sz="3330" b="0" i="0" u="none" strike="noStrike" cap="none" dirty="0">
              <a:solidFill>
                <a:schemeClr val="dk1"/>
              </a:solidFill>
              <a:latin typeface="Arial"/>
              <a:ea typeface="Arial"/>
              <a:cs typeface="Arial"/>
              <a:sym typeface="Arial"/>
            </a:endParaRPr>
          </a:p>
        </p:txBody>
      </p:sp>
      <p:sp>
        <p:nvSpPr>
          <p:cNvPr id="320" name="Google Shape;320;p34"/>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14,15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35" descr="nb-en-10-3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27" name="Google Shape;327;p35"/>
          <p:cNvSpPr/>
          <p:nvPr/>
        </p:nvSpPr>
        <p:spPr>
          <a:xfrm>
            <a:off x="6669156" y="720000"/>
            <a:ext cx="4621695" cy="367801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„Milovať budeš Pána svojho Boha, celým svojím srdcom a celou svojou dušou a celou svojou mysľou</a:t>
            </a:r>
            <a:r>
              <a:rPr lang="sk-SK" sz="3330" b="1" dirty="0">
                <a:solidFill>
                  <a:srgbClr val="FFFFFF"/>
                </a:solidFill>
                <a:latin typeface="Source Sans Pro"/>
                <a:ea typeface="Source Sans Pro"/>
                <a:cs typeface="Source Sans Pro"/>
                <a:sym typeface="Source Sans Pro"/>
              </a:rPr>
              <a:t>…</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To je veľké a prvé prikázanie.“</a:t>
            </a:r>
            <a:endParaRPr sz="3330" b="0" i="0" u="none" strike="noStrike" cap="none" dirty="0">
              <a:solidFill>
                <a:schemeClr val="dk1"/>
              </a:solidFill>
              <a:latin typeface="Arial"/>
              <a:ea typeface="Arial"/>
              <a:cs typeface="Arial"/>
              <a:sym typeface="Arial"/>
            </a:endParaRPr>
          </a:p>
        </p:txBody>
      </p:sp>
      <p:sp>
        <p:nvSpPr>
          <p:cNvPr id="328" name="Google Shape;328;p35"/>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Matúš 22,37-38</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6"/>
          <p:cNvPicPr preferRelativeResize="0"/>
          <p:nvPr/>
        </p:nvPicPr>
        <p:blipFill rotWithShape="1">
          <a:blip r:embed="rId3">
            <a:alphaModFix/>
          </a:blip>
          <a:srcRect/>
          <a:stretch/>
        </p:blipFill>
        <p:spPr>
          <a:xfrm>
            <a:off x="0" y="0"/>
            <a:ext cx="11711880" cy="6587641"/>
          </a:xfrm>
          <a:prstGeom prst="rect">
            <a:avLst/>
          </a:prstGeom>
          <a:noFill/>
          <a:ln>
            <a:noFill/>
          </a:ln>
        </p:spPr>
      </p:pic>
      <p:sp>
        <p:nvSpPr>
          <p:cNvPr id="335" name="Google Shape;335;p36"/>
          <p:cNvSpPr/>
          <p:nvPr/>
        </p:nvSpPr>
        <p:spPr>
          <a:xfrm>
            <a:off x="784800" y="720000"/>
            <a:ext cx="4806900" cy="3875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„Druhé mu je podobné: </a:t>
            </a:r>
            <a:r>
              <a:rPr lang="sk-SK" sz="3330" b="1" i="1" u="none" strike="noStrike" cap="none" dirty="0">
                <a:solidFill>
                  <a:srgbClr val="FFFFFF"/>
                </a:solidFill>
                <a:latin typeface="Source Sans Pro"/>
                <a:ea typeface="Source Sans Pro"/>
                <a:cs typeface="Source Sans Pro"/>
                <a:sym typeface="Source Sans Pro"/>
              </a:rPr>
              <a:t>Milovať budeš svojho blížneho ako seba samého.</a:t>
            </a:r>
            <a:r>
              <a:rPr lang="sk-SK" sz="3330" b="1" i="0" u="none" strike="noStrike" cap="none" dirty="0">
                <a:solidFill>
                  <a:srgbClr val="FFFFFF"/>
                </a:solidFill>
                <a:latin typeface="Source Sans Pro"/>
                <a:ea typeface="Source Sans Pro"/>
                <a:cs typeface="Source Sans Pro"/>
                <a:sym typeface="Source Sans Pro"/>
              </a:rPr>
              <a:t> Na týchto dvoch prikázaniach spočíva celý Zákon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i Proroci.‘“</a:t>
            </a:r>
            <a:endParaRPr sz="3330" b="0" i="0" u="none" strike="noStrike" cap="none" dirty="0">
              <a:solidFill>
                <a:schemeClr val="dk1"/>
              </a:solidFill>
              <a:latin typeface="Arial"/>
              <a:ea typeface="Arial"/>
              <a:cs typeface="Arial"/>
              <a:sym typeface="Arial"/>
            </a:endParaRPr>
          </a:p>
        </p:txBody>
      </p:sp>
      <p:sp>
        <p:nvSpPr>
          <p:cNvPr id="336" name="Google Shape;336;p36"/>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Matúš 22,39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7" descr="nb-en-10-3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43" name="Google Shape;343;p37"/>
          <p:cNvSpPr/>
          <p:nvPr/>
        </p:nvSpPr>
        <p:spPr>
          <a:xfrm>
            <a:off x="784790" y="720010"/>
            <a:ext cx="4577700" cy="3678015"/>
          </a:xfrm>
          <a:prstGeom prst="rect">
            <a:avLst/>
          </a:prstGeom>
          <a:noFill/>
          <a:ln>
            <a:noFill/>
          </a:ln>
        </p:spPr>
        <p:txBody>
          <a:bodyPr spcFirstLastPara="1" wrap="square" lIns="90000" tIns="45000" rIns="90000" bIns="45000" anchor="t" anchorCtr="0">
            <a:spAutoFit/>
          </a:bodyPr>
          <a:lstStyle/>
          <a:p>
            <a:pPr marL="514350" marR="0" lvl="0" indent="-514350" algn="l" rtl="0">
              <a:lnSpc>
                <a:spcPct val="100000"/>
              </a:lnSpc>
              <a:spcBef>
                <a:spcPts val="0"/>
              </a:spcBef>
              <a:spcAft>
                <a:spcPts val="0"/>
              </a:spcAft>
              <a:buClr>
                <a:schemeClr val="bg1"/>
              </a:buClr>
              <a:buFont typeface="+mj-lt"/>
              <a:buAutoNum type="arabicPeriod"/>
            </a:pPr>
            <a:r>
              <a:rPr lang="sk-SK" sz="3330" b="1" i="0" u="none" strike="noStrike" cap="none" dirty="0">
                <a:solidFill>
                  <a:srgbClr val="FFFFFF"/>
                </a:solidFill>
                <a:latin typeface="Source Sans Pro"/>
                <a:ea typeface="Source Sans Pro"/>
                <a:cs typeface="Source Sans Pro"/>
                <a:sym typeface="Source Sans Pro"/>
              </a:rPr>
              <a:t>Boh chce byť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v našom živote </a:t>
            </a:r>
            <a:r>
              <a:rPr lang="sk-SK" sz="3330" b="1" i="0" u="none" strike="noStrike" cap="none" dirty="0" err="1">
                <a:solidFill>
                  <a:srgbClr val="FFFFFF"/>
                </a:solidFill>
                <a:latin typeface="Source Sans Pro"/>
                <a:ea typeface="Source Sans Pro"/>
                <a:cs typeface="Source Sans Pro"/>
                <a:sym typeface="Source Sans Pro"/>
              </a:rPr>
              <a:t>jedničkou</a:t>
            </a:r>
            <a:r>
              <a:rPr lang="sk-SK" sz="3330" b="1" i="0" u="none" strike="noStrike" cap="none" dirty="0">
                <a:solidFill>
                  <a:srgbClr val="FFFFFF"/>
                </a:solidFill>
                <a:latin typeface="Source Sans Pro"/>
                <a:ea typeface="Source Sans Pro"/>
                <a:cs typeface="Source Sans Pro"/>
                <a:sym typeface="Source Sans Pro"/>
              </a:rPr>
              <a:t>.</a:t>
            </a:r>
            <a:endParaRPr sz="3330" b="0" i="0" u="none" strike="noStrike" cap="none" dirty="0">
              <a:solidFill>
                <a:schemeClr val="dk1"/>
              </a:solidFill>
              <a:latin typeface="Arial"/>
              <a:ea typeface="Arial"/>
              <a:cs typeface="Arial"/>
              <a:sym typeface="Arial"/>
            </a:endParaRPr>
          </a:p>
          <a:p>
            <a:pPr marL="514350" marR="0" lvl="0" indent="-514350" algn="l" rtl="0">
              <a:lnSpc>
                <a:spcPct val="100000"/>
              </a:lnSpc>
              <a:spcBef>
                <a:spcPts val="0"/>
              </a:spcBef>
              <a:spcAft>
                <a:spcPts val="0"/>
              </a:spcAft>
              <a:buClr>
                <a:schemeClr val="bg1"/>
              </a:buClr>
              <a:buFont typeface="+mj-lt"/>
              <a:buAutoNum type="arabicPeriod"/>
            </a:pPr>
            <a:endParaRPr sz="3330" b="0" i="0" u="none" strike="noStrike" cap="none" dirty="0">
              <a:solidFill>
                <a:schemeClr val="dk1"/>
              </a:solidFill>
              <a:latin typeface="Arial"/>
              <a:ea typeface="Arial"/>
              <a:cs typeface="Arial"/>
              <a:sym typeface="Arial"/>
            </a:endParaRPr>
          </a:p>
          <a:p>
            <a:pPr marL="514350" marR="0" lvl="0" indent="-514350" algn="l" rtl="0">
              <a:lnSpc>
                <a:spcPct val="100000"/>
              </a:lnSpc>
              <a:spcBef>
                <a:spcPts val="0"/>
              </a:spcBef>
              <a:spcAft>
                <a:spcPts val="0"/>
              </a:spcAft>
              <a:buClr>
                <a:schemeClr val="bg1"/>
              </a:buClr>
              <a:buFont typeface="+mj-lt"/>
              <a:buAutoNum type="arabicPeriod"/>
            </a:pPr>
            <a:r>
              <a:rPr lang="sk-SK" sz="3330" b="1" i="0" u="none" strike="noStrike" cap="none" dirty="0">
                <a:solidFill>
                  <a:srgbClr val="FFFFFF"/>
                </a:solidFill>
                <a:latin typeface="Source Sans Pro"/>
                <a:ea typeface="Source Sans Pro"/>
                <a:cs typeface="Source Sans Pro"/>
                <a:sym typeface="Source Sans Pro"/>
              </a:rPr>
              <a:t>Naše uctievanie má </a:t>
            </a:r>
            <a:br>
              <a:rPr lang="sk-SK" sz="1800" b="0" i="0" u="none" strike="noStrike" cap="none" dirty="0">
                <a:solidFill>
                  <a:schemeClr val="dk1"/>
                </a:solidFill>
                <a:latin typeface="Arial"/>
                <a:ea typeface="Arial"/>
                <a:cs typeface="Arial"/>
                <a:sym typeface="Arial"/>
              </a:rPr>
            </a:br>
            <a:r>
              <a:rPr lang="sk-SK" sz="3330" b="1" i="0" u="none" strike="noStrike" cap="none" dirty="0">
                <a:solidFill>
                  <a:srgbClr val="FFFFFF"/>
                </a:solidFill>
                <a:latin typeface="Source Sans Pro"/>
                <a:ea typeface="Source Sans Pro"/>
                <a:cs typeface="Source Sans Pro"/>
                <a:sym typeface="Source Sans Pro"/>
              </a:rPr>
              <a:t>byť vyhradené </a:t>
            </a:r>
            <a:br>
              <a:rPr lang="sk-SK" sz="1800" b="0" i="0" u="none" strike="noStrike" cap="none" dirty="0">
                <a:solidFill>
                  <a:schemeClr val="dk1"/>
                </a:solidFill>
                <a:latin typeface="Arial"/>
                <a:ea typeface="Arial"/>
                <a:cs typeface="Arial"/>
                <a:sym typeface="Arial"/>
              </a:rPr>
            </a:br>
            <a:r>
              <a:rPr lang="sk-SK" sz="3330" b="1" i="0" u="none" strike="noStrike" cap="none" dirty="0">
                <a:solidFill>
                  <a:srgbClr val="FFFFFF"/>
                </a:solidFill>
                <a:latin typeface="Source Sans Pro"/>
                <a:ea typeface="Source Sans Pro"/>
                <a:cs typeface="Source Sans Pro"/>
                <a:sym typeface="Source Sans Pro"/>
              </a:rPr>
              <a:t>len jemu.</a:t>
            </a:r>
            <a:endParaRPr sz="3330" b="0" i="0" u="none" strike="noStrike" cap="none" dirty="0">
              <a:solidFill>
                <a:schemeClr val="dk1"/>
              </a:solidFill>
              <a:latin typeface="Arial"/>
              <a:ea typeface="Arial"/>
              <a:cs typeface="Arial"/>
              <a:sym typeface="Arial"/>
            </a:endParaRPr>
          </a:p>
        </p:txBody>
      </p:sp>
      <p:sp>
        <p:nvSpPr>
          <p:cNvPr id="344" name="Google Shape;344;p37"/>
          <p:cNvSpPr/>
          <p:nvPr/>
        </p:nvSpPr>
        <p:spPr>
          <a:xfrm>
            <a:off x="8813880" y="4748760"/>
            <a:ext cx="2274120" cy="333959"/>
          </a:xfrm>
          <a:prstGeom prst="rect">
            <a:avLst/>
          </a:prstGeom>
          <a:noFill/>
          <a:ln>
            <a:noFill/>
          </a:ln>
        </p:spPr>
        <p:txBody>
          <a:bodyPr spcFirstLastPara="1" wrap="square" lIns="90000" tIns="45000" rIns="90000" bIns="45000" anchor="t" anchorCtr="0">
            <a:spAutoFit/>
          </a:bodyPr>
          <a:lstStyle/>
          <a:p>
            <a:pPr marL="0" marR="0" lvl="0" indent="0" algn="l" rtl="0">
              <a:lnSpc>
                <a:spcPct val="51000"/>
              </a:lnSpc>
              <a:spcBef>
                <a:spcPts val="0"/>
              </a:spcBef>
              <a:spcAft>
                <a:spcPts val="0"/>
              </a:spcAft>
              <a:buNone/>
            </a:pPr>
            <a:r>
              <a:rPr lang="sk-SK" sz="2660" b="1" i="0" u="none" strike="noStrike" cap="none">
                <a:solidFill>
                  <a:srgbClr val="FFFFFF"/>
                </a:solidFill>
                <a:latin typeface="Source Sans Pro"/>
                <a:ea typeface="Source Sans Pro"/>
                <a:cs typeface="Source Sans Pro"/>
                <a:sym typeface="Source Sans Pro"/>
              </a:rPr>
              <a:t>Láska k Bohu</a:t>
            </a:r>
            <a:endParaRPr sz="2660" b="0"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38" descr="nb-en-10-3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51" name="Google Shape;351;p38"/>
          <p:cNvSpPr/>
          <p:nvPr/>
        </p:nvSpPr>
        <p:spPr>
          <a:xfrm>
            <a:off x="784795" y="719995"/>
            <a:ext cx="5129400" cy="3534386"/>
          </a:xfrm>
          <a:prstGeom prst="rect">
            <a:avLst/>
          </a:prstGeom>
          <a:noFill/>
          <a:ln>
            <a:noFill/>
          </a:ln>
        </p:spPr>
        <p:txBody>
          <a:bodyPr spcFirstLastPara="1" wrap="square" lIns="90000" tIns="45000" rIns="90000" bIns="45000" anchor="t" anchorCtr="0">
            <a:spAutoFit/>
          </a:bodyPr>
          <a:lstStyle/>
          <a:p>
            <a:pPr marL="514350" marR="0" lvl="0" indent="-514350" algn="l" rtl="0">
              <a:lnSpc>
                <a:spcPct val="84000"/>
              </a:lnSpc>
              <a:spcBef>
                <a:spcPts val="0"/>
              </a:spcBef>
              <a:spcAft>
                <a:spcPts val="0"/>
              </a:spcAft>
              <a:buClr>
                <a:schemeClr val="bg1"/>
              </a:buClr>
              <a:buFont typeface="+mj-lt"/>
              <a:buAutoNum type="arabicPeriod" startAt="3"/>
            </a:pPr>
            <a:r>
              <a:rPr lang="sk-SK" sz="3330" b="1" i="0" u="none" strike="noStrike" cap="none" dirty="0">
                <a:solidFill>
                  <a:srgbClr val="FFFFFF"/>
                </a:solidFill>
                <a:latin typeface="Source Sans Pro"/>
                <a:ea typeface="Source Sans Pro"/>
                <a:cs typeface="Source Sans Pro"/>
                <a:sym typeface="Source Sans Pro"/>
              </a:rPr>
              <a:t>Budeme rešpektovať </a:t>
            </a:r>
            <a:br>
              <a:rPr lang="sk-SK" sz="1800" b="0" i="0" u="none" strike="noStrike" cap="none" dirty="0">
                <a:solidFill>
                  <a:schemeClr val="dk1"/>
                </a:solidFill>
                <a:latin typeface="Arial"/>
                <a:ea typeface="Arial"/>
                <a:cs typeface="Arial"/>
                <a:sym typeface="Arial"/>
              </a:rPr>
            </a:br>
            <a:r>
              <a:rPr lang="sk-SK" sz="3330" b="1" i="0" u="none" strike="noStrike" cap="none" dirty="0">
                <a:solidFill>
                  <a:srgbClr val="FFFFFF"/>
                </a:solidFill>
                <a:latin typeface="Source Sans Pro"/>
                <a:ea typeface="Source Sans Pro"/>
                <a:cs typeface="Source Sans Pro"/>
                <a:sym typeface="Source Sans Pro"/>
              </a:rPr>
              <a:t>a vážiť si jeho sväté meno.</a:t>
            </a:r>
            <a:endParaRPr sz="3330" b="0" i="0" u="none" strike="noStrike" cap="none" dirty="0">
              <a:solidFill>
                <a:schemeClr val="dk1"/>
              </a:solidFill>
              <a:latin typeface="Arial"/>
              <a:ea typeface="Arial"/>
              <a:cs typeface="Arial"/>
              <a:sym typeface="Arial"/>
            </a:endParaRPr>
          </a:p>
          <a:p>
            <a:pPr marL="514350" marR="0" lvl="0" indent="-514350" algn="l" rtl="0">
              <a:lnSpc>
                <a:spcPct val="84000"/>
              </a:lnSpc>
              <a:spcBef>
                <a:spcPts val="0"/>
              </a:spcBef>
              <a:spcAft>
                <a:spcPts val="0"/>
              </a:spcAft>
              <a:buClr>
                <a:schemeClr val="bg1"/>
              </a:buClr>
              <a:buFont typeface="+mj-lt"/>
              <a:buAutoNum type="arabicPeriod" startAt="3"/>
            </a:pPr>
            <a:endParaRPr sz="3330" b="0" i="0" u="none" strike="noStrike" cap="none" dirty="0">
              <a:solidFill>
                <a:schemeClr val="dk1"/>
              </a:solidFill>
              <a:latin typeface="Arial"/>
              <a:ea typeface="Arial"/>
              <a:cs typeface="Arial"/>
              <a:sym typeface="Arial"/>
            </a:endParaRPr>
          </a:p>
          <a:p>
            <a:pPr marL="514350" marR="0" lvl="0" indent="-514350" algn="l" rtl="0">
              <a:lnSpc>
                <a:spcPct val="84000"/>
              </a:lnSpc>
              <a:spcBef>
                <a:spcPts val="0"/>
              </a:spcBef>
              <a:spcAft>
                <a:spcPts val="0"/>
              </a:spcAft>
              <a:buClr>
                <a:schemeClr val="bg1"/>
              </a:buClr>
              <a:buFont typeface="+mj-lt"/>
              <a:buAutoNum type="arabicPeriod" startAt="3"/>
            </a:pPr>
            <a:r>
              <a:rPr lang="sk-SK" sz="3330" b="1" i="0" u="none" strike="noStrike" cap="none" dirty="0">
                <a:solidFill>
                  <a:srgbClr val="FFFFFF"/>
                </a:solidFill>
                <a:latin typeface="Source Sans Pro"/>
                <a:ea typeface="Source Sans Pro"/>
                <a:cs typeface="Source Sans Pro"/>
                <a:sym typeface="Source Sans Pro"/>
              </a:rPr>
              <a:t>Budeme sa tešiť </a:t>
            </a:r>
            <a:br>
              <a:rPr lang="sk-SK" sz="1800" b="0" i="0" u="none" strike="noStrike" cap="none" dirty="0">
                <a:solidFill>
                  <a:schemeClr val="dk1"/>
                </a:solidFill>
                <a:latin typeface="Arial"/>
                <a:ea typeface="Arial"/>
                <a:cs typeface="Arial"/>
                <a:sym typeface="Arial"/>
              </a:rPr>
            </a:br>
            <a:r>
              <a:rPr lang="sk-SK" sz="3330" b="1" i="0" u="none" strike="noStrike" cap="none" dirty="0">
                <a:solidFill>
                  <a:srgbClr val="FFFFFF"/>
                </a:solidFill>
                <a:latin typeface="Source Sans Pro"/>
                <a:ea typeface="Source Sans Pro"/>
                <a:cs typeface="Source Sans Pro"/>
                <a:sym typeface="Source Sans Pro"/>
              </a:rPr>
              <a:t>na stretnutie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s ním</a:t>
            </a:r>
            <a:br>
              <a:rPr lang="sk-SK" sz="1800" b="0" i="0" u="none" strike="noStrike" cap="none" dirty="0">
                <a:solidFill>
                  <a:schemeClr val="dk1"/>
                </a:solidFill>
                <a:latin typeface="Arial"/>
                <a:ea typeface="Arial"/>
                <a:cs typeface="Arial"/>
                <a:sym typeface="Arial"/>
              </a:rPr>
            </a:br>
            <a:r>
              <a:rPr lang="sk-SK" sz="3330" b="1" i="0" u="none" strike="noStrike" cap="none" dirty="0">
                <a:solidFill>
                  <a:srgbClr val="FFFFFF"/>
                </a:solidFill>
                <a:latin typeface="Source Sans Pro"/>
                <a:ea typeface="Source Sans Pro"/>
                <a:cs typeface="Source Sans Pro"/>
                <a:sym typeface="Source Sans Pro"/>
              </a:rPr>
              <a:t>každú sobotu</a:t>
            </a:r>
            <a:endParaRPr sz="3330" b="0" i="0" u="none" strike="noStrike" cap="none" dirty="0">
              <a:solidFill>
                <a:schemeClr val="dk1"/>
              </a:solidFill>
              <a:latin typeface="Arial"/>
              <a:ea typeface="Arial"/>
              <a:cs typeface="Arial"/>
              <a:sym typeface="Arial"/>
            </a:endParaRPr>
          </a:p>
        </p:txBody>
      </p:sp>
      <p:sp>
        <p:nvSpPr>
          <p:cNvPr id="352" name="Google Shape;352;p38"/>
          <p:cNvSpPr/>
          <p:nvPr/>
        </p:nvSpPr>
        <p:spPr>
          <a:xfrm>
            <a:off x="8813880" y="4786200"/>
            <a:ext cx="2274120" cy="296640"/>
          </a:xfrm>
          <a:prstGeom prst="rect">
            <a:avLst/>
          </a:prstGeom>
          <a:noFill/>
          <a:ln>
            <a:noFill/>
          </a:ln>
        </p:spPr>
        <p:txBody>
          <a:bodyPr spcFirstLastPara="1" wrap="square" lIns="90000" tIns="45000" rIns="90000" bIns="45000" anchor="t" anchorCtr="0">
            <a:spAutoFit/>
          </a:bodyPr>
          <a:lstStyle/>
          <a:p>
            <a:pPr marL="0" marR="0" lvl="0" indent="0" algn="l" rtl="0">
              <a:lnSpc>
                <a:spcPct val="51000"/>
              </a:lnSpc>
              <a:spcBef>
                <a:spcPts val="0"/>
              </a:spcBef>
              <a:spcAft>
                <a:spcPts val="0"/>
              </a:spcAft>
              <a:buNone/>
            </a:pPr>
            <a:r>
              <a:rPr lang="sk-SK" sz="2660" b="1" i="0" u="none" strike="noStrike" cap="none">
                <a:solidFill>
                  <a:srgbClr val="FFFFFF"/>
                </a:solidFill>
                <a:latin typeface="Source Sans Pro"/>
                <a:ea typeface="Source Sans Pro"/>
                <a:cs typeface="Source Sans Pro"/>
                <a:sym typeface="Source Sans Pro"/>
              </a:rPr>
              <a:t>Láska k Bohu</a:t>
            </a:r>
            <a:endParaRPr sz="2660" b="0" i="0" u="none" strike="noStrike" cap="non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39" descr="nb-en-10-4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59" name="Google Shape;359;p39"/>
          <p:cNvSpPr/>
          <p:nvPr/>
        </p:nvSpPr>
        <p:spPr>
          <a:xfrm>
            <a:off x="784800" y="720000"/>
            <a:ext cx="3355200" cy="3755472"/>
          </a:xfrm>
          <a:prstGeom prst="rect">
            <a:avLst/>
          </a:prstGeom>
          <a:noFill/>
          <a:ln>
            <a:noFill/>
          </a:ln>
        </p:spPr>
        <p:txBody>
          <a:bodyPr spcFirstLastPara="1" wrap="square" lIns="90000" tIns="45000" rIns="90000" bIns="45000" anchor="t" anchorCtr="0">
            <a:spAutoFit/>
          </a:bodyPr>
          <a:lstStyle/>
          <a:p>
            <a:pPr marL="514350" marR="0" lvl="0" indent="-514350" algn="l" rtl="0">
              <a:lnSpc>
                <a:spcPct val="100000"/>
              </a:lnSpc>
              <a:spcBef>
                <a:spcPts val="0"/>
              </a:spcBef>
              <a:spcAft>
                <a:spcPts val="0"/>
              </a:spcAft>
              <a:buClr>
                <a:schemeClr val="bg1"/>
              </a:buClr>
              <a:buFont typeface="+mj-lt"/>
              <a:buAutoNum type="arabicPeriod" startAt="5"/>
            </a:pPr>
            <a:r>
              <a:rPr lang="sk-SK" sz="3330" b="1" i="0" u="none" strike="noStrike" cap="none" dirty="0">
                <a:solidFill>
                  <a:srgbClr val="FFFFFF"/>
                </a:solidFill>
                <a:latin typeface="Source Sans Pro"/>
                <a:ea typeface="Source Sans Pro"/>
                <a:cs typeface="Source Sans Pro"/>
                <a:sym typeface="Source Sans Pro"/>
              </a:rPr>
              <a:t>Rešpektovať </a:t>
            </a:r>
            <a:br>
              <a:rPr lang="sk-SK" sz="1800" b="0" i="0" u="none" strike="noStrike" cap="none" dirty="0">
                <a:solidFill>
                  <a:schemeClr val="dk1"/>
                </a:solidFill>
                <a:latin typeface="Arial"/>
                <a:ea typeface="Arial"/>
                <a:cs typeface="Arial"/>
                <a:sym typeface="Arial"/>
              </a:rPr>
            </a:br>
            <a:r>
              <a:rPr lang="sk-SK" sz="3330" b="1" i="0" u="none" strike="noStrike" cap="none" dirty="0">
                <a:solidFill>
                  <a:srgbClr val="FFFFFF"/>
                </a:solidFill>
                <a:latin typeface="Source Sans Pro"/>
                <a:ea typeface="Source Sans Pro"/>
                <a:cs typeface="Source Sans Pro"/>
                <a:sym typeface="Source Sans Pro"/>
              </a:rPr>
              <a:t>a ctiť svojich rodičov</a:t>
            </a:r>
            <a:endParaRPr sz="3330" b="0" i="0" u="none" strike="noStrike" cap="none" dirty="0">
              <a:solidFill>
                <a:schemeClr val="dk1"/>
              </a:solidFill>
              <a:latin typeface="Arial"/>
              <a:ea typeface="Arial"/>
              <a:cs typeface="Arial"/>
              <a:sym typeface="Arial"/>
            </a:endParaRPr>
          </a:p>
          <a:p>
            <a:pPr marL="514350" marR="0" lvl="0" indent="-514350" algn="l" rtl="0">
              <a:lnSpc>
                <a:spcPct val="100000"/>
              </a:lnSpc>
              <a:spcBef>
                <a:spcPts val="2268"/>
              </a:spcBef>
              <a:spcAft>
                <a:spcPts val="0"/>
              </a:spcAft>
              <a:buClr>
                <a:schemeClr val="bg1"/>
              </a:buClr>
              <a:buFont typeface="+mj-lt"/>
              <a:buAutoNum type="arabicPeriod" startAt="5"/>
            </a:pPr>
            <a:r>
              <a:rPr lang="sk-SK" sz="3330" b="1" i="0" u="none" strike="noStrike" cap="none" dirty="0">
                <a:solidFill>
                  <a:srgbClr val="FFFFFF"/>
                </a:solidFill>
                <a:latin typeface="Source Sans Pro"/>
                <a:ea typeface="Source Sans Pro"/>
                <a:cs typeface="Source Sans Pro"/>
                <a:sym typeface="Source Sans Pro"/>
              </a:rPr>
              <a:t>Vážiť si život</a:t>
            </a:r>
            <a:endParaRPr sz="3330" b="0" i="0" u="none" strike="noStrike" cap="none" dirty="0">
              <a:solidFill>
                <a:schemeClr val="dk1"/>
              </a:solidFill>
              <a:latin typeface="Arial"/>
              <a:ea typeface="Arial"/>
              <a:cs typeface="Arial"/>
              <a:sym typeface="Arial"/>
            </a:endParaRPr>
          </a:p>
          <a:p>
            <a:pPr marL="514350" marR="0" lvl="0" indent="-514350" algn="l" rtl="0">
              <a:lnSpc>
                <a:spcPct val="100000"/>
              </a:lnSpc>
              <a:spcBef>
                <a:spcPts val="2268"/>
              </a:spcBef>
              <a:spcAft>
                <a:spcPts val="0"/>
              </a:spcAft>
              <a:buClr>
                <a:schemeClr val="bg1"/>
              </a:buClr>
              <a:buFont typeface="+mj-lt"/>
              <a:buAutoNum type="arabicPeriod" startAt="5"/>
            </a:pPr>
            <a:r>
              <a:rPr lang="sk-SK" sz="3330" b="1" i="0" u="none" strike="noStrike" cap="none" dirty="0">
                <a:solidFill>
                  <a:srgbClr val="FFFFFF"/>
                </a:solidFill>
                <a:latin typeface="Source Sans Pro"/>
                <a:ea typeface="Source Sans Pro"/>
                <a:cs typeface="Source Sans Pro"/>
                <a:sym typeface="Source Sans Pro"/>
              </a:rPr>
              <a:t>Chovať sa morálne</a:t>
            </a:r>
            <a:endParaRPr sz="3330" b="0" i="0" u="none" strike="noStrike" cap="none" dirty="0">
              <a:solidFill>
                <a:schemeClr val="dk1"/>
              </a:solidFill>
              <a:latin typeface="Arial"/>
              <a:ea typeface="Arial"/>
              <a:cs typeface="Arial"/>
              <a:sym typeface="Arial"/>
            </a:endParaRPr>
          </a:p>
        </p:txBody>
      </p:sp>
      <p:sp>
        <p:nvSpPr>
          <p:cNvPr id="360" name="Google Shape;360;p39"/>
          <p:cNvSpPr/>
          <p:nvPr/>
        </p:nvSpPr>
        <p:spPr>
          <a:xfrm>
            <a:off x="8276897" y="4820760"/>
            <a:ext cx="2811103" cy="333959"/>
          </a:xfrm>
          <a:prstGeom prst="rect">
            <a:avLst/>
          </a:prstGeom>
          <a:noFill/>
          <a:ln>
            <a:noFill/>
          </a:ln>
        </p:spPr>
        <p:txBody>
          <a:bodyPr spcFirstLastPara="1" wrap="square" lIns="90000" tIns="45000" rIns="90000" bIns="45000" anchor="t" anchorCtr="0">
            <a:spAutoFit/>
          </a:bodyPr>
          <a:lstStyle/>
          <a:p>
            <a:pPr marL="0" marR="0" lvl="0" indent="0" algn="l" rtl="0">
              <a:lnSpc>
                <a:spcPct val="51000"/>
              </a:lnSpc>
              <a:spcBef>
                <a:spcPts val="0"/>
              </a:spcBef>
              <a:spcAft>
                <a:spcPts val="0"/>
              </a:spcAft>
              <a:buNone/>
            </a:pPr>
            <a:r>
              <a:rPr lang="sk-SK" sz="2660" b="1" i="0" u="none" strike="noStrike" cap="none">
                <a:solidFill>
                  <a:srgbClr val="FFFFFF"/>
                </a:solidFill>
                <a:latin typeface="Source Sans Pro"/>
                <a:ea typeface="Source Sans Pro"/>
                <a:cs typeface="Source Sans Pro"/>
                <a:sym typeface="Source Sans Pro"/>
              </a:rPr>
              <a:t>Láska k blížnym</a:t>
            </a:r>
            <a:endParaRPr sz="266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4" descr="nb-en-10-4.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0" descr="nb-en-10-4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67" name="Google Shape;367;p40"/>
          <p:cNvSpPr/>
          <p:nvPr/>
        </p:nvSpPr>
        <p:spPr>
          <a:xfrm>
            <a:off x="784225" y="1375981"/>
            <a:ext cx="10138800" cy="1833664"/>
          </a:xfrm>
          <a:prstGeom prst="rect">
            <a:avLst/>
          </a:prstGeom>
          <a:noFill/>
          <a:ln>
            <a:noFill/>
          </a:ln>
        </p:spPr>
        <p:txBody>
          <a:bodyPr spcFirstLastPara="1" wrap="square" lIns="90000" tIns="45000" rIns="90000" bIns="45000" anchor="t" anchorCtr="0">
            <a:spAutoFit/>
          </a:bodyPr>
          <a:lstStyle/>
          <a:p>
            <a:pPr marL="514350" marR="0" lvl="0" indent="-514350" algn="l" rtl="0">
              <a:lnSpc>
                <a:spcPct val="56000"/>
              </a:lnSpc>
              <a:spcBef>
                <a:spcPts val="0"/>
              </a:spcBef>
              <a:spcAft>
                <a:spcPts val="0"/>
              </a:spcAft>
              <a:buClr>
                <a:schemeClr val="bg1"/>
              </a:buClr>
              <a:buFont typeface="+mj-lt"/>
              <a:buAutoNum type="arabicPeriod" startAt="8"/>
            </a:pPr>
            <a:r>
              <a:rPr lang="sk-SK" sz="3330" b="1" i="0" u="none" strike="noStrike" cap="none" dirty="0">
                <a:solidFill>
                  <a:srgbClr val="FFFFFF"/>
                </a:solidFill>
                <a:latin typeface="Source Sans Pro"/>
                <a:ea typeface="Source Sans Pro"/>
                <a:cs typeface="Source Sans Pro"/>
                <a:sym typeface="Source Sans Pro"/>
              </a:rPr>
              <a:t>Ctiť vlastnícke práva ostatných</a:t>
            </a:r>
            <a:endParaRPr sz="3330" b="0" i="0" u="none" strike="noStrike" cap="none" dirty="0">
              <a:solidFill>
                <a:schemeClr val="dk1"/>
              </a:solidFill>
              <a:latin typeface="Arial"/>
              <a:ea typeface="Arial"/>
              <a:cs typeface="Arial"/>
              <a:sym typeface="Arial"/>
            </a:endParaRPr>
          </a:p>
          <a:p>
            <a:pPr marL="514350" marR="0" lvl="0" indent="-514350" algn="l" rtl="0">
              <a:lnSpc>
                <a:spcPct val="56000"/>
              </a:lnSpc>
              <a:spcBef>
                <a:spcPts val="567"/>
              </a:spcBef>
              <a:spcAft>
                <a:spcPts val="0"/>
              </a:spcAft>
              <a:buClr>
                <a:schemeClr val="bg1"/>
              </a:buClr>
              <a:buFont typeface="+mj-lt"/>
              <a:buAutoNum type="arabicPeriod" startAt="8"/>
            </a:pPr>
            <a:endParaRPr sz="3330" b="0" i="0" u="none" strike="noStrike" cap="none" dirty="0">
              <a:solidFill>
                <a:schemeClr val="dk1"/>
              </a:solidFill>
              <a:latin typeface="Arial"/>
              <a:ea typeface="Arial"/>
              <a:cs typeface="Arial"/>
              <a:sym typeface="Arial"/>
            </a:endParaRPr>
          </a:p>
          <a:p>
            <a:pPr marL="514350" marR="0" lvl="0" indent="-514350" algn="l" rtl="0">
              <a:lnSpc>
                <a:spcPct val="56000"/>
              </a:lnSpc>
              <a:spcBef>
                <a:spcPts val="567"/>
              </a:spcBef>
              <a:spcAft>
                <a:spcPts val="0"/>
              </a:spcAft>
              <a:buClr>
                <a:schemeClr val="bg1"/>
              </a:buClr>
              <a:buFont typeface="+mj-lt"/>
              <a:buAutoNum type="arabicPeriod" startAt="8"/>
            </a:pPr>
            <a:r>
              <a:rPr lang="sk-SK" sz="3330" b="1" i="0" u="none" strike="noStrike" cap="none" dirty="0">
                <a:solidFill>
                  <a:srgbClr val="FFFFFF"/>
                </a:solidFill>
                <a:latin typeface="Source Sans Pro"/>
                <a:ea typeface="Source Sans Pro"/>
                <a:cs typeface="Source Sans Pro"/>
                <a:sym typeface="Source Sans Pro"/>
              </a:rPr>
              <a:t>Byť čestný vo vzťahoch s druhými</a:t>
            </a:r>
            <a:endParaRPr sz="3330" b="0" i="0" u="none" strike="noStrike" cap="none" dirty="0">
              <a:solidFill>
                <a:schemeClr val="dk1"/>
              </a:solidFill>
              <a:latin typeface="Arial"/>
              <a:ea typeface="Arial"/>
              <a:cs typeface="Arial"/>
              <a:sym typeface="Arial"/>
            </a:endParaRPr>
          </a:p>
          <a:p>
            <a:pPr marL="514350" marR="0" lvl="0" indent="-514350" algn="l" rtl="0">
              <a:lnSpc>
                <a:spcPct val="56000"/>
              </a:lnSpc>
              <a:spcBef>
                <a:spcPts val="567"/>
              </a:spcBef>
              <a:spcAft>
                <a:spcPts val="0"/>
              </a:spcAft>
              <a:buClr>
                <a:schemeClr val="bg1"/>
              </a:buClr>
              <a:buFont typeface="+mj-lt"/>
              <a:buAutoNum type="arabicPeriod" startAt="8"/>
            </a:pPr>
            <a:endParaRPr sz="3330" b="0" i="0" u="none" strike="noStrike" cap="none" dirty="0">
              <a:solidFill>
                <a:schemeClr val="dk1"/>
              </a:solidFill>
              <a:latin typeface="Arial"/>
              <a:ea typeface="Arial"/>
              <a:cs typeface="Arial"/>
              <a:sym typeface="Arial"/>
            </a:endParaRPr>
          </a:p>
          <a:p>
            <a:pPr marL="514350" marR="0" lvl="0" indent="-514350" algn="l" rtl="0">
              <a:lnSpc>
                <a:spcPct val="56000"/>
              </a:lnSpc>
              <a:spcBef>
                <a:spcPts val="567"/>
              </a:spcBef>
              <a:spcAft>
                <a:spcPts val="0"/>
              </a:spcAft>
              <a:buClr>
                <a:schemeClr val="bg1"/>
              </a:buClr>
              <a:buFont typeface="+mj-lt"/>
              <a:buAutoNum type="arabicPeriod" startAt="8"/>
            </a:pPr>
            <a:r>
              <a:rPr lang="sk-SK" sz="3330" b="1" i="0" u="none" strike="noStrike" cap="none" dirty="0">
                <a:solidFill>
                  <a:srgbClr val="FFFFFF"/>
                </a:solidFill>
                <a:latin typeface="Source Sans Pro"/>
                <a:ea typeface="Source Sans Pro"/>
                <a:cs typeface="Source Sans Pro"/>
                <a:sym typeface="Source Sans Pro"/>
              </a:rPr>
              <a:t>Netúžiť po niečom, čo patrí niekomu inému</a:t>
            </a:r>
            <a:endParaRPr sz="3330" b="0" i="0" u="none" strike="noStrike" cap="none" dirty="0">
              <a:solidFill>
                <a:schemeClr val="dk1"/>
              </a:solidFill>
              <a:latin typeface="Arial"/>
              <a:ea typeface="Arial"/>
              <a:cs typeface="Arial"/>
              <a:sym typeface="Arial"/>
            </a:endParaRPr>
          </a:p>
        </p:txBody>
      </p:sp>
      <p:sp>
        <p:nvSpPr>
          <p:cNvPr id="368" name="Google Shape;368;p40"/>
          <p:cNvSpPr/>
          <p:nvPr/>
        </p:nvSpPr>
        <p:spPr>
          <a:xfrm>
            <a:off x="8245366" y="4783320"/>
            <a:ext cx="2842634" cy="333959"/>
          </a:xfrm>
          <a:prstGeom prst="rect">
            <a:avLst/>
          </a:prstGeom>
          <a:noFill/>
          <a:ln>
            <a:noFill/>
          </a:ln>
        </p:spPr>
        <p:txBody>
          <a:bodyPr spcFirstLastPara="1" wrap="square" lIns="90000" tIns="45000" rIns="90000" bIns="45000" anchor="t" anchorCtr="0">
            <a:spAutoFit/>
          </a:bodyPr>
          <a:lstStyle/>
          <a:p>
            <a:pPr marL="0" marR="0" lvl="0" indent="0" algn="l" rtl="0">
              <a:lnSpc>
                <a:spcPct val="51000"/>
              </a:lnSpc>
              <a:spcBef>
                <a:spcPts val="0"/>
              </a:spcBef>
              <a:spcAft>
                <a:spcPts val="0"/>
              </a:spcAft>
              <a:buNone/>
            </a:pPr>
            <a:r>
              <a:rPr lang="sk-SK" sz="2660" b="1" i="0" u="none" strike="noStrike" cap="none">
                <a:solidFill>
                  <a:srgbClr val="FFFFFF"/>
                </a:solidFill>
                <a:latin typeface="Source Sans Pro"/>
                <a:ea typeface="Source Sans Pro"/>
                <a:cs typeface="Source Sans Pro"/>
                <a:sym typeface="Source Sans Pro"/>
              </a:rPr>
              <a:t>Láska k blížnym</a:t>
            </a:r>
            <a:endParaRPr sz="2660" b="0"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41"/>
          <p:cNvPicPr preferRelativeResize="0"/>
          <p:nvPr/>
        </p:nvPicPr>
        <p:blipFill rotWithShape="1">
          <a:blip r:embed="rId3">
            <a:alphaModFix/>
          </a:blip>
          <a:srcRect/>
          <a:stretch/>
        </p:blipFill>
        <p:spPr>
          <a:xfrm>
            <a:off x="0" y="0"/>
            <a:ext cx="11711880" cy="658764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42" descr="nb-en-10-4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81" name="Google Shape;381;p42"/>
          <p:cNvSpPr/>
          <p:nvPr/>
        </p:nvSpPr>
        <p:spPr>
          <a:xfrm>
            <a:off x="784800" y="720000"/>
            <a:ext cx="4113600" cy="16065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„Hospodinov zákon je dokonalý, občerstvuje dušu...“</a:t>
            </a:r>
            <a:endParaRPr sz="3330" b="0" i="0" u="none" strike="noStrike" cap="none" dirty="0">
              <a:solidFill>
                <a:schemeClr val="dk1"/>
              </a:solidFill>
              <a:latin typeface="Arial"/>
              <a:ea typeface="Arial"/>
              <a:cs typeface="Arial"/>
              <a:sym typeface="Arial"/>
            </a:endParaRPr>
          </a:p>
        </p:txBody>
      </p:sp>
      <p:sp>
        <p:nvSpPr>
          <p:cNvPr id="382" name="Google Shape;382;p42"/>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Žalmy 19,8</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43" descr="nb-en-10-4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89" name="Google Shape;389;p43"/>
          <p:cNvSpPr/>
          <p:nvPr/>
        </p:nvSpPr>
        <p:spPr>
          <a:xfrm>
            <a:off x="784800" y="719998"/>
            <a:ext cx="5724000" cy="1423800"/>
          </a:xfrm>
          <a:prstGeom prst="rect">
            <a:avLst/>
          </a:prstGeom>
          <a:noFill/>
          <a:ln>
            <a:noFill/>
          </a:ln>
        </p:spPr>
        <p:txBody>
          <a:bodyPr spcFirstLastPara="1" wrap="square" lIns="90000" tIns="45000" rIns="90000" bIns="45000" anchor="t" anchorCtr="0">
            <a:spAutoFit/>
          </a:bodyPr>
          <a:lstStyle/>
          <a:p>
            <a:pPr marL="0" marR="0" lvl="0" indent="0" algn="l" rtl="0">
              <a:lnSpc>
                <a:spcPct val="97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„Zákon je jediným záznamom o Božej povahe.“</a:t>
            </a:r>
            <a:endParaRPr sz="3330" b="0" i="0" u="none" strike="noStrike" cap="none" dirty="0">
              <a:solidFill>
                <a:schemeClr val="dk1"/>
              </a:solidFill>
              <a:latin typeface="Arial"/>
              <a:ea typeface="Arial"/>
              <a:cs typeface="Arial"/>
              <a:sym typeface="Arial"/>
            </a:endParaRPr>
          </a:p>
        </p:txBody>
      </p:sp>
      <p:sp>
        <p:nvSpPr>
          <p:cNvPr id="390" name="Google Shape;390;p43"/>
          <p:cNvSpPr/>
          <p:nvPr/>
        </p:nvSpPr>
        <p:spPr>
          <a:xfrm>
            <a:off x="6711840" y="4797360"/>
            <a:ext cx="4774680" cy="295920"/>
          </a:xfrm>
          <a:prstGeom prst="rect">
            <a:avLst/>
          </a:prstGeom>
          <a:noFill/>
          <a:ln>
            <a:noFill/>
          </a:ln>
        </p:spPr>
        <p:txBody>
          <a:bodyPr spcFirstLastPara="1" wrap="square" lIns="90000" tIns="45000" rIns="90000" bIns="45000" anchor="t" anchorCtr="0">
            <a:spAutoFit/>
          </a:bodyPr>
          <a:lstStyle/>
          <a:p>
            <a:pPr marL="0" marR="0" lvl="0" indent="0" algn="l" rtl="0">
              <a:lnSpc>
                <a:spcPct val="51000"/>
              </a:lnSpc>
              <a:spcBef>
                <a:spcPts val="0"/>
              </a:spcBef>
              <a:spcAft>
                <a:spcPts val="0"/>
              </a:spcAft>
              <a:buNone/>
            </a:pPr>
            <a:r>
              <a:rPr lang="sk-SK" sz="2660" b="1" i="0" u="none" strike="noStrike" cap="none">
                <a:solidFill>
                  <a:srgbClr val="FFFFFF"/>
                </a:solidFill>
                <a:latin typeface="Source Sans Pro"/>
                <a:ea typeface="Source Sans Pro"/>
                <a:cs typeface="Source Sans Pro"/>
                <a:sym typeface="Source Sans Pro"/>
              </a:rPr>
              <a:t>August Strong, teolog</a:t>
            </a:r>
            <a:endParaRPr sz="2660" b="0" i="0" u="none" strike="noStrike" cap="non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44" descr="nb-en-10-4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397" name="Google Shape;397;p44"/>
          <p:cNvSpPr/>
          <p:nvPr/>
        </p:nvSpPr>
        <p:spPr>
          <a:xfrm>
            <a:off x="6172701" y="720725"/>
            <a:ext cx="4887360" cy="3056040"/>
          </a:xfrm>
          <a:prstGeom prst="rect">
            <a:avLst/>
          </a:prstGeom>
          <a:noFill/>
          <a:ln>
            <a:noFill/>
          </a:ln>
        </p:spPr>
        <p:txBody>
          <a:bodyPr spcFirstLastPara="1" wrap="square" lIns="90000" tIns="45000" rIns="90000" bIns="45000" anchor="t" anchorCtr="0">
            <a:spAutoFit/>
          </a:bodyPr>
          <a:lstStyle/>
          <a:p>
            <a:pPr marL="0" marR="0" lvl="0" indent="0" algn="l" rtl="0">
              <a:lnSpc>
                <a:spcPct val="104000"/>
              </a:lnSpc>
              <a:spcBef>
                <a:spcPts val="0"/>
              </a:spcBef>
              <a:spcAft>
                <a:spcPts val="0"/>
              </a:spcAft>
              <a:buNone/>
            </a:pPr>
            <a:r>
              <a:rPr lang="sk-SK" sz="3750" b="0" i="0" u="none" strike="noStrike" cap="none" dirty="0">
                <a:solidFill>
                  <a:srgbClr val="FFFFFF"/>
                </a:solidFill>
                <a:latin typeface="Source Sans Pro Light"/>
                <a:ea typeface="Source Sans Pro Light"/>
                <a:cs typeface="Source Sans Pro Light"/>
                <a:sym typeface="Source Sans Pro Light"/>
              </a:rPr>
              <a:t>„DESATORO JE PORTRÉTOM BOŽIEHO CHARAKTERU –  </a:t>
            </a:r>
            <a:r>
              <a:rPr lang="sk-SK" sz="3750" b="1" i="0" u="none" strike="noStrike" cap="none" dirty="0">
                <a:solidFill>
                  <a:srgbClr val="FFFFFF"/>
                </a:solidFill>
                <a:latin typeface="Source Sans Pro"/>
                <a:ea typeface="Source Sans Pro"/>
                <a:cs typeface="Source Sans Pro"/>
                <a:sym typeface="Source Sans Pro"/>
              </a:rPr>
              <a:t>CHARAKTERU, KTORÝ JE NEMENNÝ!“ </a:t>
            </a:r>
            <a:endParaRPr sz="3750" b="0" i="0" u="none" strike="noStrike" cap="none" dirty="0">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45" descr="nb-en-10-4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04" name="Google Shape;404;p45"/>
          <p:cNvSpPr/>
          <p:nvPr/>
        </p:nvSpPr>
        <p:spPr>
          <a:xfrm>
            <a:off x="784225" y="720724"/>
            <a:ext cx="7808375" cy="11157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„No ľahšie sa pominie nebo i zem, ako by zo Zákona vypadla jediná čiarka.“</a:t>
            </a:r>
            <a:endParaRPr sz="3330" b="0" i="0" u="none" strike="noStrike" cap="none" dirty="0">
              <a:solidFill>
                <a:schemeClr val="dk1"/>
              </a:solidFill>
              <a:latin typeface="Arial"/>
              <a:ea typeface="Arial"/>
              <a:cs typeface="Arial"/>
              <a:sym typeface="Arial"/>
            </a:endParaRPr>
          </a:p>
        </p:txBody>
      </p:sp>
      <p:sp>
        <p:nvSpPr>
          <p:cNvPr id="405" name="Google Shape;405;p45"/>
          <p:cNvSpPr/>
          <p:nvPr/>
        </p:nvSpPr>
        <p:spPr>
          <a:xfrm>
            <a:off x="5450760" y="4631400"/>
            <a:ext cx="5495400" cy="4698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Lukáš 16,17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46" descr="nb-en-10-47.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47"/>
          <p:cNvPicPr preferRelativeResize="0"/>
          <p:nvPr/>
        </p:nvPicPr>
        <p:blipFill>
          <a:blip r:embed="rId3"/>
          <a:srcRect/>
          <a:stretch/>
        </p:blipFill>
        <p:spPr>
          <a:xfrm>
            <a:off x="260" y="0"/>
            <a:ext cx="11711359" cy="6587640"/>
          </a:xfrm>
          <a:prstGeom prst="rect">
            <a:avLst/>
          </a:prstGeom>
          <a:noFill/>
          <a:ln>
            <a:noFill/>
          </a:ln>
        </p:spPr>
      </p:pic>
      <p:sp>
        <p:nvSpPr>
          <p:cNvPr id="418" name="Google Shape;418;p47"/>
          <p:cNvSpPr/>
          <p:nvPr/>
        </p:nvSpPr>
        <p:spPr>
          <a:xfrm>
            <a:off x="784810" y="719990"/>
            <a:ext cx="10225500" cy="1628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„Kiežby mali vždy také srdce, aby sa ma báli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a zachovávali všetky moje príkazy po všetky dni,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aby sa navždy dobre vodilo im a ich deťom.“</a:t>
            </a:r>
            <a:endParaRPr sz="3330" b="0" i="0" u="none" strike="noStrike" cap="none" dirty="0">
              <a:solidFill>
                <a:schemeClr val="dk1"/>
              </a:solidFill>
              <a:latin typeface="Arial"/>
              <a:ea typeface="Arial"/>
              <a:cs typeface="Arial"/>
              <a:sym typeface="Arial"/>
            </a:endParaRPr>
          </a:p>
        </p:txBody>
      </p:sp>
      <p:sp>
        <p:nvSpPr>
          <p:cNvPr id="419" name="Google Shape;419;p47"/>
          <p:cNvSpPr/>
          <p:nvPr/>
        </p:nvSpPr>
        <p:spPr>
          <a:xfrm>
            <a:off x="5450760" y="4697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Deuteronómium 5,29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p48" descr="nb-en-10-4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26" name="Google Shape;426;p48"/>
          <p:cNvSpPr/>
          <p:nvPr/>
        </p:nvSpPr>
        <p:spPr>
          <a:xfrm>
            <a:off x="784810" y="720005"/>
            <a:ext cx="3790500" cy="1628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„...veď zo Zákona pochádza poznanie hriechu.“</a:t>
            </a:r>
            <a:endParaRPr sz="3330" b="0" i="0" u="none" strike="noStrike" cap="none" dirty="0">
              <a:solidFill>
                <a:schemeClr val="dk1"/>
              </a:solidFill>
              <a:latin typeface="Arial"/>
              <a:ea typeface="Arial"/>
              <a:cs typeface="Arial"/>
              <a:sym typeface="Arial"/>
            </a:endParaRPr>
          </a:p>
        </p:txBody>
      </p:sp>
      <p:sp>
        <p:nvSpPr>
          <p:cNvPr id="427" name="Google Shape;427;p48"/>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3,20</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49" descr="nb-en-10-50.jpg"/>
          <p:cNvPicPr preferRelativeResize="0"/>
          <p:nvPr/>
        </p:nvPicPr>
        <p:blipFill rotWithShape="1">
          <a:blip r:embed="rId3">
            <a:alphaModFix/>
          </a:blip>
          <a:srcRect/>
          <a:stretch/>
        </p:blipFill>
        <p:spPr>
          <a:xfrm>
            <a:off x="0" y="0"/>
            <a:ext cx="11711880" cy="6587641"/>
          </a:xfrm>
          <a:prstGeom prst="rect">
            <a:avLst/>
          </a:prstGeom>
          <a:noFill/>
          <a:ln>
            <a:noFill/>
          </a:ln>
        </p:spPr>
      </p:pic>
      <p:sp>
        <p:nvSpPr>
          <p:cNvPr id="434" name="Google Shape;434;p49"/>
          <p:cNvSpPr/>
          <p:nvPr/>
        </p:nvSpPr>
        <p:spPr>
          <a:xfrm>
            <a:off x="784800" y="720010"/>
            <a:ext cx="5281500" cy="3165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„Ale hriech som nepoznal; poznal som ho len pomocou Zákona. Lebo žiadostivosť by som nebol poznal, keby Zákon nebol povedal: </a:t>
            </a:r>
            <a:r>
              <a:rPr lang="sk-SK" sz="3330" b="1" i="1" u="none" strike="noStrike" cap="none" dirty="0">
                <a:solidFill>
                  <a:srgbClr val="FFFFFF"/>
                </a:solidFill>
                <a:latin typeface="Source Sans Pro"/>
                <a:ea typeface="Source Sans Pro"/>
                <a:cs typeface="Source Sans Pro"/>
                <a:sym typeface="Source Sans Pro"/>
              </a:rPr>
              <a:t>Nepožiadaš</a:t>
            </a:r>
            <a:r>
              <a:rPr lang="sk-SK" sz="3330" b="1" i="0" u="none" strike="noStrike" cap="none" dirty="0">
                <a:solidFill>
                  <a:srgbClr val="FFFFFF"/>
                </a:solidFill>
                <a:latin typeface="Source Sans Pro"/>
                <a:ea typeface="Source Sans Pro"/>
                <a:cs typeface="Source Sans Pro"/>
                <a:sym typeface="Source Sans Pro"/>
              </a:rPr>
              <a:t>!‘“</a:t>
            </a:r>
            <a:endParaRPr sz="3330" b="0" i="0" u="none" strike="noStrike" cap="none" dirty="0">
              <a:solidFill>
                <a:schemeClr val="dk1"/>
              </a:solidFill>
              <a:latin typeface="Arial"/>
              <a:ea typeface="Arial"/>
              <a:cs typeface="Arial"/>
              <a:sym typeface="Arial"/>
            </a:endParaRPr>
          </a:p>
        </p:txBody>
      </p:sp>
      <p:sp>
        <p:nvSpPr>
          <p:cNvPr id="435" name="Google Shape;435;p49"/>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7,7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5" descr="nb-en-10-5.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50" descr="nb-en-10-51.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51" descr="nb-en-10-52.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52" descr="nb-en-10-5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54" name="Google Shape;454;p52"/>
          <p:cNvSpPr/>
          <p:nvPr/>
        </p:nvSpPr>
        <p:spPr>
          <a:xfrm>
            <a:off x="784800" y="720000"/>
            <a:ext cx="4665900" cy="2913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„Veď keby bol býval daný Zákon, ktorý by mohol oživovať, spravodlivosť by bola naozaj zo Zákona.“</a:t>
            </a:r>
            <a:endParaRPr sz="3330" b="0" i="0" u="none" strike="noStrike" cap="none" dirty="0">
              <a:solidFill>
                <a:schemeClr val="dk1"/>
              </a:solidFill>
              <a:latin typeface="Arial"/>
              <a:ea typeface="Arial"/>
              <a:cs typeface="Arial"/>
              <a:sym typeface="Arial"/>
            </a:endParaRPr>
          </a:p>
        </p:txBody>
      </p:sp>
      <p:sp>
        <p:nvSpPr>
          <p:cNvPr id="455" name="Google Shape;455;p52"/>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Galaťanom 3,21</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3" descr="nb-en-10-5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62" name="Google Shape;462;p53"/>
          <p:cNvSpPr/>
          <p:nvPr/>
        </p:nvSpPr>
        <p:spPr>
          <a:xfrm>
            <a:off x="0" y="2056200"/>
            <a:ext cx="11712000" cy="2849100"/>
          </a:xfrm>
          <a:prstGeom prst="rect">
            <a:avLst/>
          </a:prstGeom>
          <a:noFill/>
          <a:ln>
            <a:noFill/>
          </a:ln>
        </p:spPr>
        <p:txBody>
          <a:bodyPr spcFirstLastPara="1" wrap="square" lIns="90000" tIns="45000" rIns="90000" bIns="45000" anchor="t" anchorCtr="0">
            <a:noAutofit/>
          </a:bodyPr>
          <a:lstStyle/>
          <a:p>
            <a:pPr marL="0" marR="0" lvl="0" indent="0" algn="ctr" rtl="0">
              <a:lnSpc>
                <a:spcPct val="80000"/>
              </a:lnSpc>
              <a:spcBef>
                <a:spcPts val="0"/>
              </a:spcBef>
              <a:spcAft>
                <a:spcPts val="0"/>
              </a:spcAft>
              <a:buNone/>
            </a:pPr>
            <a:r>
              <a:rPr lang="sk-SK" sz="8000" b="0" i="0" u="none" strike="noStrike" cap="none" dirty="0">
                <a:solidFill>
                  <a:srgbClr val="FFFFFF"/>
                </a:solidFill>
                <a:latin typeface="Source Sans Pro Light"/>
                <a:ea typeface="Source Sans Pro Light"/>
                <a:cs typeface="Source Sans Pro Light"/>
                <a:sym typeface="Source Sans Pro Light"/>
              </a:rPr>
              <a:t>NIE JE </a:t>
            </a:r>
            <a:r>
              <a:rPr lang="sk-SK" sz="8000" dirty="0">
                <a:solidFill>
                  <a:srgbClr val="FFFFFF"/>
                </a:solidFill>
                <a:latin typeface="Source Sans Pro Light"/>
                <a:ea typeface="Source Sans Pro Light"/>
                <a:cs typeface="Source Sans Pro Light"/>
                <a:sym typeface="Source Sans Pro Light"/>
              </a:rPr>
              <a:t>ZÁKON</a:t>
            </a:r>
            <a:endParaRPr sz="8000" dirty="0">
              <a:solidFill>
                <a:schemeClr val="dk1"/>
              </a:solidFill>
            </a:endParaRPr>
          </a:p>
          <a:p>
            <a:pPr marL="0" marR="0" lvl="0" indent="0" algn="ctr" rtl="0">
              <a:lnSpc>
                <a:spcPct val="80000"/>
              </a:lnSpc>
              <a:spcBef>
                <a:spcPts val="0"/>
              </a:spcBef>
              <a:spcAft>
                <a:spcPts val="0"/>
              </a:spcAft>
              <a:buNone/>
            </a:pPr>
            <a:r>
              <a:rPr lang="sk-SK" sz="8000" b="1" i="0" u="none" strike="noStrike" cap="none" dirty="0">
                <a:solidFill>
                  <a:srgbClr val="FFFFFF"/>
                </a:solidFill>
                <a:latin typeface="Source Sans Pro"/>
                <a:ea typeface="Source Sans Pro"/>
                <a:cs typeface="Source Sans Pro"/>
                <a:sym typeface="Source Sans Pro"/>
              </a:rPr>
              <a:t>NIE JE ANI </a:t>
            </a:r>
            <a:r>
              <a:rPr lang="sk-SK" sz="8000" b="1" dirty="0">
                <a:solidFill>
                  <a:srgbClr val="FFFFFF"/>
                </a:solidFill>
                <a:latin typeface="Source Sans Pro"/>
                <a:ea typeface="Source Sans Pro"/>
                <a:cs typeface="Source Sans Pro"/>
                <a:sym typeface="Source Sans Pro"/>
              </a:rPr>
              <a:t>HRIECH</a:t>
            </a:r>
            <a:r>
              <a:rPr lang="sk-SK" sz="8000" b="1" i="0" u="none" strike="noStrike" cap="none" dirty="0">
                <a:solidFill>
                  <a:srgbClr val="FFFFFF"/>
                </a:solidFill>
                <a:latin typeface="Source Sans Pro"/>
                <a:ea typeface="Source Sans Pro"/>
                <a:cs typeface="Source Sans Pro"/>
                <a:sym typeface="Source Sans Pro"/>
              </a:rPr>
              <a:t> </a:t>
            </a:r>
            <a:endParaRPr sz="8000" b="0" i="0" u="none" strike="noStrike" cap="none" dirty="0">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54" descr="nb-en-10-5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69" name="Google Shape;469;p54"/>
          <p:cNvSpPr/>
          <p:nvPr/>
        </p:nvSpPr>
        <p:spPr>
          <a:xfrm>
            <a:off x="0" y="2056200"/>
            <a:ext cx="11712000" cy="2849100"/>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sk-SK" sz="8000" b="0" i="0" u="none" strike="noStrike" cap="none">
                <a:solidFill>
                  <a:srgbClr val="FFFFFF"/>
                </a:solidFill>
                <a:latin typeface="Source Sans Pro Light"/>
                <a:ea typeface="Source Sans Pro Light"/>
                <a:cs typeface="Source Sans Pro Light"/>
                <a:sym typeface="Source Sans Pro Light"/>
              </a:rPr>
              <a:t>NIE JE HRIECH</a:t>
            </a:r>
            <a:endParaRPr sz="8000">
              <a:solidFill>
                <a:schemeClr val="dk1"/>
              </a:solidFill>
            </a:endParaRPr>
          </a:p>
          <a:p>
            <a:pPr marL="0" marR="0" lvl="0" indent="0" algn="ctr" rtl="0">
              <a:lnSpc>
                <a:spcPct val="80000"/>
              </a:lnSpc>
              <a:spcBef>
                <a:spcPts val="0"/>
              </a:spcBef>
              <a:spcAft>
                <a:spcPts val="0"/>
              </a:spcAft>
              <a:buNone/>
            </a:pPr>
            <a:r>
              <a:rPr lang="sk-SK" sz="8000" b="1" i="0" u="none" strike="noStrike" cap="none">
                <a:solidFill>
                  <a:srgbClr val="FFFFFF"/>
                </a:solidFill>
                <a:latin typeface="Source Sans Pro"/>
                <a:ea typeface="Source Sans Pro"/>
                <a:cs typeface="Source Sans Pro"/>
                <a:sym typeface="Source Sans Pro"/>
              </a:rPr>
              <a:t>NIE JE ANI MILOSŤ </a:t>
            </a:r>
            <a:endParaRPr sz="8000" b="0" i="0" u="none" strike="noStrike" cap="non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55" descr="nb-en-10-5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76" name="Google Shape;476;p55"/>
          <p:cNvSpPr/>
          <p:nvPr/>
        </p:nvSpPr>
        <p:spPr>
          <a:xfrm>
            <a:off x="0" y="2056200"/>
            <a:ext cx="11712000" cy="2849100"/>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sk-SK" sz="8000" b="0" i="0" u="none" strike="noStrike" cap="none">
                <a:solidFill>
                  <a:srgbClr val="FFFFFF"/>
                </a:solidFill>
                <a:latin typeface="Source Sans Pro Light"/>
                <a:ea typeface="Source Sans Pro Light"/>
                <a:cs typeface="Source Sans Pro Light"/>
                <a:sym typeface="Source Sans Pro Light"/>
              </a:rPr>
              <a:t>NIE JE MILOSŤ </a:t>
            </a:r>
            <a:br>
              <a:rPr lang="sk-SK" sz="8000" b="0" i="0" u="none" strike="noStrike" cap="none">
                <a:solidFill>
                  <a:schemeClr val="dk1"/>
                </a:solidFill>
                <a:latin typeface="Arial"/>
                <a:ea typeface="Arial"/>
                <a:cs typeface="Arial"/>
                <a:sym typeface="Arial"/>
              </a:rPr>
            </a:br>
            <a:r>
              <a:rPr lang="sk-SK" sz="8000" b="1" i="0" u="none" strike="noStrike" cap="none">
                <a:solidFill>
                  <a:srgbClr val="FFFFFF"/>
                </a:solidFill>
                <a:latin typeface="Source Sans Pro"/>
                <a:ea typeface="Source Sans Pro"/>
                <a:cs typeface="Source Sans Pro"/>
                <a:sym typeface="Source Sans Pro"/>
              </a:rPr>
              <a:t>NIE JE ANI KRÍŽ </a:t>
            </a:r>
            <a:endParaRPr sz="8000" b="0" i="0" u="none" strike="noStrike" cap="non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56" descr="nb-en-10-5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83" name="Google Shape;483;p56"/>
          <p:cNvSpPr/>
          <p:nvPr/>
        </p:nvSpPr>
        <p:spPr>
          <a:xfrm>
            <a:off x="0" y="1980000"/>
            <a:ext cx="11711880" cy="2849006"/>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sk-SK" sz="8000" b="0" i="0" u="none" strike="noStrike" cap="none">
                <a:solidFill>
                  <a:srgbClr val="FFFFFF"/>
                </a:solidFill>
                <a:latin typeface="Source Sans Pro Light"/>
                <a:ea typeface="Source Sans Pro Light"/>
                <a:cs typeface="Source Sans Pro Light"/>
                <a:sym typeface="Source Sans Pro Light"/>
              </a:rPr>
              <a:t>NIE JE KRÍŽ </a:t>
            </a:r>
            <a:br>
              <a:rPr lang="sk-SK" sz="8000" b="0" i="0" u="none" strike="noStrike" cap="none">
                <a:solidFill>
                  <a:schemeClr val="dk1"/>
                </a:solidFill>
                <a:latin typeface="Arial"/>
                <a:ea typeface="Arial"/>
                <a:cs typeface="Arial"/>
                <a:sym typeface="Arial"/>
              </a:rPr>
            </a:br>
            <a:r>
              <a:rPr lang="sk-SK" sz="8000" b="1" i="0" u="none" strike="noStrike" cap="none">
                <a:solidFill>
                  <a:srgbClr val="FFFFFF"/>
                </a:solidFill>
                <a:latin typeface="Source Sans Pro"/>
                <a:ea typeface="Source Sans Pro"/>
                <a:cs typeface="Source Sans Pro"/>
                <a:sym typeface="Source Sans Pro"/>
              </a:rPr>
              <a:t>NIE JE ANI SPASITEĽ </a:t>
            </a:r>
            <a:endParaRPr sz="8000" b="0" i="0" u="none" strike="noStrike" cap="non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57" descr="nb-en-10-5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90" name="Google Shape;490;p57"/>
          <p:cNvSpPr/>
          <p:nvPr/>
        </p:nvSpPr>
        <p:spPr>
          <a:xfrm>
            <a:off x="-3457440" y="1980000"/>
            <a:ext cx="18637919" cy="2284920"/>
          </a:xfrm>
          <a:prstGeom prst="rect">
            <a:avLst/>
          </a:prstGeom>
          <a:noFill/>
          <a:ln>
            <a:noFill/>
          </a:ln>
        </p:spPr>
        <p:txBody>
          <a:bodyPr spcFirstLastPara="1" wrap="square" lIns="90000" tIns="45000" rIns="90000" bIns="45000" anchor="t" anchorCtr="0">
            <a:spAutoFit/>
          </a:bodyPr>
          <a:lstStyle/>
          <a:p>
            <a:pPr marL="0" marR="0" lvl="0" indent="0" algn="ctr" rtl="0">
              <a:lnSpc>
                <a:spcPct val="120000"/>
              </a:lnSpc>
              <a:spcBef>
                <a:spcPts val="0"/>
              </a:spcBef>
              <a:spcAft>
                <a:spcPts val="0"/>
              </a:spcAft>
              <a:buNone/>
            </a:pPr>
            <a:r>
              <a:rPr lang="sk-SK" sz="6000" b="0" i="0" u="none" strike="noStrike" cap="none" spc="-300" dirty="0">
                <a:solidFill>
                  <a:srgbClr val="FFFFFF"/>
                </a:solidFill>
                <a:latin typeface="Source Sans Pro Light"/>
                <a:ea typeface="Source Sans Pro Light"/>
                <a:cs typeface="Source Sans Pro Light"/>
                <a:sym typeface="Source Sans Pro Light"/>
              </a:rPr>
              <a:t>NEMOHOL IGNOROVAŤ HRIECH ĽUDÍ</a:t>
            </a:r>
            <a:endParaRPr lang="sk-SK" sz="6000" b="0" i="0" u="none" strike="noStrike" cap="none" spc="-300" dirty="0">
              <a:solidFill>
                <a:schemeClr val="dk1"/>
              </a:solidFill>
              <a:latin typeface="Arial"/>
              <a:ea typeface="Arial"/>
              <a:cs typeface="Arial"/>
              <a:sym typeface="Arial"/>
            </a:endParaRPr>
          </a:p>
          <a:p>
            <a:pPr marL="0" marR="0" lvl="0" indent="0" algn="ctr" rtl="0">
              <a:lnSpc>
                <a:spcPct val="120000"/>
              </a:lnSpc>
              <a:spcBef>
                <a:spcPts val="0"/>
              </a:spcBef>
              <a:spcAft>
                <a:spcPts val="0"/>
              </a:spcAft>
              <a:buNone/>
            </a:pPr>
            <a:r>
              <a:rPr lang="sk-SK" sz="6000" b="1" i="0" u="none" strike="noStrike" cap="none" spc="-150" dirty="0">
                <a:solidFill>
                  <a:srgbClr val="FFFFFF"/>
                </a:solidFill>
                <a:latin typeface="Source Sans Pro"/>
                <a:ea typeface="Source Sans Pro"/>
                <a:cs typeface="Source Sans Pro"/>
                <a:sym typeface="Source Sans Pro"/>
              </a:rPr>
              <a:t>NEMOHOL ZMENIŤ SVOJ ZÁKON</a:t>
            </a:r>
            <a:endParaRPr lang="sk-SK" sz="6000" b="0" i="0" u="none" strike="noStrike" cap="none" spc="-150" dirty="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58" descr="nb-en-10-59.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497" name="Google Shape;497;p58"/>
          <p:cNvSpPr/>
          <p:nvPr/>
        </p:nvSpPr>
        <p:spPr>
          <a:xfrm>
            <a:off x="784800" y="720000"/>
            <a:ext cx="4615200" cy="3121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„Veď Boh tak miloval svet, že dal svojho jednorodeného Syna, aby nik, kto verí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v neho, nezahynul,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ale mal večný život.“</a:t>
            </a:r>
            <a:endParaRPr sz="3330" b="0" i="0" u="none" strike="noStrike" cap="none" dirty="0">
              <a:solidFill>
                <a:schemeClr val="dk1"/>
              </a:solidFill>
              <a:latin typeface="Arial"/>
              <a:ea typeface="Arial"/>
              <a:cs typeface="Arial"/>
              <a:sym typeface="Arial"/>
            </a:endParaRPr>
          </a:p>
        </p:txBody>
      </p:sp>
      <p:sp>
        <p:nvSpPr>
          <p:cNvPr id="498" name="Google Shape;498;p58"/>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3,16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59" descr="nb-en-10-6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05" name="Google Shape;505;p59"/>
          <p:cNvSpPr/>
          <p:nvPr/>
        </p:nvSpPr>
        <p:spPr>
          <a:xfrm>
            <a:off x="784800" y="720001"/>
            <a:ext cx="4255200" cy="3193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„Lebo mzdou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hriechu je smrť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a darom Božej milosti je večný život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v Ježišovi Kristovi, našom Pánovi.“</a:t>
            </a:r>
            <a:endParaRPr sz="3330" b="0" i="0" u="none" strike="noStrike" cap="none" dirty="0">
              <a:solidFill>
                <a:schemeClr val="dk1"/>
              </a:solidFill>
              <a:latin typeface="Arial"/>
              <a:ea typeface="Arial"/>
              <a:cs typeface="Arial"/>
              <a:sym typeface="Arial"/>
            </a:endParaRPr>
          </a:p>
        </p:txBody>
      </p:sp>
      <p:sp>
        <p:nvSpPr>
          <p:cNvPr id="506" name="Google Shape;506;p59"/>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6,23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6" descr="nb-en-10-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05" name="Google Shape;105;p6"/>
          <p:cNvSpPr/>
          <p:nvPr/>
        </p:nvSpPr>
        <p:spPr>
          <a:xfrm>
            <a:off x="784225" y="720725"/>
            <a:ext cx="9259200" cy="1552818"/>
          </a:xfrm>
          <a:prstGeom prst="rect">
            <a:avLst/>
          </a:prstGeom>
          <a:noFill/>
          <a:ln>
            <a:noFill/>
          </a:ln>
        </p:spPr>
        <p:txBody>
          <a:bodyPr spcFirstLastPara="1" wrap="square" lIns="90000" tIns="45000" rIns="90000" bIns="45000" anchor="t" anchorCtr="0">
            <a:spAutoFit/>
          </a:bodyPr>
          <a:lstStyle/>
          <a:p>
            <a:pPr marL="216000" marR="0" lvl="0" indent="-301625" algn="l" rtl="0">
              <a:lnSpc>
                <a:spcPct val="100000"/>
              </a:lnSpc>
              <a:spcBef>
                <a:spcPts val="0"/>
              </a:spcBef>
              <a:spcAft>
                <a:spcPts val="0"/>
              </a:spcAft>
              <a:buClr>
                <a:srgbClr val="FFFFFF"/>
              </a:buClr>
              <a:buSzPts val="4750"/>
              <a:buFont typeface="Noto Sans Symbols"/>
              <a:buAutoNum type="arabicPeriod"/>
            </a:pPr>
            <a:r>
              <a:rPr lang="sk-SK" sz="4750" b="1" i="0" u="none" strike="noStrike" cap="none" dirty="0">
                <a:solidFill>
                  <a:srgbClr val="FFFFFF"/>
                </a:solidFill>
                <a:latin typeface="Source Sans Pro"/>
                <a:ea typeface="Source Sans Pro"/>
                <a:cs typeface="Source Sans Pro"/>
                <a:sym typeface="Source Sans Pro"/>
              </a:rPr>
              <a:t> Boží zákon už neplatí.</a:t>
            </a:r>
            <a:endParaRPr sz="4750" b="0" i="0" u="none" strike="noStrike" cap="none" dirty="0">
              <a:solidFill>
                <a:schemeClr val="dk1"/>
              </a:solidFill>
              <a:latin typeface="Arial"/>
              <a:ea typeface="Arial"/>
              <a:cs typeface="Arial"/>
              <a:sym typeface="Arial"/>
            </a:endParaRPr>
          </a:p>
          <a:p>
            <a:pPr marL="216000" marR="0" lvl="0" indent="-301625" algn="l" rtl="0">
              <a:lnSpc>
                <a:spcPct val="100000"/>
              </a:lnSpc>
              <a:spcBef>
                <a:spcPts val="0"/>
              </a:spcBef>
              <a:spcAft>
                <a:spcPts val="0"/>
              </a:spcAft>
              <a:buClr>
                <a:srgbClr val="FFFFFF"/>
              </a:buClr>
              <a:buSzPts val="4750"/>
              <a:buFont typeface="Noto Sans Symbols"/>
              <a:buAutoNum type="arabicPeriod"/>
            </a:pPr>
            <a:r>
              <a:rPr lang="sk-SK" sz="4750" b="1" i="0" u="none" strike="noStrike" cap="none" dirty="0">
                <a:solidFill>
                  <a:srgbClr val="FFFFFF"/>
                </a:solidFill>
                <a:latin typeface="Source Sans Pro"/>
                <a:ea typeface="Source Sans Pro"/>
                <a:cs typeface="Source Sans Pro"/>
                <a:sym typeface="Source Sans Pro"/>
              </a:rPr>
              <a:t> Jeho prikázania boli zrušené.</a:t>
            </a:r>
            <a:endParaRPr sz="4750" b="0" i="0" u="none" strike="noStrike" cap="none" dirty="0">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60" descr="nb-en-10-61.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13" name="Google Shape;513;p60"/>
          <p:cNvSpPr/>
          <p:nvPr/>
        </p:nvSpPr>
        <p:spPr>
          <a:xfrm>
            <a:off x="784800" y="719999"/>
            <a:ext cx="4615200" cy="2332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„Veď ste spasení milosťou skrze vieru. Nie zo skutkov, aby sa nikto nevystatoval.“</a:t>
            </a:r>
            <a:endParaRPr sz="3330" b="0" i="0" u="none" strike="noStrike" cap="none" dirty="0">
              <a:solidFill>
                <a:schemeClr val="dk1"/>
              </a:solidFill>
              <a:latin typeface="Arial"/>
              <a:ea typeface="Arial"/>
              <a:cs typeface="Arial"/>
              <a:sym typeface="Arial"/>
            </a:endParaRPr>
          </a:p>
        </p:txBody>
      </p:sp>
      <p:sp>
        <p:nvSpPr>
          <p:cNvPr id="514" name="Google Shape;514;p60"/>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Efezanom 2,8-9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61"/>
          <p:cNvPicPr preferRelativeResize="0"/>
          <p:nvPr/>
        </p:nvPicPr>
        <p:blipFill rotWithShape="1">
          <a:blip r:embed="rId3">
            <a:alphaModFix/>
          </a:blip>
          <a:srcRect/>
          <a:stretch/>
        </p:blipFill>
        <p:spPr>
          <a:xfrm>
            <a:off x="0" y="6480"/>
            <a:ext cx="11711880" cy="6587641"/>
          </a:xfrm>
          <a:prstGeom prst="rect">
            <a:avLst/>
          </a:prstGeom>
          <a:noFill/>
          <a:ln>
            <a:noFill/>
          </a:ln>
        </p:spPr>
      </p:pic>
      <p:sp>
        <p:nvSpPr>
          <p:cNvPr id="521" name="Google Shape;521;p61"/>
          <p:cNvSpPr/>
          <p:nvPr/>
        </p:nvSpPr>
        <p:spPr>
          <a:xfrm>
            <a:off x="784800" y="720000"/>
            <a:ext cx="4770900" cy="3573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„Čo teda povieme? Máme zotrvať v hriechu, aby sa rozmnožila milosť? Určite nie! Ako by sme mohli my, ktorí sme zomreli hriechu,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v ňom ešte žiť?“</a:t>
            </a:r>
            <a:endParaRPr sz="3330" b="0" i="0" u="none" strike="noStrike" cap="none" dirty="0">
              <a:solidFill>
                <a:schemeClr val="dk1"/>
              </a:solidFill>
              <a:latin typeface="Arial"/>
              <a:ea typeface="Arial"/>
              <a:cs typeface="Arial"/>
              <a:sym typeface="Arial"/>
            </a:endParaRPr>
          </a:p>
        </p:txBody>
      </p:sp>
      <p:sp>
        <p:nvSpPr>
          <p:cNvPr id="522" name="Google Shape;522;p61"/>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6,1-2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62" descr="nb-en-10-63.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29" name="Google Shape;529;p62"/>
          <p:cNvSpPr/>
          <p:nvPr/>
        </p:nvSpPr>
        <p:spPr>
          <a:xfrm>
            <a:off x="784800" y="720001"/>
            <a:ext cx="6955200" cy="1060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a:solidFill>
                  <a:srgbClr val="FFFFFF"/>
                </a:solidFill>
                <a:latin typeface="Source Sans Pro"/>
                <a:ea typeface="Source Sans Pro"/>
                <a:cs typeface="Source Sans Pro"/>
                <a:sym typeface="Source Sans Pro"/>
              </a:rPr>
              <a:t>„Svoje zákony vložím do ich mysle </a:t>
            </a:r>
            <a:br>
              <a:rPr lang="sk-SK" sz="3330" b="1" i="0" u="none" strike="noStrike" cap="none">
                <a:solidFill>
                  <a:srgbClr val="FFFFFF"/>
                </a:solidFill>
                <a:latin typeface="Source Sans Pro"/>
                <a:ea typeface="Source Sans Pro"/>
                <a:cs typeface="Source Sans Pro"/>
                <a:sym typeface="Source Sans Pro"/>
              </a:rPr>
            </a:br>
            <a:r>
              <a:rPr lang="sk-SK" sz="3330" b="1" i="0" u="none" strike="noStrike" cap="none">
                <a:solidFill>
                  <a:srgbClr val="FFFFFF"/>
                </a:solidFill>
                <a:latin typeface="Source Sans Pro"/>
                <a:ea typeface="Source Sans Pro"/>
                <a:cs typeface="Source Sans Pro"/>
                <a:sym typeface="Source Sans Pro"/>
              </a:rPr>
              <a:t>a napíšem ich na ich srdcia.“</a:t>
            </a:r>
            <a:endParaRPr sz="3330" b="0" i="0" u="none" strike="noStrike" cap="none">
              <a:solidFill>
                <a:schemeClr val="dk1"/>
              </a:solidFill>
              <a:latin typeface="Arial"/>
              <a:ea typeface="Arial"/>
              <a:cs typeface="Arial"/>
              <a:sym typeface="Arial"/>
            </a:endParaRPr>
          </a:p>
        </p:txBody>
      </p:sp>
      <p:sp>
        <p:nvSpPr>
          <p:cNvPr id="530" name="Google Shape;530;p62"/>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Hebrejom 8,10</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63" descr="nb-en-10-6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37" name="Google Shape;537;p63"/>
          <p:cNvSpPr/>
          <p:nvPr/>
        </p:nvSpPr>
        <p:spPr>
          <a:xfrm>
            <a:off x="784800" y="720000"/>
            <a:ext cx="8404500" cy="1082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a:solidFill>
                  <a:srgbClr val="FFFFFF"/>
                </a:solidFill>
                <a:latin typeface="Source Sans Pro"/>
                <a:ea typeface="Source Sans Pro"/>
                <a:cs typeface="Source Sans Pro"/>
                <a:sym typeface="Source Sans Pro"/>
              </a:rPr>
              <a:t>„...ako aj ja som zachoval prikázania svojho Otca a zostávam v jeho láske.“</a:t>
            </a:r>
            <a:endParaRPr sz="3330" b="0" i="0" u="none" strike="noStrike" cap="none">
              <a:solidFill>
                <a:schemeClr val="dk1"/>
              </a:solidFill>
              <a:latin typeface="Arial"/>
              <a:ea typeface="Arial"/>
              <a:cs typeface="Arial"/>
              <a:sym typeface="Arial"/>
            </a:endParaRPr>
          </a:p>
        </p:txBody>
      </p:sp>
      <p:sp>
        <p:nvSpPr>
          <p:cNvPr id="538" name="Google Shape;538;p63"/>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15,10</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64" descr="nb-en-10-65.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45" name="Google Shape;545;p64"/>
          <p:cNvSpPr/>
          <p:nvPr/>
        </p:nvSpPr>
        <p:spPr>
          <a:xfrm>
            <a:off x="7200000" y="727560"/>
            <a:ext cx="4038840"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a:solidFill>
                  <a:srgbClr val="FFFFFF"/>
                </a:solidFill>
                <a:latin typeface="Source Sans Pro"/>
                <a:ea typeface="Source Sans Pro"/>
                <a:cs typeface="Source Sans Pro"/>
                <a:sym typeface="Source Sans Pro"/>
              </a:rPr>
              <a:t>„Ak ma milujete, budete zachovávať moje prikázania;“</a:t>
            </a:r>
            <a:endParaRPr sz="3330" b="0" i="0" u="none" strike="noStrike" cap="none">
              <a:solidFill>
                <a:schemeClr val="dk1"/>
              </a:solidFill>
              <a:latin typeface="Arial"/>
              <a:ea typeface="Arial"/>
              <a:cs typeface="Arial"/>
              <a:sym typeface="Arial"/>
            </a:endParaRPr>
          </a:p>
        </p:txBody>
      </p:sp>
      <p:sp>
        <p:nvSpPr>
          <p:cNvPr id="546" name="Google Shape;546;p64"/>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14,15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65" descr="nb-en-10-66.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53" name="Google Shape;553;p65"/>
          <p:cNvSpPr/>
          <p:nvPr/>
        </p:nvSpPr>
        <p:spPr>
          <a:xfrm>
            <a:off x="784800" y="720000"/>
            <a:ext cx="5554500" cy="2140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a:solidFill>
                  <a:srgbClr val="FFFFFF"/>
                </a:solidFill>
                <a:latin typeface="Source Sans Pro"/>
                <a:ea typeface="Source Sans Pro"/>
                <a:cs typeface="Source Sans Pro"/>
                <a:sym typeface="Source Sans Pro"/>
              </a:rPr>
              <a:t>„V tomto je trpezlivosť svätých, ktorí zachovávajú Božie prikázania a vieru Ježiša.“</a:t>
            </a:r>
            <a:endParaRPr sz="3330" b="0" i="0" u="none" strike="noStrike" cap="none">
              <a:solidFill>
                <a:schemeClr val="dk1"/>
              </a:solidFill>
              <a:latin typeface="Arial"/>
              <a:ea typeface="Arial"/>
              <a:cs typeface="Arial"/>
              <a:sym typeface="Arial"/>
            </a:endParaRPr>
          </a:p>
        </p:txBody>
      </p:sp>
      <p:sp>
        <p:nvSpPr>
          <p:cNvPr id="554" name="Google Shape;554;p65"/>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14,12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66" descr="nb-en-10-6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61" name="Google Shape;561;p66"/>
          <p:cNvSpPr/>
          <p:nvPr/>
        </p:nvSpPr>
        <p:spPr>
          <a:xfrm>
            <a:off x="6480000" y="720000"/>
            <a:ext cx="4623900" cy="21864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„Drak sa na ženu nahneval a odišiel bojovať proti ostatným z jej potomstva...“</a:t>
            </a:r>
            <a:endParaRPr sz="3330" b="0" i="0" u="none" strike="noStrike" cap="none" dirty="0">
              <a:solidFill>
                <a:schemeClr val="dk1"/>
              </a:solidFill>
              <a:latin typeface="Arial"/>
              <a:ea typeface="Arial"/>
              <a:cs typeface="Arial"/>
              <a:sym typeface="Arial"/>
            </a:endParaRPr>
          </a:p>
        </p:txBody>
      </p:sp>
      <p:sp>
        <p:nvSpPr>
          <p:cNvPr id="562" name="Google Shape;562;p66"/>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12,17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67" descr="nb-en-10-68.jpg"/>
          <p:cNvPicPr preferRelativeResize="0"/>
          <p:nvPr/>
        </p:nvPicPr>
        <p:blipFill rotWithShape="1">
          <a:blip r:embed="rId3">
            <a:alphaModFix/>
          </a:blip>
          <a:srcRect/>
          <a:stretch/>
        </p:blipFill>
        <p:spPr>
          <a:xfrm>
            <a:off x="0" y="0"/>
            <a:ext cx="11711880" cy="6587933"/>
          </a:xfrm>
          <a:prstGeom prst="rect">
            <a:avLst/>
          </a:prstGeom>
          <a:noFill/>
          <a:ln>
            <a:noFill/>
          </a:ln>
        </p:spPr>
      </p:pic>
      <p:sp>
        <p:nvSpPr>
          <p:cNvPr id="569" name="Google Shape;569;p67"/>
          <p:cNvSpPr/>
          <p:nvPr/>
        </p:nvSpPr>
        <p:spPr>
          <a:xfrm>
            <a:off x="1194275" y="1287850"/>
            <a:ext cx="3288600" cy="3261600"/>
          </a:xfrm>
          <a:prstGeom prst="rect">
            <a:avLst/>
          </a:prstGeom>
          <a:noFill/>
          <a:ln>
            <a:noFill/>
          </a:ln>
        </p:spPr>
        <p:txBody>
          <a:bodyPr spcFirstLastPara="1" wrap="square" lIns="90000" tIns="45000" rIns="90000" bIns="45000" anchor="t" anchorCtr="0">
            <a:spAutoFit/>
          </a:bodyPr>
          <a:lstStyle/>
          <a:p>
            <a:pPr marL="0" marR="0" lvl="0" indent="0" algn="l" rtl="0">
              <a:lnSpc>
                <a:spcPct val="90000"/>
              </a:lnSpc>
              <a:spcBef>
                <a:spcPts val="0"/>
              </a:spcBef>
              <a:spcAft>
                <a:spcPts val="0"/>
              </a:spcAft>
              <a:buNone/>
            </a:pPr>
            <a:r>
              <a:rPr lang="sk-SK" sz="3330" b="1" i="0" u="none" strike="noStrike" cap="none">
                <a:solidFill>
                  <a:srgbClr val="FFFFFF"/>
                </a:solidFill>
                <a:latin typeface="Source Sans Pro"/>
                <a:ea typeface="Source Sans Pro"/>
                <a:cs typeface="Source Sans Pro"/>
                <a:sym typeface="Source Sans Pro"/>
              </a:rPr>
              <a:t>„...proti tým, ktorí </a:t>
            </a:r>
            <a:r>
              <a:rPr lang="sk-SK" sz="3330" b="1">
                <a:solidFill>
                  <a:srgbClr val="FFFFFF"/>
                </a:solidFill>
                <a:latin typeface="Source Sans Pro"/>
                <a:ea typeface="Source Sans Pro"/>
                <a:cs typeface="Source Sans Pro"/>
                <a:sym typeface="Source Sans Pro"/>
              </a:rPr>
              <a:t>z</a:t>
            </a:r>
            <a:r>
              <a:rPr lang="sk-SK" sz="3330" b="1" i="0" u="none" strike="noStrike" cap="none">
                <a:solidFill>
                  <a:srgbClr val="FFFFFF"/>
                </a:solidFill>
                <a:latin typeface="Source Sans Pro"/>
                <a:ea typeface="Source Sans Pro"/>
                <a:cs typeface="Source Sans Pro"/>
                <a:sym typeface="Source Sans Pro"/>
              </a:rPr>
              <a:t>achovávajú Božie prikázania a držia sa Ježišovho svedectva.“</a:t>
            </a:r>
            <a:endParaRPr sz="3330" b="0" i="0" u="none" strike="noStrike" cap="none">
              <a:solidFill>
                <a:schemeClr val="dk1"/>
              </a:solidFill>
              <a:latin typeface="Arial"/>
              <a:ea typeface="Arial"/>
              <a:cs typeface="Arial"/>
              <a:sym typeface="Arial"/>
            </a:endParaRPr>
          </a:p>
        </p:txBody>
      </p:sp>
      <p:sp>
        <p:nvSpPr>
          <p:cNvPr id="570" name="Google Shape;570;p67"/>
          <p:cNvSpPr/>
          <p:nvPr/>
        </p:nvSpPr>
        <p:spPr>
          <a:xfrm>
            <a:off x="5414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12,17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68" descr="nb-en-10-69.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69" descr="nb-en-10-70.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583" name="Google Shape;583;p69"/>
          <p:cNvSpPr/>
          <p:nvPr/>
        </p:nvSpPr>
        <p:spPr>
          <a:xfrm>
            <a:off x="6429575" y="720000"/>
            <a:ext cx="4702500" cy="2389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„Otče môj, ak je to možné, nech ma minie tento kalich. No nie ako ja chcem, ale ako ty.“</a:t>
            </a:r>
            <a:endParaRPr sz="3330" b="0" i="0" u="none" strike="noStrike" cap="none" dirty="0">
              <a:solidFill>
                <a:schemeClr val="dk1"/>
              </a:solidFill>
              <a:latin typeface="Arial"/>
              <a:ea typeface="Arial"/>
              <a:cs typeface="Arial"/>
              <a:sym typeface="Arial"/>
            </a:endParaRPr>
          </a:p>
        </p:txBody>
      </p:sp>
      <p:sp>
        <p:nvSpPr>
          <p:cNvPr id="584" name="Google Shape;584;p69"/>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Matúš 26,39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7" descr="nb-en-10-7.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12" name="Google Shape;112;p7"/>
          <p:cNvSpPr/>
          <p:nvPr/>
        </p:nvSpPr>
        <p:spPr>
          <a:xfrm>
            <a:off x="784225" y="735772"/>
            <a:ext cx="8994900" cy="4552870"/>
          </a:xfrm>
          <a:prstGeom prst="rect">
            <a:avLst/>
          </a:prstGeom>
          <a:noFill/>
          <a:ln>
            <a:noFill/>
          </a:ln>
        </p:spPr>
        <p:txBody>
          <a:bodyPr spcFirstLastPara="1" wrap="square" lIns="90000" tIns="45000" rIns="90000" bIns="45000" anchor="t" anchorCtr="0">
            <a:spAutoFit/>
          </a:bodyPr>
          <a:lstStyle/>
          <a:p>
            <a:pPr marL="625475" marR="0" lvl="0" indent="-625475" algn="l" rtl="0">
              <a:lnSpc>
                <a:spcPct val="100000"/>
              </a:lnSpc>
              <a:spcBef>
                <a:spcPts val="0"/>
              </a:spcBef>
              <a:spcAft>
                <a:spcPts val="0"/>
              </a:spcAft>
              <a:buClr>
                <a:srgbClr val="FFFFFF"/>
              </a:buClr>
              <a:buSzPts val="4830"/>
              <a:buFont typeface="Noto Sans Symbols"/>
              <a:buAutoNum type="arabicPeriod" startAt="3"/>
            </a:pPr>
            <a:r>
              <a:rPr lang="sk-SK" sz="4830" b="1" i="0" u="none" strike="noStrike" cap="none" dirty="0">
                <a:solidFill>
                  <a:srgbClr val="FFFFFF"/>
                </a:solidFill>
                <a:latin typeface="Source Sans Pro"/>
                <a:ea typeface="Source Sans Pro"/>
                <a:cs typeface="Source Sans Pro"/>
                <a:sym typeface="Source Sans Pro"/>
              </a:rPr>
              <a:t>Jeho prikázania </a:t>
            </a:r>
            <a:br>
              <a:rPr lang="sk-SK" sz="1800" b="0" i="0" u="none" strike="noStrike" cap="none" dirty="0">
                <a:solidFill>
                  <a:schemeClr val="dk1"/>
                </a:solidFill>
                <a:latin typeface="Arial"/>
                <a:ea typeface="Arial"/>
                <a:cs typeface="Arial"/>
                <a:sym typeface="Arial"/>
              </a:rPr>
            </a:br>
            <a:r>
              <a:rPr lang="sk-SK" sz="4830" b="1" i="0" u="none" strike="noStrike" cap="none" dirty="0">
                <a:solidFill>
                  <a:srgbClr val="FFFFFF"/>
                </a:solidFill>
                <a:latin typeface="Source Sans Pro"/>
                <a:ea typeface="Source Sans Pro"/>
                <a:cs typeface="Source Sans Pro"/>
                <a:sym typeface="Source Sans Pro"/>
              </a:rPr>
              <a:t>už nie sú dôležité.</a:t>
            </a:r>
            <a:endParaRPr sz="4830" b="0" i="0" u="none" strike="noStrike" cap="none" dirty="0">
              <a:solidFill>
                <a:schemeClr val="dk1"/>
              </a:solidFill>
              <a:latin typeface="Arial"/>
              <a:ea typeface="Arial"/>
              <a:cs typeface="Arial"/>
              <a:sym typeface="Arial"/>
            </a:endParaRPr>
          </a:p>
          <a:p>
            <a:pPr marL="625475" marR="0" lvl="0" indent="-625475" algn="l" rtl="0">
              <a:lnSpc>
                <a:spcPct val="100000"/>
              </a:lnSpc>
              <a:spcBef>
                <a:spcPts val="2835"/>
              </a:spcBef>
              <a:spcAft>
                <a:spcPts val="0"/>
              </a:spcAft>
              <a:buClr>
                <a:srgbClr val="FFFFFF"/>
              </a:buClr>
              <a:buSzPts val="4830"/>
              <a:buFont typeface="Noto Sans Symbols"/>
              <a:buAutoNum type="arabicPeriod" startAt="3"/>
            </a:pPr>
            <a:r>
              <a:rPr lang="sk-SK" sz="4830" b="1" i="0" u="none" strike="noStrike" cap="none" dirty="0">
                <a:solidFill>
                  <a:srgbClr val="FFFFFF"/>
                </a:solidFill>
                <a:latin typeface="Source Sans Pro"/>
                <a:ea typeface="Source Sans Pro"/>
                <a:cs typeface="Source Sans Pro"/>
                <a:sym typeface="Source Sans Pro"/>
              </a:rPr>
              <a:t>Jeho prikázania </a:t>
            </a:r>
            <a:br>
              <a:rPr lang="sk-SK" sz="1800" b="0" i="0" u="none" strike="noStrike" cap="none" dirty="0">
                <a:solidFill>
                  <a:schemeClr val="dk1"/>
                </a:solidFill>
                <a:latin typeface="Arial"/>
                <a:ea typeface="Arial"/>
                <a:cs typeface="Arial"/>
                <a:sym typeface="Arial"/>
              </a:rPr>
            </a:br>
            <a:r>
              <a:rPr lang="sk-SK" sz="4830" b="1" i="0" u="none" strike="noStrike" cap="none" dirty="0">
                <a:solidFill>
                  <a:srgbClr val="FFFFFF"/>
                </a:solidFill>
                <a:latin typeface="Source Sans Pro"/>
                <a:ea typeface="Source Sans Pro"/>
                <a:cs typeface="Source Sans Pro"/>
                <a:sym typeface="Source Sans Pro"/>
              </a:rPr>
              <a:t>nie je možné dodržať.</a:t>
            </a:r>
            <a:endParaRPr sz="4830" b="0" i="0" u="none" strike="noStrike" cap="none" dirty="0">
              <a:solidFill>
                <a:schemeClr val="dk1"/>
              </a:solidFill>
              <a:latin typeface="Arial"/>
              <a:ea typeface="Arial"/>
              <a:cs typeface="Arial"/>
              <a:sym typeface="Arial"/>
            </a:endParaRPr>
          </a:p>
          <a:p>
            <a:pPr marL="0" marR="0" lvl="0" indent="0" algn="l" rtl="0">
              <a:lnSpc>
                <a:spcPct val="76000"/>
              </a:lnSpc>
              <a:spcBef>
                <a:spcPts val="0"/>
              </a:spcBef>
              <a:spcAft>
                <a:spcPts val="0"/>
              </a:spcAft>
              <a:buNone/>
            </a:pPr>
            <a:endParaRPr sz="4830" b="0" i="0" u="none" strike="noStrike" cap="none" dirty="0">
              <a:solidFill>
                <a:schemeClr val="dk1"/>
              </a:solidFill>
              <a:latin typeface="Arial"/>
              <a:ea typeface="Arial"/>
              <a:cs typeface="Arial"/>
              <a:sym typeface="Arial"/>
            </a:endParaRPr>
          </a:p>
          <a:p>
            <a:pPr marL="0" marR="0" lvl="0" indent="0" algn="l" rtl="0">
              <a:lnSpc>
                <a:spcPct val="76000"/>
              </a:lnSpc>
              <a:spcBef>
                <a:spcPts val="0"/>
              </a:spcBef>
              <a:spcAft>
                <a:spcPts val="0"/>
              </a:spcAft>
              <a:buNone/>
            </a:pPr>
            <a:endParaRPr sz="4830" b="0" i="0" u="none" strike="noStrike" cap="none" dirty="0">
              <a:solidFill>
                <a:schemeClr val="dk1"/>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70" descr="nb-en-10-71.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71" descr="nb-en-10-72.jpg"/>
          <p:cNvPicPr preferRelativeResize="0"/>
          <p:nvPr/>
        </p:nvPicPr>
        <p:blipFill rotWithShape="1">
          <a:blip r:embed="rId3">
            <a:alphaModFix/>
          </a:blip>
          <a:srcRect b="1560"/>
          <a:stretch/>
        </p:blipFill>
        <p:spPr>
          <a:xfrm>
            <a:off x="0" y="0"/>
            <a:ext cx="11711880" cy="65944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72" descr="nb-en-10-73.jpg"/>
          <p:cNvPicPr preferRelativeResize="0"/>
          <p:nvPr/>
        </p:nvPicPr>
        <p:blipFill rotWithShape="1">
          <a:blip r:embed="rId3">
            <a:alphaModFix/>
          </a:blip>
          <a:srcRect/>
          <a:stretch/>
        </p:blipFill>
        <p:spPr>
          <a:xfrm>
            <a:off x="0" y="0"/>
            <a:ext cx="11711880" cy="658764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73" descr="nb-en-10-7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609" name="Google Shape;609;p73"/>
          <p:cNvSpPr/>
          <p:nvPr/>
        </p:nvSpPr>
        <p:spPr>
          <a:xfrm>
            <a:off x="6068750" y="1703375"/>
            <a:ext cx="4259400" cy="16758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a:solidFill>
                  <a:srgbClr val="FFFFFF"/>
                </a:solidFill>
                <a:latin typeface="Source Sans Pro"/>
                <a:ea typeface="Source Sans Pro"/>
                <a:cs typeface="Source Sans Pro"/>
                <a:sym typeface="Source Sans Pro"/>
              </a:rPr>
              <a:t>„Ak ma milujete, budete zachovávať moje prikázania;“</a:t>
            </a:r>
            <a:endParaRPr sz="3330" b="0" i="0" u="none" strike="noStrike" cap="none">
              <a:solidFill>
                <a:schemeClr val="dk1"/>
              </a:solidFill>
              <a:latin typeface="Arial"/>
              <a:ea typeface="Arial"/>
              <a:cs typeface="Arial"/>
              <a:sym typeface="Arial"/>
            </a:endParaRPr>
          </a:p>
        </p:txBody>
      </p:sp>
      <p:sp>
        <p:nvSpPr>
          <p:cNvPr id="610" name="Google Shape;610;p73"/>
          <p:cNvSpPr/>
          <p:nvPr/>
        </p:nvSpPr>
        <p:spPr>
          <a:xfrm>
            <a:off x="5450760" y="4701800"/>
            <a:ext cx="5495400" cy="4755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14,15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74" descr="nb-en-10-74.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617" name="Google Shape;617;p74"/>
          <p:cNvSpPr/>
          <p:nvPr/>
        </p:nvSpPr>
        <p:spPr>
          <a:xfrm>
            <a:off x="5450760" y="4701800"/>
            <a:ext cx="5495400" cy="4755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14,15</a:t>
            </a:r>
            <a:endParaRPr sz="2500" b="0" i="0" u="none" strike="noStrike" cap="none">
              <a:solidFill>
                <a:schemeClr val="dk1"/>
              </a:solidFill>
              <a:latin typeface="Arial"/>
              <a:ea typeface="Arial"/>
              <a:cs typeface="Arial"/>
              <a:sym typeface="Arial"/>
            </a:endParaRPr>
          </a:p>
        </p:txBody>
      </p:sp>
      <p:sp>
        <p:nvSpPr>
          <p:cNvPr id="618" name="Google Shape;618;p74"/>
          <p:cNvSpPr/>
          <p:nvPr/>
        </p:nvSpPr>
        <p:spPr>
          <a:xfrm>
            <a:off x="6068750" y="1703375"/>
            <a:ext cx="4259400" cy="1675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sk-SK" sz="3330" b="1" i="0" u="none" strike="noStrike" cap="none">
                <a:solidFill>
                  <a:srgbClr val="FFFFFF"/>
                </a:solidFill>
                <a:latin typeface="Source Sans Pro"/>
                <a:ea typeface="Source Sans Pro"/>
                <a:cs typeface="Source Sans Pro"/>
                <a:sym typeface="Source Sans Pro"/>
              </a:rPr>
              <a:t>„Ak ma milujete, budete zachovávať moje prikázania;“</a:t>
            </a:r>
            <a:endParaRPr sz="3330" b="0" i="0" u="none" strike="noStrike" cap="none">
              <a:solidFill>
                <a:schemeClr val="dk1"/>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5" name="Google Shape;625;p75"/>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sk-SK" sz="14950" b="0" i="0" u="none" strike="noStrike" cap="none">
                <a:solidFill>
                  <a:srgbClr val="FFFFFF"/>
                </a:solidFill>
                <a:latin typeface="Source Sans Pro Light"/>
                <a:ea typeface="Source Sans Pro Light"/>
                <a:cs typeface="Source Sans Pro Light"/>
                <a:sym typeface="Source Sans Pro Light"/>
              </a:rPr>
              <a:t>SV</a:t>
            </a:r>
            <a:r>
              <a:rPr lang="sk-SK" sz="14950">
                <a:solidFill>
                  <a:srgbClr val="FFFFFF"/>
                </a:solidFill>
                <a:latin typeface="Source Sans Pro Light"/>
                <a:ea typeface="Source Sans Pro Light"/>
                <a:cs typeface="Source Sans Pro Light"/>
                <a:sym typeface="Source Sans Pro Light"/>
              </a:rPr>
              <a:t>E</a:t>
            </a:r>
            <a:r>
              <a:rPr lang="sk-SK" sz="14950" b="0" i="0" u="none" strike="noStrike" cap="none">
                <a:solidFill>
                  <a:srgbClr val="FFFFFF"/>
                </a:solidFill>
                <a:latin typeface="Source Sans Pro Light"/>
                <a:ea typeface="Source Sans Pro Light"/>
                <a:cs typeface="Source Sans Pro Light"/>
                <a:sym typeface="Source Sans Pro Light"/>
              </a:rPr>
              <a:t>T</a:t>
            </a:r>
            <a:r>
              <a:rPr lang="sk-SK" sz="14950">
                <a:solidFill>
                  <a:srgbClr val="FFFFFF"/>
                </a:solidFill>
                <a:latin typeface="Source Sans Pro Light"/>
                <a:ea typeface="Source Sans Pro Light"/>
                <a:cs typeface="Source Sans Pro Light"/>
                <a:sym typeface="Source Sans Pro Light"/>
              </a:rPr>
              <a:t>O</a:t>
            </a:r>
            <a:r>
              <a:rPr lang="sk-SK" sz="14950" b="0" i="0" u="none" strike="noStrike" cap="none">
                <a:solidFill>
                  <a:srgbClr val="FFFFFF"/>
                </a:solidFill>
                <a:latin typeface="Source Sans Pro Light"/>
                <a:ea typeface="Source Sans Pro Light"/>
                <a:cs typeface="Source Sans Pro Light"/>
                <a:sym typeface="Source Sans Pro Light"/>
              </a:rPr>
              <a:t>M</a:t>
            </a:r>
            <a:endParaRPr sz="100" b="0" i="0" u="none" strike="noStrike" cap="none">
              <a:solidFill>
                <a:srgbClr val="000000"/>
              </a:solidFill>
              <a:latin typeface="Calibri"/>
              <a:ea typeface="Calibri"/>
              <a:cs typeface="Calibri"/>
              <a:sym typeface="Calibri"/>
            </a:endParaRPr>
          </a:p>
        </p:txBody>
      </p:sp>
      <p:sp>
        <p:nvSpPr>
          <p:cNvPr id="2" name="Google Shape;626;p75">
            <a:extLst>
              <a:ext uri="{FF2B5EF4-FFF2-40B4-BE49-F238E27FC236}">
                <a16:creationId xmlns:a16="http://schemas.microsoft.com/office/drawing/2014/main" id="{18987FE5-915A-B8EA-65EB-947B64E3BEA1}"/>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8" descr="nb-en-10-8.jpg"/>
          <p:cNvPicPr preferRelativeResize="0"/>
          <p:nvPr/>
        </p:nvPicPr>
        <p:blipFill rotWithShape="1">
          <a:blip r:embed="rId3">
            <a:alphaModFix/>
          </a:blip>
          <a:srcRect/>
          <a:stretch/>
        </p:blipFill>
        <p:spPr>
          <a:xfrm>
            <a:off x="0" y="0"/>
            <a:ext cx="11711880" cy="6587640"/>
          </a:xfrm>
          <a:prstGeom prst="rect">
            <a:avLst/>
          </a:prstGeom>
          <a:noFill/>
          <a:ln>
            <a:noFill/>
          </a:ln>
        </p:spPr>
      </p:pic>
      <p:sp>
        <p:nvSpPr>
          <p:cNvPr id="119" name="Google Shape;119;p8"/>
          <p:cNvSpPr/>
          <p:nvPr/>
        </p:nvSpPr>
        <p:spPr>
          <a:xfrm>
            <a:off x="784225" y="801874"/>
            <a:ext cx="7188000" cy="1167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„Sejú vietor a budú žať víchricu.“</a:t>
            </a:r>
            <a:endParaRPr sz="3330" b="0" i="0" u="none" strike="noStrike" cap="none" dirty="0">
              <a:solidFill>
                <a:schemeClr val="dk1"/>
              </a:solidFill>
              <a:latin typeface="Arial"/>
              <a:ea typeface="Arial"/>
              <a:cs typeface="Arial"/>
              <a:sym typeface="Arial"/>
            </a:endParaRPr>
          </a:p>
        </p:txBody>
      </p:sp>
      <p:sp>
        <p:nvSpPr>
          <p:cNvPr id="120" name="Google Shape;120;p8"/>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Ozeáš 8,7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9" descr="nb-en-10-9.jpg"/>
          <p:cNvPicPr preferRelativeResize="0"/>
          <p:nvPr/>
        </p:nvPicPr>
        <p:blipFill rotWithShape="1">
          <a:blip r:embed="rId3">
            <a:alphaModFix/>
          </a:blip>
          <a:srcRect/>
          <a:stretch/>
        </p:blipFill>
        <p:spPr>
          <a:xfrm>
            <a:off x="695" y="0"/>
            <a:ext cx="11711880" cy="6587640"/>
          </a:xfrm>
          <a:prstGeom prst="rect">
            <a:avLst/>
          </a:prstGeom>
          <a:noFill/>
          <a:ln>
            <a:noFill/>
          </a:ln>
        </p:spPr>
      </p:pic>
      <p:sp>
        <p:nvSpPr>
          <p:cNvPr id="127" name="Google Shape;127;p9"/>
          <p:cNvSpPr/>
          <p:nvPr/>
        </p:nvSpPr>
        <p:spPr>
          <a:xfrm>
            <a:off x="784225" y="720725"/>
            <a:ext cx="8213100" cy="11157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„Niektorá cesta sa človeku zdá správna, nakoniec však vedie k smrti.“</a:t>
            </a:r>
            <a:endParaRPr sz="3330" b="0" i="0" u="none" strike="noStrike" cap="none" dirty="0">
              <a:solidFill>
                <a:schemeClr val="dk1"/>
              </a:solidFill>
              <a:latin typeface="Arial"/>
              <a:ea typeface="Arial"/>
              <a:cs typeface="Arial"/>
              <a:sym typeface="Arial"/>
            </a:endParaRPr>
          </a:p>
        </p:txBody>
      </p:sp>
      <p:sp>
        <p:nvSpPr>
          <p:cNvPr id="128" name="Google Shape;128;p9"/>
          <p:cNvSpPr/>
          <p:nvPr/>
        </p:nvSpPr>
        <p:spPr>
          <a:xfrm>
            <a:off x="5450760" y="4625600"/>
            <a:ext cx="549540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Príslovia 16,25</a:t>
            </a:r>
            <a:endParaRPr sz="25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5176</Words>
  <Application>Microsoft Office PowerPoint</Application>
  <PresentationFormat>Vlastní</PresentationFormat>
  <Paragraphs>595</Paragraphs>
  <Slides>75</Slides>
  <Notes>75</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75</vt:i4>
      </vt:variant>
    </vt:vector>
  </HeadingPairs>
  <TitlesOfParts>
    <vt:vector size="82" baseType="lpstr">
      <vt:lpstr>Source Sans Pro Light</vt:lpstr>
      <vt:lpstr>Source Sans Pro</vt:lpstr>
      <vt:lpstr>Arial</vt:lpstr>
      <vt:lpstr>Times New Roman</vt:lpstr>
      <vt:lpstr>Noto Sans Symbols</vt:lpstr>
      <vt:lpstr>Calibri</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Filip Podsedník</dc:creator>
  <cp:lastModifiedBy>Filip Podsedník</cp:lastModifiedBy>
  <cp:revision>3</cp:revision>
  <dcterms:created xsi:type="dcterms:W3CDTF">2013-01-27T09:14:16Z</dcterms:created>
  <dcterms:modified xsi:type="dcterms:W3CDTF">2025-05-15T09:07:55Z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0</vt:i4>
  </property>
</Properties>
</file>