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1712575" cy="6594475"/>
  <p:notesSz cx="6858000" cy="9144000"/>
  <p:embeddedFontLst>
    <p:embeddedFont>
      <p:font typeface="Source Sans Pro" panose="020B0503030403020204" pitchFamily="34" charset="0"/>
      <p:regular r:id="rId78"/>
      <p:bold r:id="rId79"/>
      <p:italic r:id="rId80"/>
      <p:boldItalic r:id="rId81"/>
    </p:embeddedFont>
    <p:embeddedFont>
      <p:font typeface="Source Sans Pro Black" panose="020B0803030403020204" pitchFamily="34" charset="0"/>
      <p:bold r:id="rId82"/>
      <p:boldItalic r:id="rId83"/>
    </p:embeddedFont>
    <p:embeddedFont>
      <p:font typeface="Source Sans Pro Light" panose="020B040303040302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7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hq1zZvEzRjUiHXmqf8BKaNBz+e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216" autoAdjust="0"/>
  </p:normalViewPr>
  <p:slideViewPr>
    <p:cSldViewPr snapToGrid="0" showGuides="1">
      <p:cViewPr varScale="1">
        <p:scale>
          <a:sx n="96" d="100"/>
          <a:sy n="96" d="100"/>
        </p:scale>
        <p:origin x="372" y="114"/>
      </p:cViewPr>
      <p:guideLst>
        <p:guide orient="horz" pos="467"/>
        <p:guide pos="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customschemas.google.com/relationships/presentationmetadata" Target="metadata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 dirty="0">
                <a:latin typeface="Arial"/>
                <a:ea typeface="Arial"/>
                <a:cs typeface="Arial"/>
                <a:sym typeface="Arial"/>
              </a:rPr>
              <a:t>Vítam tu rád niektoré už známe tváre a zároveň vítam aj vás, ktorí ste na týchto prednáškach dnes prvýkrát...</a:t>
            </a:r>
          </a:p>
        </p:txBody>
      </p:sp>
      <p:sp>
        <p:nvSpPr>
          <p:cNvPr id="66" name="Google Shape;66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Nemôžeme pochopiť, ako bol Boh schopný veci vytvoriť len svojím slovom. Božie slovo či už vyslovené alebo zapísané v Biblii je mocné!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 šiestich dňoch vytvoril Stvoriteľ náš svet, pokryl ho kríkmi a stromami, kvetmi a riekami.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Ale najlepšie zo všetkého je, že stvoril dvoch dokonalých ľudí.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(Genezis 1,27)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„Boh stvoril človeka na svoj obraz; na Boží obraz ho stvoril...“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Aká je to česť! Byť stvorení k Božiemu obrazu! Boli stvorení, aby boli vládcami Zeme a všetkého, čo na nej bolo!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Ale tým ešte Boh neskončil.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Bolo treba urobiť ešte jednu vec.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Dobre si všimnite, čo Biblia hovorí, že sa stalo ďalšieho dňa – siedmy deň stvorenia: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(Genezis 2,2)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„Siedmeho dňa Boh dokončil svoje dielo, ktoré konal, a v siedmy deň si Boh odpočinul od všetkého, čo utvoril.“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(Genezis 2,3)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„Boh požehnal siedmy deň a posvätil ho, lebo v ten deň Boh prestal vykonávať celé svoje stvoriteľské dielo, ktoré utvoril.“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Biblia hovorí, že Boh posvätil siedmy deň. Čo to znamená?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Google Shape;15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Posvätiť niečo znamená, dať niečo stranou ako sväté. Boh sobotu oddelil od ostatných dní.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Bola oddelená ako svätá – venovaná celá Bohu.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Ale niektorí ľudia sa divia: „Naozaj sa Boh stará o to, ktorý deň si máme pripomínať? Predsa nie je deň ako deň?“ Možno pomôže tato ilustrácia.</a:t>
            </a:r>
            <a:endParaRPr/>
          </a:p>
        </p:txBody>
      </p:sp>
      <p:sp>
        <p:nvSpPr>
          <p:cNvPr id="158" name="Google Shape;158;p1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Pri svadbe je žena zasvätená svojmu budúcemu mužovi. Povedzme , že to bude váš svadobný deň.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Ste tak vzrušení. Už nejakú dobu sa tešíte na tento deň.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Predpokladajme, že vaša budúca žena má šesť sestier. Počas svadby sa vydá jedna žena za jedného muža. Je vybraná a už nie je jedna zo siedmych.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 zasvätená len jedinému. Je zasvätená v manželstve svojmu manželovi.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Čo keby si po svadbe jedna z nevestiných sestier povedala: „Je to jedno, všetky sme sestry. Jedna je rovnako dobrá, ako tá druhá. Len si prehodíme miesta na medových týždňoch.“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Čo by ste povedali? Je to rozdiel?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Určite je!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Ako manžel by ste povedali: „Svoju nevestu som si vybral, oddelil a ona sa mi zasvätila“.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Práve tak si Boh vybral bežný deň s 24 hodinami – siedmy deň – posvätil si ho a zasvätil ho sám sebe.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je požehnaný a posvätený deň. Len svätý Boh môže urobiť deň svätým. Podľa Božieho slova jedine siedmy deň bol posvätený a oddelený ako svätý deň.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Boh dal sobotu, aby sme si vyhradili čas na spomienku na svojho Stvoriteľa.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Mal to byť svätý čas, kedy človek a Boh obnoví každý týždeň svoju prísahu lásky, oddanosti jeden pre druhého.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Každý týždeň si mal človek „pripomínať,“ že Boh stvoril nebo a zem v šiestich dňoch a siedmeho dňa odpočinul.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Ale keď sa hriech rozšíril po zemi, ľudstvo zabudlo, odkiaľ pochádza, prečo je tu a kam smeruje.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Keď to nastalo, ľudia tiež zabudli, ako majú žiť.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 Mojžišovej dobe ľudia takmer úplne zabudli na svojho Boha.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Ponorili sa do modloslužby a uctievali ľuďmi vytvorené modly.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Boh ich zázračne vyslobodil od ich nepriateľov a viedol ich cez púšť do „Zasľúbenej zeme“.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Keď boli na púšti, učil ich, ako majú zachovávať siedmy deň sobotu. Pritom sa im s láskou staral o ich potreby.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Keď im v púšti došlo jedlo, začali reptať a sťažovať sa.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16,4)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„Hospodin povedal Mojžišovi: Ja vám zošlem chlieb, ktorý bude padať z neba. Ľud nech vychádza a naberie si, koľko bude každý deň potrebovať. Tým ho vyskúšam, či sa bude správať podľa môjho zákona, alebo nie.“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Chlieb o ktorom sa tu hovorí, sa nazýval „manna“.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Stvorenie pre niečo lepšie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16,5)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„Na šiesty deň si nazbierajú a pripravia dvakrát toľko než v iné dni.“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Manna padala v noci spoločne s rosou. Ráno, keď sa rosa vyparovala, pokryla manna zem.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Ľudia vyšli von a zbierali ju v skorých ranných hodinách a na poludnie manna zmizla.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Ale počkajte – všimnite si, čo sa stalo šiesteho dňa.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„Tak zbierali každé ráno podľa toho, kto koľko zjedol. Keď začalo hriať slnko, roztopilo sa to.“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16,22) „V šiesty deň si nazbierali dvakrát toľko chleba, dva ómery na osobu. Vtedy prišli všetky kniežatá pospolitosti a hlásili to Mojžišovi.“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16,23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„Ten im povedal: „ Toto hovorí Hospodin: ,Zajtra je sviatočný odpočinok, sobota zasvätená Hospodinovi.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16,23)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„Čo treba upiecť, upečte, čo treba uvariť, uvarte, čo zostane, odložte a uschovajte do rána.“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16,25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Ohľadom siedmeho dňa: Mojžiš povedal: „ Zjedzte to dnes, lebo dnes je sobota pre Hospodina. Dnes nenájdete na poli nič.“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16,26)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„Šesť dní budete zbierať, v siedmy deň je však sobota, v ten deň nič nenájdete.“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16,28-30)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Hospodin povedal Mojžišovi: „Dokedy mi budete odporovať a nebudete zachovávať moje príkazy a zákony?“...Ľud teda v siedmy deň odpočíval.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Vidíte, že štvrté prikázanie bolo známe aj pred Sinajom.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16,29)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„Pozrite, Hospodin vám dal sobotu. Preto vám v šiesty deň dáva chlieb na dva dni.“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16,29)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„Každý nech zostane tam, kde je. V siedmy deň nech nikto nevychádza zo svojho miesta.“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Rozpráva sa príbeh o britskom biológovi Thomasovi Huxleymu, ktorý prišiel pozde do mesta, kde mal mať prednášku. Naskočil do voza, čo v tej dobe bola koňmi ťažná drožka a zavolal na kočiša. „Plnou rýchlosťou vpred!“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Kočiš poslušne praskol do koňov a voz rachotil ulicami. Unavený Huxley sa s úľavou posadil na sedadlo. Potom so sebou ale mykol a zavolal na kočiša. „Počkať! Vy viete, kam chcem ísť?“ „Nie, vaša urodzenosť,“ odpovedal kočiš, „ale idem tak rýchlo, ako to len ide.“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" name="Google Shape;27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16,30)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„Ľud teda v siedmy deň odpočíval.“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Tu teda vidíme, že sobota bola ustanovená pri stvorení a zachovávaná Božím ľudom predtým, než prišli na Sinaj, kde im Boh dal Desatoro.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Keď sa Boh zjavil Mojžišovi na hore Sinaj, dal mu posolstvo, ktoré mal zdieľať s ľuďmi.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je stred, čiže jadro týchto desiatich zásad.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je pripomienkou stvorenia.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 rovnako tak stará ako náš svet.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Boh zasľubuje svojmu ľudu mnohé požehnania, ak ho budú poslúchať a pamätať na jeho pripomienku stvorenia.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19,5)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„Ak teda budete pozorne počúvať môj hlas a budete zachovávať moju zmluvu, budete mojím osobným vlastníctvom medzi všetkými národmi, lebo celá zem je moja.“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19,5)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„Budete mi kráľovstvom kňazov, svätým národom. Toto povieš Izraelitom.“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cs-CZ" sz="2000"/>
              <a:t>o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h svému ľudu dal veľkorysú ponuku. Pokia</a:t>
            </a:r>
            <a:r>
              <a:rPr lang="cs-CZ" sz="2000"/>
              <a:t>ľ budú dodržiavať jeho zákony a nariadenia, stanú sa zvláštnym ľudom, svätým národom.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/>
              <a:t>Jedno z týchto prikázaní bolo dané preto, aby zaistilo, že jeho ľud nikdy nezabudne na svoj vzťah k svojmu Stvoriteľovi. To je dôvod, prečo začína slovom “Pamätaj”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20,8-10)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„Pamätaj na sobotný deň, že ho máš svätiť! Šesť dní budeš pracovať a konať všetku svoju prácu. Siedmy deň je sobota pre Hospodina,</a:t>
            </a:r>
            <a:r>
              <a:rPr lang="cs-CZ" sz="2000"/>
              <a:t> 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tvojho Boha. Nebudeš konať nijakú prácu…“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20,10)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„…ani ty, ani tvoj syn, ani tvoja dcéra, ani tvoj sluha, ani tvoja slúžka.“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20,10)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„...ani tvoj dobytok, ani cudzinec, ktorý je v tvojich bránach. Veď Hospodin za šesť dní utvoril...“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4" name="Google Shape;33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20,11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„nebo a zem, more a všetko, čo je v nich, a v siedmy deň odpočíval. Preto Hospodin požehnal sobotný deň a posvätil ho.“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2" name="Google Shape;34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(Izaiáš 58,13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„Ak v sobotu, v môj svätý deň, odvrátiš nohy od konania toho, čo sa ti páči, ak sobotu  budeš volať rozkošou...“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Google Shape;35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(Izaiáš 58,13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„...ak Hospodinov svätý deň bude tvojou slávou a budeš ho sláviť tak, že sa nevydáš na svoje cesty, a nebudeš robiť to, čo sa ti páči a viesť plané reči...“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Dnes sú v pohyb</a:t>
            </a:r>
            <a:r>
              <a:rPr lang="cs-CZ" sz="2000"/>
              <a:t>e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 davy ľudí. A v ich životoch sa toho odohráva príliš veľa. Stále niekam rýchlo smerujú. Ale je pravda, že mnohí z nich nevedia, kam idú a netušia, kam ich život smeruje.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To je presne dôvod, prečo Boh dáva svoju záverečnú výzvu v poslednej knihe Biblie, Zjavenie, v 14. kapitole a 7. verši, kde apoštol Ján vyzýva svet, aby očakával príchod Ježiša Krista:</a:t>
            </a:r>
            <a:endParaRPr/>
          </a:p>
        </p:txBody>
      </p:sp>
      <p:sp>
        <p:nvSpPr>
          <p:cNvPr id="87" name="Google Shape;87;p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Google Shape;35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(Izaiáš 58,14)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„...nájdeš rozkoš v Hospodinovi...“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6" name="Google Shape;36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(Izaiáš 56,6) Tým z cudzinco</a:t>
            </a:r>
            <a:r>
              <a:rPr lang="cs-CZ" sz="2000"/>
              <a:t>v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, ktorí sa pripojili k Hospodinovi, aby mu slúžili a z lásky k jeho menu sa stali jeho služobníkmi, hovorí: „Všetkých, čo zachovávajú sobotu, neznesväcujú ju a pridržiavajú sa mojej zmluvy,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4" name="Google Shape;37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(Izaiáš 56,6)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„...aj ich zavediem na svoj svätý vrch a rozveselím ich vo svojom dome modlitby...Veď môj dom sa bude nazývať domom modlitby pre všetky národy...“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bola ustanovená ešte pred vznikom židovského národa. Boh nevymedzil toto požehnanie len jednému národu.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Nikde v Biblii sa sobotný deň nenazýva „židovská sobota“.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Ježiš dal jasne najavo, že je to ten pre celé ľudstvo, keď povedal: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2" name="Google Shape;38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(Marek 2,27)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 povedal im: „Sobota bola ustanovená pre človeka, a nie človek pre sobotu.“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(Exodus 20,10)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Prikázanie hovorí: „Siedmy deň je sobota pre Hospodina, tvojho Boha.“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(Matúš 12,8)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Ježiš tiež povedal, že on sám: „...je pánom nad sobotou.“ Pretože on ju stvoril.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(Zjavenie 1,10)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To je dôvod, prečo Ján, pisateľ Zjavenia, tento deň nazval „dňom Pána“.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je viac než len pamiatkou stvorenia a spomienkou na Stvoriteľa. Je to znamenie medzi Bohom a človekom.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4" name="Google Shape;41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(Ezechiel 20,20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„Sväťte moje soboty, ktoré budú znamením medzi mnou a medzi vami, aby ste poznali, že ja som Hospodin, váš Boh.“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Google Shape;42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(Ezechiel 20,12)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„Dal som im aj svoje soboty, aby boli znamením medzi mnou a nimi, aby poznali, že ja, Hospodin, ich posväcujem.“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0" name="Google Shape;43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bola ustanovená skôr, než hriech vstúpil na túto Zem a bude slávená aj potom, čo bude hriech vyhnaný zo Zeme.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(Zjavenie 14,7)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„Bojte sa Boha a vzdajte mu slávu, lebo prišla hodina jeho súdu. Klaňajte sa tomu, ktorý stvoril nebo i zem, more i pramene vôd.“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" name="Google Shape;43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(Izaiáš 66,22)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„Lebo ako nové nebesia a nová zem, ktoré ja tvorím, stoja predo mnou, znie výrok Hospodina, tak bude trvať vaše potomstvo a vaše meno.“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5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(Izaiáš 66,23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„Stane sa, že pri každom novmesiaci a sobotu čo sobotu sa každý príde pokloniť predo mňa, hovorí Hospodin.“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Naprieč celou večnosťou bude Boží ľud sláviť sobotu, aby ho ctil ako svojho Stvoriteľa a Vykupiteľa.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bola sobota slávená predtým, než prišiel hriech k nám na Zem a bude slávená aj vtedy, keď bude zeme v budúcnosti obnovená, nie je logické, aby sme ju ako Boží ľud slávili aj dnes?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máte otázky o Bohu a o sobote, môžeme sa pozrieť, ako na nich odpovedal Ježiš.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Lukáš nám hovorí, čo Ježiš v sobotu robil: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8" name="Google Shape;45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(Lukáš 4,16)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„Prešiel do Nazareta, kde vyrastal a podľa svojho zvyku v sobotu vošiel do synagógy, a povstal aby čítal.“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/>
              <a:t>BIblia hovorí, že to bol Ježišov zvyk.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bol tento deň zmenený alebo zabudnutý v období od Adama po Mojžiša, pripomenul ho Boh, keď napísal Desatoro na Sinaji.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3" name="Google Shape;47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bol tento deň stratený v období od Mojžiša po Ježiša, Kristus by to určite napravil.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by tento deň bol zmenený počas života učeníkov, určite by o tom niečo napísali.</a:t>
            </a:r>
            <a:endParaRPr/>
          </a:p>
        </p:txBody>
      </p:sp>
      <p:sp>
        <p:nvSpPr>
          <p:cNvPr id="481" name="Google Shape;481;p5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Identita dňa odpočinku nebola nikdy počas Ježišovho života na zemi spochybňovaná.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Jediný spor bol o to, ako sobotu zachovávať.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Rabíni prekrútili dodržiavanie soboty tým, že udelili zložité a ťažké obmedzenia. Keď obviňovali Ježiša z toho, že porušuje sobotu, pretože uzdravoval v tento deň ľudí, odpovedal takto: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3" name="Google Shape;49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(Matúš 12,12)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„Preto v sobotu je dovolené dobre robiť.“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Biblia hovorí, že Ježiš uzdravoval a slúžil.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je tu preto, aby nás uzdravila, oslobodila od viny, predsudkov, sebectva a dala nám kľud do mysle.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 tu, aby v nás obnovovala Boží obraz a poukazovala nám na nášho Stvoriteľa.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To bolo dielo, ktoré prišiel Ježiš vykonať a bolo to dielo učeníkov, ktoré robili, potom, čo od nich odišiel.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Prax zachovávania soboty bola ukázaná Ježišovými nasledovníkmi aj pri jeho smrti.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 tejto kríze Ježišovi priatelia odpočívali podľa Božieho prikázania a nechali prácu pomazania Ježišovho tela až na čas po sobote.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" name="Google Shape;50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(Lukáš 23,54)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„Bol prípravný deň a už nastávala sobota.“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Pred kým máme pokľaknúť? Pred tým, ktorí učinil nebesia a zem. Klaňajte sa (uctievajte) Stvoriteľa, ktorý to všetko stvoril.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Keď pochopíme, prečo tu sme – že sme boli stvorení milujúcim Bohom – dáva nám to zmysel, kto sme a kam ideme.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Vedeli ste, že nám Boh dal symbol  svojho diela ako náš Stvoriteľ?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Dal nám niečo, čo nám má každý týždeň pripomínať, že nás stvoril!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0" name="Google Shape;510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(Lukáš 23,56)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„Potom sa vrátili a pripravili voňavé oleje a masti. Ale v sobotu podľa príkazu zachovali pokoj.“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6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8" name="Google Shape;518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(Lukáš 24,1)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„V prvý deň po sobote včasráno prišli k hrobu a priniesli voňavé oleje, čo si pripravili.“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Poďme sa ešte raz pozrieť na udalosti týchto mimoriadnych dní.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6" name="Google Shape;52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PORADIE UDALOSTÍ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1. Piatok – Ježiš zomrel a ženy pripravili korenie a maste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Google Shape;533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PORADIE UDALOSTÍ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2. Sobota – Ježíš odpočinul v hrobe; jeho učeníci odpočívali.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0" name="Google Shape;540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PORADIE UDALOSTÍ</a:t>
            </a:r>
            <a:endParaRPr/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3. Nedeľa (prvý deň týždňa) – Ježiš vstal z mŕtvych! Ženy prišli pomazať Ježiša.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Nemôže byť poch</a:t>
            </a:r>
            <a:r>
              <a:rPr lang="cs-CZ" sz="2000"/>
              <a:t>ý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b o tom, ktorý z tých dní bola sobota – šabat.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Všetci vieme, ktorý deň bol vzkriesený – v nedeľu deň po sobote.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7" name="Google Shape;547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Nielen že Ježiš a jeho učeníci zachovávali sobotu, ale je t</a:t>
            </a:r>
            <a:r>
              <a:rPr lang="cs-CZ" sz="2000"/>
              <a:t>iež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 jasné, že od svojich nasledovníkov očakával, že budú pokračovať v zachovávaní soboty dlho po jeho vzkriesení. Keď Ježiš hovoril o budúcej skaze Jeruzalema, povedal: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(Matúš 24,20)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„Modlite sa, aby ste nemuseli utekať v zime alebo v sobotu.“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Ježiš očakával, že kresťania v r. 70 n. l., keď bude Jeruzalem obkľúčený, budú stále zachovávať sobotu!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 skutočnosti Nový zákon zaznamenáva, že Ježišovi nasledovníci zachovávali sobotu aj po vzkriesení.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6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5" name="Google Shape;55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(Skutky 17,1)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„...prišli do Tesaloniky, kde bola židovská synagóga.“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66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" name="Google Shape;563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(Skutky 17,2)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„Pavol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ako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zvyčajne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išiel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medzi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nich a po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tri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soboty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viedol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s nimi rozhovory...“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Ďalšiu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sobotu,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keď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Pavol kázal,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prišli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niektorí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000" b="0" strike="noStrike" dirty="0" err="1">
                <a:latin typeface="Arial"/>
                <a:ea typeface="Arial"/>
                <a:cs typeface="Arial"/>
                <a:sym typeface="Arial"/>
              </a:rPr>
              <a:t>pohania</a:t>
            </a:r>
            <a:r>
              <a:rPr lang="cs-CZ" sz="2000" b="0" strike="noStrike" dirty="0">
                <a:latin typeface="Arial"/>
                <a:ea typeface="Arial"/>
                <a:cs typeface="Arial"/>
                <a:sym typeface="Arial"/>
              </a:rPr>
              <a:t> s prosbou:</a:t>
            </a: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Google Shape;57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(Skutky 13,42 B21)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„Pri odchode ich prosili, aby im o tomto hovorili aj nasledujúcu sobotu.“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6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9" name="Google Shape;57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(Skutky 13,44)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„Nasledujúcu sobotu sa takmer celé mesto zhromaždilo, aby počulo Pánovo slovo.“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by bol Pavol v synagóge v sobotu len kvôli Židom, určite by pozval pohanov, aby sa stretávali ďalší deň v nedeľu. Ale on to neurobil.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V skutočnosti nám dal Boh pripomienku na koniec stvoriteľského týždňa.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Ale skoro celý svet zabudol, čo je to za pripomienku.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Spomeňte si.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7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7" name="Google Shape;58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Lepšie povedané, </a:t>
            </a:r>
            <a:r>
              <a:rPr lang="cs-CZ" sz="2000"/>
              <a:t>kniha Skutkov 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zaznamenáva  84 stretnutí, ktoré Pavol absolvoval v sobotu.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Sobota sa vinie ako zlatá niť od Genezis až po knihu Zjavenie, ktorá popisuje tých, ktorí sú pripravení sa s Ježišom stretnúť pri jeho druhom príchode!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0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4" name="Google Shape;59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(Zjavenie 14,12)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„V tomto je trpezlivosť svätých, ktorí zachovávajú Božie prikázania a vieru Ježiša.“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7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(Ján 14,15)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Ježíš povedal: „Ak ma milujete, budete zachovávať moje prikázania.“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uctievame Boha, nášho Stvoriteľa každý týždeň siedmeho dňa v sobotu, nikdy nezabudneme, odkiaľ pochádzame a kto stvoril nás aj svet okolo.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72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0" name="Google Shape;610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Nikdy si nebudeme musieť lámať hlavu, kde sme sa tu vzali – sme tu, pretože nás tu Boh chcel a pretože nás stvoril.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Ten istý Ježiš, ktorý nás žiada, aby sme „pamätali“, ti ponúka svoju náruč dnes večer – ruky, ktoré boli kedysi pribité na kríž kvôli tvojim hriechom a jemne volá: „Nasleduj ma.“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Chceš nasledovať svojho Stvoriteľa?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Chcel by si sa radovať z požehnania, ktoré vychádza z radostnej poslušnosti jeho vôle v tvojom živote?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Chcel by si sa pridať k Ježišovi aj k apoštolom v uctievaní Boha stvoriteľa každý siedmy deň – v sobotu?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73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6" name="Google Shape;61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Chcel by si povedať: „Ďakujem ti Ježiš, že si mi dal taký úžasný dar. Vďaka ti, že myslíš na moje potreby a poskytuješ mi odpočinok v tomto uponáhľanom svete“?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Pokiaľ hlboko vo svojom srdci chceš mať podiel na jeho požehnanom čase, pokiaľ chceš zachovávať jeho svätý deň v spoločenstve s ním, pozývam ťa, aby si sa postavil tam, kde si a modlil sa.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(Navrhovaná modlitba)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Drahý Pane, stojíme dnes večer pred tebou s vďačným srdcom. Sme ti vďační, že si naším Stvoriteľom a Vykupiteľom. Vďaka ti, že nám dávaš každotýždennú pripomienku svojej lásky a zmyslu nášho života. Dnes večer ti chceme povedať, že ťa tiež milujeme. Chceme počuť tvoje pozvanie, aby sme sa každý týždeň s tebou stretávali. Dnes večer vidíš do našich sŕdc. Poznáš rozhodnutie každého z nás. Modlím sa za každého jednotlivca, za každý domov a každú rodinu, ktorá je tu zastúpená, ktorú požehnáš, keď ťa budú ctiť a zachovávať sobotu – tvoj svätý deň. Prosím, daj im svoju lásku, silu, radosť do ich sŕdc, keď ti odovzdajú všetky svoje plány. V Ježišovom mene. Amen.“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74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2" name="Google Shape;622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0" strike="noStrike" dirty="0">
                <a:latin typeface="Arial"/>
                <a:ea typeface="Arial"/>
                <a:cs typeface="Arial"/>
                <a:sym typeface="Arial"/>
              </a:rPr>
              <a:t>Milí priatelia, teším sa na vás na zajtrajšej prednáške s názvom:</a:t>
            </a:r>
          </a:p>
        </p:txBody>
      </p:sp>
      <p:sp>
        <p:nvSpPr>
          <p:cNvPr id="623" name="Google Shape;623;p75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Ale niektorí sa môžu spýtať: „Aké je to znamenie, ktoré nám má pripomenúť, že nás Boh stvoril?“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Aby sme zistili odpoveď, musíme sa vrátiť späť a pozrieť sa, ako Boh stvoril náš svet v šiestich dňoch.</a:t>
            </a:r>
            <a:endParaRPr/>
          </a:p>
        </p:txBody>
      </p:sp>
      <p:sp>
        <p:nvSpPr>
          <p:cNvPr id="114" name="Google Shape;114;p8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(Žalmy 33,8-9)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Stvorenie bolo úžasné! Ako to Boh zvládol tak rýchlo? Biblia nám dáva odpoveď: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„Nech sa celá zem bojí Hospodina, nech sa ho obávajú všetci obyvatelia sveta, lebo povedal – a stalo sa, rozkázal – a povstal svet.“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9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7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7"/>
          <p:cNvSpPr txBox="1">
            <a:spLocks noGrp="1"/>
          </p:cNvSpPr>
          <p:nvPr>
            <p:ph type="subTitle" idx="1"/>
          </p:nvPr>
        </p:nvSpPr>
        <p:spPr>
          <a:xfrm>
            <a:off x="585360" y="1542960"/>
            <a:ext cx="1054044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6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6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44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6"/>
          <p:cNvSpPr txBox="1">
            <a:spLocks noGrp="1"/>
          </p:cNvSpPr>
          <p:nvPr>
            <p:ph type="body" idx="2"/>
          </p:nvPr>
        </p:nvSpPr>
        <p:spPr>
          <a:xfrm>
            <a:off x="585360" y="3540240"/>
            <a:ext cx="1054044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7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7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7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7"/>
          <p:cNvSpPr txBox="1">
            <a:spLocks noGrp="1"/>
          </p:cNvSpPr>
          <p:nvPr>
            <p:ph type="body" idx="3"/>
          </p:nvPr>
        </p:nvSpPr>
        <p:spPr>
          <a:xfrm>
            <a:off x="58536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7"/>
          <p:cNvSpPr txBox="1">
            <a:spLocks noGrp="1"/>
          </p:cNvSpPr>
          <p:nvPr>
            <p:ph type="body" idx="4"/>
          </p:nvPr>
        </p:nvSpPr>
        <p:spPr>
          <a:xfrm>
            <a:off x="598644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8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8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8"/>
          <p:cNvSpPr txBox="1">
            <a:spLocks noGrp="1"/>
          </p:cNvSpPr>
          <p:nvPr>
            <p:ph type="body" idx="2"/>
          </p:nvPr>
        </p:nvSpPr>
        <p:spPr>
          <a:xfrm>
            <a:off x="4149000" y="154296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8"/>
          <p:cNvSpPr txBox="1">
            <a:spLocks noGrp="1"/>
          </p:cNvSpPr>
          <p:nvPr>
            <p:ph type="body" idx="3"/>
          </p:nvPr>
        </p:nvSpPr>
        <p:spPr>
          <a:xfrm>
            <a:off x="7713000" y="154296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8"/>
          <p:cNvSpPr txBox="1">
            <a:spLocks noGrp="1"/>
          </p:cNvSpPr>
          <p:nvPr>
            <p:ph type="body" idx="4"/>
          </p:nvPr>
        </p:nvSpPr>
        <p:spPr>
          <a:xfrm>
            <a:off x="585360" y="354024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8"/>
          <p:cNvSpPr txBox="1">
            <a:spLocks noGrp="1"/>
          </p:cNvSpPr>
          <p:nvPr>
            <p:ph type="body" idx="5"/>
          </p:nvPr>
        </p:nvSpPr>
        <p:spPr>
          <a:xfrm>
            <a:off x="4149000" y="354024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8"/>
          <p:cNvSpPr txBox="1">
            <a:spLocks noGrp="1"/>
          </p:cNvSpPr>
          <p:nvPr>
            <p:ph type="body" idx="6"/>
          </p:nvPr>
        </p:nvSpPr>
        <p:spPr>
          <a:xfrm>
            <a:off x="7713000" y="3540240"/>
            <a:ext cx="339372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9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9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44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0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0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0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1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2"/>
          <p:cNvSpPr txBox="1">
            <a:spLocks noGrp="1"/>
          </p:cNvSpPr>
          <p:nvPr>
            <p:ph type="subTitle" idx="1"/>
          </p:nvPr>
        </p:nvSpPr>
        <p:spPr>
          <a:xfrm>
            <a:off x="585360" y="262800"/>
            <a:ext cx="10540440" cy="510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3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3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3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3"/>
          <p:cNvSpPr txBox="1">
            <a:spLocks noGrp="1"/>
          </p:cNvSpPr>
          <p:nvPr>
            <p:ph type="body" idx="3"/>
          </p:nvPr>
        </p:nvSpPr>
        <p:spPr>
          <a:xfrm>
            <a:off x="58536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4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4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4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4"/>
          <p:cNvSpPr txBox="1">
            <a:spLocks noGrp="1"/>
          </p:cNvSpPr>
          <p:nvPr>
            <p:ph type="body" idx="3"/>
          </p:nvPr>
        </p:nvSpPr>
        <p:spPr>
          <a:xfrm>
            <a:off x="5986440" y="354024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5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5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5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5"/>
          <p:cNvSpPr txBox="1">
            <a:spLocks noGrp="1"/>
          </p:cNvSpPr>
          <p:nvPr>
            <p:ph type="body" idx="3"/>
          </p:nvPr>
        </p:nvSpPr>
        <p:spPr>
          <a:xfrm>
            <a:off x="585360" y="3540240"/>
            <a:ext cx="10540440" cy="182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6"/>
          <p:cNvSpPr txBox="1"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6"/>
          <p:cNvSpPr txBox="1"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76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440" cy="110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6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440" cy="38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">
            <a:extLst>
              <a:ext uri="{FF2B5EF4-FFF2-40B4-BE49-F238E27FC236}">
                <a16:creationId xmlns:a16="http://schemas.microsoft.com/office/drawing/2014/main" id="{55185302-71B7-5F7B-27A3-75A815D373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9" b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8175514F-92DF-81CE-E640-A0B1B09C2A47}"/>
              </a:ext>
            </a:extLst>
          </p:cNvPr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0;p1">
            <a:extLst>
              <a:ext uri="{FF2B5EF4-FFF2-40B4-BE49-F238E27FC236}">
                <a16:creationId xmlns:a16="http://schemas.microsoft.com/office/drawing/2014/main" id="{6BB3D26D-3001-26C6-DD91-63EA5401AEA4}"/>
              </a:ext>
            </a:extLst>
          </p:cNvPr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lang="cs-CZ" sz="92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BIBLIE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0" descr="nb-en-11-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1" descr="nb-en-11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1"/>
          <p:cNvSpPr/>
          <p:nvPr/>
        </p:nvSpPr>
        <p:spPr>
          <a:xfrm>
            <a:off x="779463" y="741364"/>
            <a:ext cx="3864537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obraz; na Boží obraz 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1,27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 descr="nb-en-11-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/>
          <p:nvPr/>
        </p:nvSpPr>
        <p:spPr>
          <a:xfrm>
            <a:off x="779463" y="731880"/>
            <a:ext cx="7711497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Siedmeho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dňa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dokončil svoje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dielo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konal, a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odpočinul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všetkého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2,2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3" descr="nb-en-11-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/>
          <p:nvPr/>
        </p:nvSpPr>
        <p:spPr>
          <a:xfrm>
            <a:off x="779463" y="741363"/>
            <a:ext cx="773712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požehnal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posvätil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ten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prestal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vykonávať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celé svoje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stvoriteľské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dielo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Genezis 2,3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4"/>
          <p:cNvPicPr preferRelativeResize="0"/>
          <p:nvPr/>
        </p:nvPicPr>
        <p:blipFill>
          <a:blip r:embed="rId3"/>
          <a:srcRect/>
          <a:stretch/>
        </p:blipFill>
        <p:spPr>
          <a:xfrm>
            <a:off x="260" y="0"/>
            <a:ext cx="11711359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5" descr="nb-en-11-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 descr="nb-en-11-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7" descr="nb-en-11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8" descr="nb-en-11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9" descr="nb-en-11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/>
          <p:nvPr/>
        </p:nvSpPr>
        <p:spPr>
          <a:xfrm>
            <a:off x="779463" y="741363"/>
            <a:ext cx="889632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„Hospodin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Mojžišovi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vám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zošlem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chlieb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padať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vychádza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naberie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koľko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každý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potrebovať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Tým 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vyskúšam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či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správať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podľa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môjho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zákona,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9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16,4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" descr="nb-en-11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"/>
          <p:cNvSpPr/>
          <p:nvPr/>
        </p:nvSpPr>
        <p:spPr>
          <a:xfrm>
            <a:off x="779463" y="2168963"/>
            <a:ext cx="6806325" cy="394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19"/>
              <a:buFont typeface="Arial"/>
              <a:buNone/>
            </a:pPr>
            <a:r>
              <a:rPr lang="cs-CZ" sz="6500" b="1" i="0" u="none" strike="noStrike" cap="none" spc="-1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BOŽIA KATEDRÁLA V ČASE</a:t>
            </a:r>
          </a:p>
          <a:p>
            <a:pPr>
              <a:lnSpc>
                <a:spcPct val="77000"/>
              </a:lnSpc>
              <a:buSzPts val="7319"/>
            </a:pPr>
            <a:r>
              <a:rPr lang="cs-CZ" sz="6500" b="0" i="0" u="none" strike="noStrike" cap="none" spc="-15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JEDINEČNOSŤ TÝŽDENNÉHO CYKLU</a:t>
            </a:r>
            <a:endParaRPr lang="cs-CZ" sz="6500" b="1" i="0" u="none" strike="noStrike" cap="none" spc="-15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0" descr="nb-en-11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/>
          <p:nvPr/>
        </p:nvSpPr>
        <p:spPr>
          <a:xfrm>
            <a:off x="5592683" y="741363"/>
            <a:ext cx="5353477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šiesty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nazbierajú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pripravia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dvakrát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toľko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než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dni.“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0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16,5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1" descr="nb-en-11-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/>
          <p:nvPr/>
        </p:nvSpPr>
        <p:spPr>
          <a:xfrm>
            <a:off x="6168131" y="741363"/>
            <a:ext cx="504504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„Tak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zbierali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každé ráno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podľa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toho,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koľko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zjedol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Keď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začalo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hriať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slnko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roztopilo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2" descr="nb-en-11-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/>
          <p:nvPr/>
        </p:nvSpPr>
        <p:spPr>
          <a:xfrm>
            <a:off x="779463" y="741363"/>
            <a:ext cx="87840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šiesty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nazbierali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dvakrát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toľko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chleba, dva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ómery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osobu.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Vtedy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prišli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kniežatá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pospolitosti a hlásili 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Mojžišovi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 descr="nb-en-11-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/>
          <p:nvPr/>
        </p:nvSpPr>
        <p:spPr>
          <a:xfrm>
            <a:off x="6798365" y="732557"/>
            <a:ext cx="4431569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„Ten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„Toto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hovorí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Hospodin: ,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Zajtra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sviatočný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odpočinok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sobota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zasvätená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Hospodinovi.‘“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16,23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 descr="nb-en-11-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/>
          <p:nvPr/>
        </p:nvSpPr>
        <p:spPr>
          <a:xfrm>
            <a:off x="779463" y="741363"/>
            <a:ext cx="59796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treba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upiecť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upečte,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treba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uvariť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uvarte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zostane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odložte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uschovajte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rána!“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16,23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5" descr="nb-en-11-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/>
          <p:nvPr/>
        </p:nvSpPr>
        <p:spPr>
          <a:xfrm>
            <a:off x="779463" y="741363"/>
            <a:ext cx="7430259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Mojžiš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Zjedzte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dnes,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dnes je sobota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Hospodina. Dnes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nenájdete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poli nič.‘“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16,25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6" descr="nb-en-11-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/>
          <p:nvPr/>
        </p:nvSpPr>
        <p:spPr>
          <a:xfrm>
            <a:off x="779463" y="741363"/>
            <a:ext cx="430164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Šesť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dní budete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zbierať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však sobota, v ten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nič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nenájdete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16,26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9" name="Google Shape;249;p26"/>
          <p:cNvCxnSpPr/>
          <p:nvPr/>
        </p:nvCxnSpPr>
        <p:spPr>
          <a:xfrm>
            <a:off x="-23400" y="4632120"/>
            <a:ext cx="10946160" cy="0"/>
          </a:xfrm>
          <a:prstGeom prst="straightConnector1">
            <a:avLst/>
          </a:prstGeom>
          <a:noFill/>
          <a:ln w="255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 descr="nb-en-11-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604592" y="335571"/>
            <a:ext cx="10502695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Vtedy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Mojžišovi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Dokedy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mi budete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odporovať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nebudete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zachovávať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príkazy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zákony?“…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teda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odpočíval.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16,28-30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8" descr="nb-en-11-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/>
          <p:nvPr/>
        </p:nvSpPr>
        <p:spPr>
          <a:xfrm>
            <a:off x="779463" y="741363"/>
            <a:ext cx="486468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Pozrite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Hospodin vám dal sobotu.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vám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šiesty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dáva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chlieb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dva dni.“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8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16,29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9" descr="nb-en-11-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/>
          <p:nvPr/>
        </p:nvSpPr>
        <p:spPr>
          <a:xfrm>
            <a:off x="779463" y="741363"/>
            <a:ext cx="49212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„Každý 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zostane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tam, kde je.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nikto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nevychádza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miesta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16,29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" descr="nb-en-11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0" descr="nb-en-11-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/>
          <p:nvPr/>
        </p:nvSpPr>
        <p:spPr>
          <a:xfrm>
            <a:off x="779463" y="741363"/>
            <a:ext cx="398628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teda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odpočíval.“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16,30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1" descr="nb-en-11-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1"/>
          <p:cNvSpPr/>
          <p:nvPr/>
        </p:nvSpPr>
        <p:spPr>
          <a:xfrm>
            <a:off x="779463" y="741363"/>
            <a:ext cx="6813000" cy="189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19"/>
              <a:buFont typeface="Arial"/>
              <a:buNone/>
            </a:pPr>
            <a:r>
              <a:rPr lang="cs-CZ" sz="7319" b="0" i="0" u="none" strike="noStrike" cap="none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SOBOTA JE </a:t>
            </a:r>
            <a:r>
              <a:rPr lang="cs-CZ" sz="7319" b="0" i="0" u="none" strike="noStrike" cap="none" dirty="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STREDOM</a:t>
            </a:r>
            <a:endParaRPr sz="731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2" descr="nb-en-11-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" y="648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/>
          <p:nvPr/>
        </p:nvSpPr>
        <p:spPr>
          <a:xfrm>
            <a:off x="779463" y="741363"/>
            <a:ext cx="6058440" cy="367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teda budete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pozorne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počúvať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môj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hlas a budete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zachovávať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zmluvu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budete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mojím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osobným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vlastníctvom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medzi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všetkými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národmi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celá zem 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19,5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3" descr="nb-en-11-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/>
          <p:nvPr/>
        </p:nvSpPr>
        <p:spPr>
          <a:xfrm>
            <a:off x="5305507" y="741363"/>
            <a:ext cx="5785905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„Budete mi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kráľovstvom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kňazov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svätým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národom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Toto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povieš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Izraelitom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19,6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4" descr="nb-en-11-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/>
          <p:nvPr/>
        </p:nvSpPr>
        <p:spPr>
          <a:xfrm>
            <a:off x="779463" y="747230"/>
            <a:ext cx="5661094" cy="367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Pamätaj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sobotný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ho máš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svätiť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Šesť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dní budeš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pracovať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prácu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sobota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Hospodina,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Boha. Nebudeš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nijakú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prácu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4"/>
          <p:cNvSpPr/>
          <p:nvPr/>
        </p:nvSpPr>
        <p:spPr>
          <a:xfrm>
            <a:off x="5484600" y="501372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0" i="0" u="none" strike="noStrike" cap="non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Exodus 20,8-10</a:t>
            </a:r>
            <a:endParaRPr sz="2500" b="0" i="0" u="none" strike="noStrike" cap="none">
              <a:solidFill>
                <a:srgbClr val="000000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313" name="Google Shape;313;p34"/>
          <p:cNvSpPr/>
          <p:nvPr/>
        </p:nvSpPr>
        <p:spPr>
          <a:xfrm>
            <a:off x="7702920" y="4696200"/>
            <a:ext cx="3276720" cy="47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 prikázaní 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5" descr="nb-en-11-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/>
          <p:nvPr/>
        </p:nvSpPr>
        <p:spPr>
          <a:xfrm>
            <a:off x="777600" y="741363"/>
            <a:ext cx="470700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„…ani ty, ani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syn, ani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dcéra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sluha, ani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slúžka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5"/>
          <p:cNvSpPr/>
          <p:nvPr/>
        </p:nvSpPr>
        <p:spPr>
          <a:xfrm>
            <a:off x="5484600" y="501372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0" i="0" u="none" strike="noStrike" cap="non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Exodus 20,10</a:t>
            </a:r>
            <a:endParaRPr sz="2500" b="0" i="0" u="none" strike="noStrike" cap="none">
              <a:solidFill>
                <a:srgbClr val="000000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322" name="Google Shape;322;p35"/>
          <p:cNvSpPr/>
          <p:nvPr/>
        </p:nvSpPr>
        <p:spPr>
          <a:xfrm>
            <a:off x="7702920" y="4696200"/>
            <a:ext cx="3276720" cy="47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 prikázaní 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6" descr="nb-en-11-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6"/>
          <p:cNvSpPr/>
          <p:nvPr/>
        </p:nvSpPr>
        <p:spPr>
          <a:xfrm>
            <a:off x="6564490" y="741363"/>
            <a:ext cx="441515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„...ani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dobytok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ani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cudzinec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tvojich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bránach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Veď Hospodin za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šesť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dní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6"/>
          <p:cNvSpPr/>
          <p:nvPr/>
        </p:nvSpPr>
        <p:spPr>
          <a:xfrm>
            <a:off x="7702920" y="4696200"/>
            <a:ext cx="3276720" cy="47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 prikázaní 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6"/>
          <p:cNvSpPr/>
          <p:nvPr/>
        </p:nvSpPr>
        <p:spPr>
          <a:xfrm>
            <a:off x="5484600" y="501372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0" i="0" u="none" strike="noStrike" cap="non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Exodus 20,11</a:t>
            </a:r>
            <a:endParaRPr sz="2500" b="0" i="0" u="none" strike="noStrike" cap="none">
              <a:solidFill>
                <a:srgbClr val="000000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7" descr="nb-en-11-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7"/>
          <p:cNvSpPr/>
          <p:nvPr/>
        </p:nvSpPr>
        <p:spPr>
          <a:xfrm>
            <a:off x="4390732" y="741363"/>
            <a:ext cx="6589268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„nebo a zem, more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v nich, a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odpočíval.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 požehnal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sobotný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posvätil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7"/>
          <p:cNvSpPr/>
          <p:nvPr/>
        </p:nvSpPr>
        <p:spPr>
          <a:xfrm>
            <a:off x="6813360" y="4623920"/>
            <a:ext cx="4166640" cy="86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 prikázaní 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0" i="0" u="none" strike="noStrike" cap="none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Exodus 20,11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8" descr="nb-en-11-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8"/>
          <p:cNvSpPr/>
          <p:nvPr/>
        </p:nvSpPr>
        <p:spPr>
          <a:xfrm>
            <a:off x="5701241" y="741363"/>
            <a:ext cx="515736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sobotu,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môj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svätý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odvrátiš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nohy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konania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toho,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páči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sobotu budeš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rozkošou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8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58,13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9" descr="nb-en-11-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/>
          <p:nvPr/>
        </p:nvSpPr>
        <p:spPr>
          <a:xfrm>
            <a:off x="5450760" y="741363"/>
            <a:ext cx="5495400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Hospodinov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svätý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slávou a budeš 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sláviť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tak,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nevydáš na svoje cesty, a nebudeš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robiť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páči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viesť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plané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reči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9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58,13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 descr="nb-en-11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0" descr="nb-en-11-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0"/>
          <p:cNvSpPr/>
          <p:nvPr/>
        </p:nvSpPr>
        <p:spPr>
          <a:xfrm>
            <a:off x="7436943" y="2023385"/>
            <a:ext cx="3509217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nájdeš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rozkoš v Hospodinovi...“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58,14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1" descr="nb-en-11-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1"/>
          <p:cNvSpPr/>
          <p:nvPr/>
        </p:nvSpPr>
        <p:spPr>
          <a:xfrm>
            <a:off x="779463" y="1440000"/>
            <a:ext cx="4212078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...„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Všetkých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zachovávajú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neznesväcujú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pridržiavajú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mojej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zmluvy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56,6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2" descr="nb-en-11-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2"/>
          <p:cNvSpPr/>
          <p:nvPr/>
        </p:nvSpPr>
        <p:spPr>
          <a:xfrm>
            <a:off x="833580" y="741363"/>
            <a:ext cx="5408194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„...aj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zavediem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svätý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vrch a rozveselím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dome modlitby... Veď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môj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nazývať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domom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modlitby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národy...“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2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56,7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3" descr="nb-en-11-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3"/>
          <p:cNvSpPr/>
          <p:nvPr/>
        </p:nvSpPr>
        <p:spPr>
          <a:xfrm>
            <a:off x="779462" y="741363"/>
            <a:ext cx="5303285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„Sobota bola ustanovená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sobotu.“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3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Marek 2,27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4" descr="nb-en-11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4"/>
          <p:cNvSpPr/>
          <p:nvPr/>
        </p:nvSpPr>
        <p:spPr>
          <a:xfrm>
            <a:off x="779463" y="741363"/>
            <a:ext cx="764640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Siedmy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sobota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Hospodina,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Boha.“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4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Exodus 20,10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5" descr="nb-en-11-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5"/>
          <p:cNvSpPr/>
          <p:nvPr/>
        </p:nvSpPr>
        <p:spPr>
          <a:xfrm>
            <a:off x="7316233" y="1197025"/>
            <a:ext cx="371592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„Veď Syn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človeka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pánom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soboty.“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5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12,8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6" descr="nb-en-11-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6"/>
          <p:cNvSpPr/>
          <p:nvPr/>
        </p:nvSpPr>
        <p:spPr>
          <a:xfrm>
            <a:off x="6624430" y="737291"/>
            <a:ext cx="432173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pánov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vytržení ducha...“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6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 1,10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7" descr="nb-en-11-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7"/>
          <p:cNvSpPr/>
          <p:nvPr/>
        </p:nvSpPr>
        <p:spPr>
          <a:xfrm>
            <a:off x="779463" y="741363"/>
            <a:ext cx="5849937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Sväťte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moje soboty,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znamením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medzi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mnou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medzi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poznali,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Hospodin, váš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7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Ezechiel 20,20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8" descr="nb-en-11-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8"/>
          <p:cNvSpPr/>
          <p:nvPr/>
        </p:nvSpPr>
        <p:spPr>
          <a:xfrm>
            <a:off x="779463" y="741363"/>
            <a:ext cx="610344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„Dal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svoje soboty, aby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znamením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medzi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mnou a nimi, aby poznali,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Hospodin,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posväcujem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8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Ezechiel 20,12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9" descr="nb-en-11-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5" descr="nb-en-11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/>
          <p:nvPr/>
        </p:nvSpPr>
        <p:spPr>
          <a:xfrm>
            <a:off x="779463" y="741363"/>
            <a:ext cx="925776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„Bojte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Boha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vzdajte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mu slávu,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prišla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hodina jeho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súdu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Klaňajte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tomu,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stvoril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nebo i zem, more i pramene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vôd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 14,7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0" descr="nb-en-11-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0"/>
          <p:cNvSpPr/>
          <p:nvPr/>
        </p:nvSpPr>
        <p:spPr>
          <a:xfrm>
            <a:off x="779463" y="741363"/>
            <a:ext cx="819828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nové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nebesia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nová zem,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tvorím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stoja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mnou,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výrok Hospodina, tak bude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vaše potomstvo a vaše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0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66,22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1" descr="nb-en-11-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1"/>
          <p:cNvSpPr/>
          <p:nvPr/>
        </p:nvSpPr>
        <p:spPr>
          <a:xfrm>
            <a:off x="1836563" y="741363"/>
            <a:ext cx="82206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„Stane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že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každom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novmesiaci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sobotu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sobotu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každý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príde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pokloniť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mňa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hovorí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Hospodin.“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1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Izaiáš 66,23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2" descr="nb-en-11-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3" descr="nb-en-11-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3"/>
          <p:cNvSpPr/>
          <p:nvPr/>
        </p:nvSpPr>
        <p:spPr>
          <a:xfrm>
            <a:off x="779463" y="2202416"/>
            <a:ext cx="800676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Prešiel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Nazareta, kde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vyrastal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podľa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svojho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zvyku v sobotu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vošiel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synagógy, a povstal aby čítal.“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3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4,16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4" descr="nb-en-11-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4"/>
          <p:cNvSpPr/>
          <p:nvPr/>
        </p:nvSpPr>
        <p:spPr>
          <a:xfrm>
            <a:off x="779463" y="4217087"/>
            <a:ext cx="5882760" cy="168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Pokiaľ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bol tento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zmenený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zabudnutý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období od Adama po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Mojžiša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5" descr="nb-en-11-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5"/>
          <p:cNvSpPr/>
          <p:nvPr/>
        </p:nvSpPr>
        <p:spPr>
          <a:xfrm>
            <a:off x="6487535" y="741363"/>
            <a:ext cx="5225040" cy="168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Pokiaľ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bol tento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stratený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období od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Mojžiša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Ježiša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6" descr="nb-en-11-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6"/>
          <p:cNvSpPr/>
          <p:nvPr/>
        </p:nvSpPr>
        <p:spPr>
          <a:xfrm>
            <a:off x="779463" y="4255545"/>
            <a:ext cx="6265080" cy="16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Pokiaľ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by tento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zmenený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počas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života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učeníkov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určite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by o tom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niečo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napísali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57" descr="nb-en-11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692800" cy="659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8" descr="nb-en-11-5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8"/>
          <p:cNvSpPr/>
          <p:nvPr/>
        </p:nvSpPr>
        <p:spPr>
          <a:xfrm>
            <a:off x="779462" y="741363"/>
            <a:ext cx="2888077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sobotu je dovolené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dobre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robiť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12,12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59" descr="nb-en-11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9"/>
          <p:cNvSpPr/>
          <p:nvPr/>
        </p:nvSpPr>
        <p:spPr>
          <a:xfrm>
            <a:off x="779463" y="741363"/>
            <a:ext cx="443664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„Bol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prípravný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už nastávala sobota.“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9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23,54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6" descr="nb-en-11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/>
          <p:nvPr/>
        </p:nvSpPr>
        <p:spPr>
          <a:xfrm>
            <a:off x="3069331" y="741363"/>
            <a:ext cx="7942320" cy="279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19"/>
              <a:buFont typeface="Arial"/>
              <a:buNone/>
            </a:pPr>
            <a:r>
              <a:rPr lang="cs-CZ" sz="7319" b="0" i="0" u="none" strike="noStrike" cap="none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KLAŇAJTE SA TOMU, KTO STVORIL </a:t>
            </a:r>
            <a:r>
              <a:rPr lang="cs-CZ" sz="7319" b="0" i="0" u="none" strike="noStrike" cap="none" dirty="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VŠETKO</a:t>
            </a:r>
            <a:endParaRPr sz="731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60" descr="nb-en-11-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0"/>
          <p:cNvSpPr/>
          <p:nvPr/>
        </p:nvSpPr>
        <p:spPr>
          <a:xfrm>
            <a:off x="3251035" y="741363"/>
            <a:ext cx="77706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„Potom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vrátili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pripravili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voňavé oleje a masti. Ale v sobotu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podľa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príkazu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zachovali pokoj.“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0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23,56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61" descr="nb-en-11-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1"/>
          <p:cNvSpPr/>
          <p:nvPr/>
        </p:nvSpPr>
        <p:spPr>
          <a:xfrm>
            <a:off x="779463" y="741363"/>
            <a:ext cx="44766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prvý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deň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sobote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včasráno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prišli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 hrobu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priniesli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voňavé oleje,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pripravili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1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24,1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62" descr="nb-en-11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2"/>
          <p:cNvSpPr/>
          <p:nvPr/>
        </p:nvSpPr>
        <p:spPr>
          <a:xfrm>
            <a:off x="779463" y="4178160"/>
            <a:ext cx="9256680" cy="175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90"/>
              <a:buFont typeface="Arial"/>
              <a:buNone/>
            </a:pPr>
            <a:r>
              <a:rPr lang="cs-CZ" sz="7490" b="0" i="0" u="none" strike="noStrike" cap="none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PIATOK</a:t>
            </a:r>
            <a:endParaRPr sz="749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90"/>
              <a:buFont typeface="Arial"/>
              <a:buNone/>
            </a:pPr>
            <a:r>
              <a:rPr lang="cs-CZ" sz="7490" b="0" i="0" u="none" strike="noStrike" cap="none" dirty="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DEŇ PRÍPRAVY</a:t>
            </a:r>
            <a:endParaRPr sz="749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63" descr="nb-en-11-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3"/>
          <p:cNvSpPr/>
          <p:nvPr/>
        </p:nvSpPr>
        <p:spPr>
          <a:xfrm>
            <a:off x="779463" y="847331"/>
            <a:ext cx="8402760" cy="256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0" i="0" u="none" strike="noStrike" cap="none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SOBOTA</a:t>
            </a:r>
            <a:endParaRPr sz="724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0" i="0" u="none" strike="noStrike" cap="none" dirty="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DEŇ </a:t>
            </a:r>
            <a:endParaRPr sz="724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0" i="0" u="none" strike="noStrike" cap="none" dirty="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ODPOČINUTIA</a:t>
            </a:r>
            <a:endParaRPr sz="724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4" descr="nb-en-11-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4"/>
          <p:cNvSpPr/>
          <p:nvPr/>
        </p:nvSpPr>
        <p:spPr>
          <a:xfrm>
            <a:off x="779463" y="4359083"/>
            <a:ext cx="10686960" cy="167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0" i="0" u="none" strike="noStrike" cap="none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NEDEĽA</a:t>
            </a:r>
            <a:endParaRPr sz="724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0" i="0" u="none" strike="noStrike" cap="none" dirty="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PRVÝ DEŇ TÝŽDŇA</a:t>
            </a:r>
            <a:endParaRPr sz="724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65" descr="nb-en-11-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5"/>
          <p:cNvSpPr/>
          <p:nvPr/>
        </p:nvSpPr>
        <p:spPr>
          <a:xfrm>
            <a:off x="779463" y="741363"/>
            <a:ext cx="515736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Modlite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nemuseli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utekať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zime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sobotu.“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65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24,20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66" descr="nb-en-11-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6"/>
          <p:cNvSpPr/>
          <p:nvPr/>
        </p:nvSpPr>
        <p:spPr>
          <a:xfrm>
            <a:off x="0" y="864000"/>
            <a:ext cx="11711880" cy="59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prišli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Tesaloniky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kde bola židovská synagóga.“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6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Skutky 17,1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1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7"/>
          <p:cNvSpPr/>
          <p:nvPr/>
        </p:nvSpPr>
        <p:spPr>
          <a:xfrm>
            <a:off x="779463" y="741363"/>
            <a:ext cx="9865346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„Pavol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zvyčajne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išiel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medzi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nich a po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viedol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 nimi rozhovory...“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7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Skutky 17,2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68" descr="nb-en-11-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8"/>
          <p:cNvSpPr/>
          <p:nvPr/>
        </p:nvSpPr>
        <p:spPr>
          <a:xfrm>
            <a:off x="1257613" y="1649489"/>
            <a:ext cx="9196654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odchode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prosili, aby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tomto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hovorili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nasledujúcu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sobotu.“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68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Skutky 13,42 B21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69" descr="nb-en-11-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9"/>
          <p:cNvSpPr/>
          <p:nvPr/>
        </p:nvSpPr>
        <p:spPr>
          <a:xfrm>
            <a:off x="779463" y="741363"/>
            <a:ext cx="725508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Nasledujúcu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sobotu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takmer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celé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mesto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zhromaždilo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počulo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Pánovo slovo.“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69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Skutky 13,44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/>
        </p:nvPicPr>
        <p:blipFill>
          <a:blip r:embed="rId3"/>
          <a:srcRect/>
          <a:stretch/>
        </p:blipFill>
        <p:spPr>
          <a:xfrm>
            <a:off x="260" y="0"/>
            <a:ext cx="11711359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70" descr="nb-en-11-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0"/>
          <p:cNvSpPr/>
          <p:nvPr/>
        </p:nvSpPr>
        <p:spPr>
          <a:xfrm>
            <a:off x="0" y="920266"/>
            <a:ext cx="11712575" cy="169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84 STRETNUTÍ </a:t>
            </a:r>
            <a:r>
              <a:rPr lang="cs-CZ" sz="7240" b="0" i="0" u="none" strike="noStrike" cap="none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APOŠTOLA PAVLA </a:t>
            </a: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SOBOTU</a:t>
            </a:r>
            <a:r>
              <a:rPr lang="cs-CZ" sz="7240" b="0" i="0" u="none" strike="noStrike" cap="none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   </a:t>
            </a:r>
            <a:endParaRPr sz="724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71" descr="nb-en-11-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" y="0"/>
            <a:ext cx="11711880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71"/>
          <p:cNvSpPr/>
          <p:nvPr/>
        </p:nvSpPr>
        <p:spPr>
          <a:xfrm>
            <a:off x="5856286" y="741363"/>
            <a:ext cx="5298133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tomto 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trpezlivosť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svätých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zachovávajú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Božie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prikázania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vieru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Ježiša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71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 14,12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72" descr="nb-en-11-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72"/>
          <p:cNvSpPr/>
          <p:nvPr/>
        </p:nvSpPr>
        <p:spPr>
          <a:xfrm>
            <a:off x="5148469" y="1813140"/>
            <a:ext cx="6091345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milujete, budete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zachovávať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prikázania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.;“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72"/>
          <p:cNvSpPr/>
          <p:nvPr/>
        </p:nvSpPr>
        <p:spPr>
          <a:xfrm>
            <a:off x="5450760" y="4625600"/>
            <a:ext cx="5495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Ján 14,15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73" descr="nb-en-11-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74" descr="nb-en-11-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6;p75">
            <a:extLst>
              <a:ext uri="{FF2B5EF4-FFF2-40B4-BE49-F238E27FC236}">
                <a16:creationId xmlns:a16="http://schemas.microsoft.com/office/drawing/2014/main" id="{1D8CF321-E563-0DA0-E216-974987BDA2FF}"/>
              </a:ext>
            </a:extLst>
          </p:cNvPr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Názov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ďalšie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prednášky</a:t>
            </a:r>
            <a:r>
              <a:rPr lang="cs-CZ" sz="741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741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41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8" descr="nb-en-11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9" descr="nb-en-11-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880" cy="65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9"/>
          <p:cNvSpPr/>
          <p:nvPr/>
        </p:nvSpPr>
        <p:spPr>
          <a:xfrm>
            <a:off x="5967063" y="741363"/>
            <a:ext cx="5186160" cy="419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celá zem bojí Hospodina, nech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obávajú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všetci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obyvatelia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stalo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rozkázal –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povstal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endParaRPr sz="333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5450760" y="4630680"/>
            <a:ext cx="549540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Žalmy 33,8-9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4608</Words>
  <Application>Microsoft Office PowerPoint</Application>
  <PresentationFormat>Vlastní</PresentationFormat>
  <Paragraphs>525</Paragraphs>
  <Slides>75</Slides>
  <Notes>75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2" baseType="lpstr">
      <vt:lpstr>Arial</vt:lpstr>
      <vt:lpstr>Source Sans Pro Light</vt:lpstr>
      <vt:lpstr>Source Sans Pro Black</vt:lpstr>
      <vt:lpstr>Source Sans Pro</vt:lpstr>
      <vt:lpstr>Times New Roman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 Podsedník</dc:creator>
  <cp:lastModifiedBy>Filip Podsedník</cp:lastModifiedBy>
  <cp:revision>1</cp:revision>
  <dcterms:created xsi:type="dcterms:W3CDTF">2013-01-27T09:14:16Z</dcterms:created>
  <dcterms:modified xsi:type="dcterms:W3CDTF">2025-04-25T10:25:01Z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0</vt:i4>
  </property>
</Properties>
</file>