
<file path=[Content_Types].xml><?xml version="1.0" encoding="utf-8"?>
<Types xmlns="http://schemas.openxmlformats.org/package/2006/content-types">
  <Default Extension="fntdata" ContentType="application/x-fontdata"/>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7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Lst>
  <p:sldSz cx="11712575" cy="6594475"/>
  <p:notesSz cx="6594475" cy="11712575"/>
  <p:embeddedFontLst>
    <p:embeddedFont>
      <p:font typeface="Source Code Pro" panose="020B0509030403020204" pitchFamily="49" charset="0"/>
      <p:regular r:id="rId77"/>
      <p:bold r:id="rId78"/>
    </p:embeddedFont>
    <p:embeddedFont>
      <p:font typeface="Source Sans Pro" panose="020B0503030403020204" pitchFamily="34" charset="0"/>
      <p:regular r:id="rId79"/>
      <p:bold r:id="rId80"/>
      <p:italic r:id="rId81"/>
      <p:boldItalic r:id="rId82"/>
    </p:embeddedFont>
    <p:embeddedFont>
      <p:font typeface="Source Sans Pro Light" panose="020B0403030403020204" pitchFamily="34" charset="0"/>
      <p:regular r:id="rId83"/>
      <p:bold r:id="rId84"/>
      <p:italic r:id="rId85"/>
      <p:boldItalic r:id="rId8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67" userDrawn="1">
          <p15:clr>
            <a:srgbClr val="000000"/>
          </p15:clr>
        </p15:guide>
        <p15:guide id="2" pos="491" userDrawn="1">
          <p15:clr>
            <a:srgbClr val="000000"/>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8" roundtripDataSignature="AMtx7mhI4vYmTix4nA9Zl0QqUWup5JNQi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4736" autoAdjust="0"/>
  </p:normalViewPr>
  <p:slideViewPr>
    <p:cSldViewPr snapToGrid="0">
      <p:cViewPr varScale="1">
        <p:scale>
          <a:sx n="94" d="100"/>
          <a:sy n="94" d="100"/>
        </p:scale>
        <p:origin x="444" y="120"/>
      </p:cViewPr>
      <p:guideLst>
        <p:guide orient="horz" pos="467"/>
        <p:guide pos="49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8.fntdata"/><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3.fntdata"/><Relationship Id="rId5" Type="http://schemas.openxmlformats.org/officeDocument/2006/relationships/slide" Target="slides/slide4.xml"/><Relationship Id="rId90" Type="http://schemas.openxmlformats.org/officeDocument/2006/relationships/viewProps" Target="viewProp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4.fntdata"/><Relationship Id="rId85" Type="http://schemas.openxmlformats.org/officeDocument/2006/relationships/font" Target="fonts/font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7.fntdata"/><Relationship Id="rId88" Type="http://customschemas.google.com/relationships/presentationmetadata" Target="metadata"/><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2.fntdata"/><Relationship Id="rId81" Type="http://schemas.openxmlformats.org/officeDocument/2006/relationships/font" Target="fonts/font5.fntdata"/><Relationship Id="rId86"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font" Target="fonts/font6.fntdata"/><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16000" y="812520"/>
            <a:ext cx="7127280" cy="400896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756000" y="5078520"/>
            <a:ext cx="6047640" cy="4811039"/>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 name="Google Shape;5;n"/>
          <p:cNvSpPr txBox="1">
            <a:spLocks noGrp="1"/>
          </p:cNvSpPr>
          <p:nvPr>
            <p:ph type="hdr" idx="3"/>
          </p:nvPr>
        </p:nvSpPr>
        <p:spPr>
          <a:xfrm>
            <a:off x="0" y="0"/>
            <a:ext cx="3280680" cy="53424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 name="Google Shape;6;n"/>
          <p:cNvSpPr txBox="1">
            <a:spLocks noGrp="1"/>
          </p:cNvSpPr>
          <p:nvPr>
            <p:ph type="dt" idx="10"/>
          </p:nvPr>
        </p:nvSpPr>
        <p:spPr>
          <a:xfrm>
            <a:off x="4278960" y="0"/>
            <a:ext cx="3280680" cy="53424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10157400"/>
            <a:ext cx="3280680" cy="53424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4278960" y="10157400"/>
            <a:ext cx="3280680" cy="53424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cs" sz="1400" b="0" i="0" u="none" strike="noStrike" cap="none">
                <a:solidFill>
                  <a:srgbClr val="000000"/>
                </a:solidFill>
                <a:latin typeface="Times New Roman"/>
                <a:ea typeface="Times New Roman"/>
                <a:cs typeface="Times New Roman"/>
                <a:sym typeface="Times New Roman"/>
              </a:rPr>
              <a:t>‹#›</a:t>
            </a:fld>
            <a:endParaRPr sz="1400" b="0" i="0" u="none" strike="noStrike" cap="none">
              <a:solidFill>
                <a:srgbClr val="000000"/>
              </a:solidFill>
              <a:latin typeface="Times New Roman"/>
              <a:ea typeface="Times New Roman"/>
              <a:cs typeface="Times New Roman"/>
              <a:sym typeface="Times New Roman"/>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1: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5" name="Google Shape;65;p1:notes"/>
          <p:cNvSpPr txBox="1">
            <a:spLocks noGrp="1"/>
          </p:cNvSpPr>
          <p:nvPr>
            <p:ph type="body" idx="1"/>
          </p:nvPr>
        </p:nvSpPr>
        <p:spPr>
          <a:xfrm>
            <a:off x="685800" y="4343400"/>
            <a:ext cx="5486039"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SzPts val="1400"/>
              <a:buNone/>
            </a:pPr>
            <a:r>
              <a:rPr lang="sk-SK" sz="2000" dirty="0"/>
              <a:t>Prajem Vám krásny deň a vítam Vás na dnešnej prednáške</a:t>
            </a:r>
            <a:endParaRPr dirty="0"/>
          </a:p>
        </p:txBody>
      </p:sp>
      <p:sp>
        <p:nvSpPr>
          <p:cNvPr id="66" name="Google Shape;66;p1:notes"/>
          <p:cNvSpPr/>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cs" sz="1200" b="0" i="0" u="none" strike="noStrike" cap="none">
                <a:solidFill>
                  <a:srgbClr val="000000"/>
                </a:solidFill>
                <a:latin typeface="Times New Roman"/>
                <a:ea typeface="Times New Roman"/>
                <a:cs typeface="Times New Roman"/>
                <a:sym typeface="Times New Roman"/>
              </a:rPr>
              <a:t>1</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10: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4" name="Google Shape;124;p10:notes"/>
          <p:cNvSpPr txBox="1">
            <a:spLocks noGrp="1"/>
          </p:cNvSpPr>
          <p:nvPr>
            <p:ph type="body" idx="1"/>
          </p:nvPr>
        </p:nvSpPr>
        <p:spPr>
          <a:xfrm>
            <a:off x="685800" y="4343400"/>
            <a:ext cx="5486039"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SzPts val="1400"/>
              <a:buNone/>
            </a:pPr>
            <a:r>
              <a:rPr lang="cs" sz="2000" b="0" strike="noStrike" dirty="0">
                <a:latin typeface="Arial"/>
                <a:ea typeface="Arial"/>
                <a:cs typeface="Arial"/>
                <a:sym typeface="Arial"/>
              </a:rPr>
              <a:t>(Deuteronómium 4,2)</a:t>
            </a:r>
            <a:endParaRPr sz="2000" b="0" strike="noStrike" dirty="0">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dirty="0">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dirty="0">
                <a:latin typeface="Arial"/>
                <a:ea typeface="Arial"/>
                <a:cs typeface="Arial"/>
                <a:sym typeface="Arial"/>
              </a:rPr>
              <a:t>„K tomu, čo vám prikazujem, nesmiete nič pridať ani z toho ubrať, ale budete zachovávať príkazy Hospodina, vášho Boha, ktoré vám predkladám!“</a:t>
            </a:r>
            <a:endParaRPr sz="2000" b="0" strike="noStrike" dirty="0">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dirty="0">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dirty="0">
                <a:latin typeface="Arial"/>
                <a:ea typeface="Arial"/>
                <a:cs typeface="Arial"/>
                <a:sym typeface="Arial"/>
              </a:rPr>
              <a:t>Ježiš prejavoval rovnaké odhodlanie vyvýšiť zákon, ktorý bol daný na Sinaji.</a:t>
            </a:r>
            <a:endParaRPr sz="2000" b="0" strike="noStrike" dirty="0">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dirty="0">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dirty="0">
                <a:latin typeface="Arial"/>
                <a:ea typeface="Arial"/>
                <a:cs typeface="Arial"/>
                <a:sym typeface="Arial"/>
              </a:rPr>
              <a:t>Povedal ľuďom v kázaní na hore, že neprišiel Boží zákon zrušiť, ale naplniť ho!</a:t>
            </a:r>
            <a:endParaRPr sz="2000" b="0" strike="noStrike" dirty="0">
              <a:latin typeface="Arial"/>
              <a:ea typeface="Arial"/>
              <a:cs typeface="Arial"/>
              <a:sym typeface="Arial"/>
            </a:endParaRPr>
          </a:p>
        </p:txBody>
      </p:sp>
      <p:sp>
        <p:nvSpPr>
          <p:cNvPr id="125" name="Google Shape;125;p10:notes"/>
          <p:cNvSpPr/>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cs" sz="1200" b="0" i="0" u="none" strike="noStrike" cap="none">
                <a:solidFill>
                  <a:srgbClr val="000000"/>
                </a:solidFill>
                <a:latin typeface="Times New Roman"/>
                <a:ea typeface="Times New Roman"/>
                <a:cs typeface="Times New Roman"/>
                <a:sym typeface="Times New Roman"/>
              </a:rPr>
              <a:t>10</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11: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2" name="Google Shape;132;p11:notes"/>
          <p:cNvSpPr txBox="1">
            <a:spLocks noGrp="1"/>
          </p:cNvSpPr>
          <p:nvPr>
            <p:ph type="body" idx="1"/>
          </p:nvPr>
        </p:nvSpPr>
        <p:spPr>
          <a:xfrm>
            <a:off x="685800" y="4343400"/>
            <a:ext cx="5486039"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(Matúš 5,17)</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Všimnite si jeho slová:</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„Nemyslite si, že som prišiel zrušiť Zákon alebo Prorokov. Neprišiel som zrušiť, ale naplniť.“</a:t>
            </a:r>
            <a:endParaRPr sz="2000" b="0" strike="noStrike">
              <a:latin typeface="Arial"/>
              <a:ea typeface="Arial"/>
              <a:cs typeface="Arial"/>
              <a:sym typeface="Arial"/>
            </a:endParaRPr>
          </a:p>
        </p:txBody>
      </p:sp>
      <p:sp>
        <p:nvSpPr>
          <p:cNvPr id="133" name="Google Shape;133;p11:notes"/>
          <p:cNvSpPr/>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cs" sz="1200" b="0" i="0" u="none" strike="noStrike" cap="none">
                <a:solidFill>
                  <a:srgbClr val="000000"/>
                </a:solidFill>
                <a:latin typeface="Times New Roman"/>
                <a:ea typeface="Times New Roman"/>
                <a:cs typeface="Times New Roman"/>
                <a:sym typeface="Times New Roman"/>
              </a:rPr>
              <a:t>11</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12: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0" name="Google Shape;140;p12:notes"/>
          <p:cNvSpPr txBox="1">
            <a:spLocks noGrp="1"/>
          </p:cNvSpPr>
          <p:nvPr>
            <p:ph type="body" idx="1"/>
          </p:nvPr>
        </p:nvSpPr>
        <p:spPr>
          <a:xfrm>
            <a:off x="685800" y="4343400"/>
            <a:ext cx="5486039"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(Matúš 5,18)</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„Amen, hovorím  vám: Pokiaľ sa nepominie nebo a zem, nepominie sa ani najmenšie písmenko, ani jediná čiarka zo Zákona, kým sa všetko nestane.“</a:t>
            </a:r>
            <a:endParaRPr sz="2000" b="0" strike="noStrike">
              <a:latin typeface="Arial"/>
              <a:ea typeface="Arial"/>
              <a:cs typeface="Arial"/>
              <a:sym typeface="Arial"/>
            </a:endParaRPr>
          </a:p>
        </p:txBody>
      </p:sp>
      <p:sp>
        <p:nvSpPr>
          <p:cNvPr id="141" name="Google Shape;141;p12:notes"/>
          <p:cNvSpPr/>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cs" sz="1200" b="0" i="0" u="none" strike="noStrike" cap="none">
                <a:solidFill>
                  <a:srgbClr val="000000"/>
                </a:solidFill>
                <a:latin typeface="Times New Roman"/>
                <a:ea typeface="Times New Roman"/>
                <a:cs typeface="Times New Roman"/>
                <a:sym typeface="Times New Roman"/>
              </a:rPr>
              <a:t>12</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13: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8" name="Google Shape;148;p13:notes"/>
          <p:cNvSpPr txBox="1">
            <a:spLocks noGrp="1"/>
          </p:cNvSpPr>
          <p:nvPr>
            <p:ph type="body" idx="1"/>
          </p:nvPr>
        </p:nvSpPr>
        <p:spPr>
          <a:xfrm>
            <a:off x="685800" y="4343400"/>
            <a:ext cx="5486039"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(Matúš 5,19)</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„Kto by teda zrušil čo len jedno z týchto najmenších prikázaní a učil by tak ľudí, bude označený za najmenšieho v nebeskom kráľovstve;“</a:t>
            </a:r>
            <a:endParaRPr sz="2000" b="0" strike="noStrike">
              <a:latin typeface="Arial"/>
              <a:ea typeface="Arial"/>
              <a:cs typeface="Arial"/>
              <a:sym typeface="Arial"/>
            </a:endParaRPr>
          </a:p>
        </p:txBody>
      </p:sp>
      <p:sp>
        <p:nvSpPr>
          <p:cNvPr id="149" name="Google Shape;149;p13:notes"/>
          <p:cNvSpPr/>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cs" sz="1200" b="0" i="0" u="none" strike="noStrike" cap="none">
                <a:solidFill>
                  <a:srgbClr val="000000"/>
                </a:solidFill>
                <a:latin typeface="Times New Roman"/>
                <a:ea typeface="Times New Roman"/>
                <a:cs typeface="Times New Roman"/>
                <a:sym typeface="Times New Roman"/>
              </a:rPr>
              <a:t>13</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14: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6" name="Google Shape;156;p14:notes"/>
          <p:cNvSpPr txBox="1">
            <a:spLocks noGrp="1"/>
          </p:cNvSpPr>
          <p:nvPr>
            <p:ph type="body" idx="1"/>
          </p:nvPr>
        </p:nvSpPr>
        <p:spPr>
          <a:xfrm>
            <a:off x="685800" y="4343400"/>
            <a:ext cx="5486039"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(Lukáš 4,16)</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Ježiš sám svojim príkladom ukázal, že ctí deň, ktorý sám s Otcom oddelili ako svätý v prvom týždni svetových dejín.</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„Prešiel do Nazareta, kde vyrastal a podľa svojho zvyku v sobotu vošiel do synagógy, kde povstal a čítal z Písma.“</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Keď náboženskí vodcovia obviňovali Ježišových učeníkov z toho, že porušujú sobotu, povedal, že je pánom tohoto dňa.</a:t>
            </a:r>
            <a:endParaRPr sz="2000" b="0" strike="noStrike">
              <a:latin typeface="Arial"/>
              <a:ea typeface="Arial"/>
              <a:cs typeface="Arial"/>
              <a:sym typeface="Arial"/>
            </a:endParaRPr>
          </a:p>
        </p:txBody>
      </p:sp>
      <p:sp>
        <p:nvSpPr>
          <p:cNvPr id="157" name="Google Shape;157;p14:notes"/>
          <p:cNvSpPr/>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cs" sz="1200" b="0" i="0" u="none" strike="noStrike" cap="none">
                <a:solidFill>
                  <a:srgbClr val="000000"/>
                </a:solidFill>
                <a:latin typeface="Times New Roman"/>
                <a:ea typeface="Times New Roman"/>
                <a:cs typeface="Times New Roman"/>
                <a:sym typeface="Times New Roman"/>
              </a:rPr>
              <a:t>14</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5: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4" name="Google Shape;164;p15:notes"/>
          <p:cNvSpPr txBox="1">
            <a:spLocks noGrp="1"/>
          </p:cNvSpPr>
          <p:nvPr>
            <p:ph type="body" idx="1"/>
          </p:nvPr>
        </p:nvSpPr>
        <p:spPr>
          <a:xfrm>
            <a:off x="685800" y="4343400"/>
            <a:ext cx="5486039"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SzPts val="1400"/>
              <a:buNone/>
            </a:pPr>
            <a:r>
              <a:rPr lang="cs" sz="2000" b="0" strike="noStrike" dirty="0">
                <a:latin typeface="Arial"/>
                <a:ea typeface="Arial"/>
                <a:cs typeface="Arial"/>
                <a:sym typeface="Arial"/>
              </a:rPr>
              <a:t>(Marek 2,27-28 CSP)</a:t>
            </a:r>
            <a:endParaRPr sz="2000" b="0" strike="noStrike" dirty="0">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dirty="0">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dirty="0">
                <a:latin typeface="Arial"/>
                <a:ea typeface="Arial"/>
                <a:cs typeface="Arial"/>
                <a:sym typeface="Arial"/>
              </a:rPr>
              <a:t>„Sobota bola ustanovená pre človeka, a nie človek pre sobotu! Preto Syn človeka je pánom aj soboty.“</a:t>
            </a:r>
            <a:endParaRPr sz="2000" b="0" strike="noStrike" dirty="0">
              <a:latin typeface="Arial"/>
              <a:ea typeface="Arial"/>
              <a:cs typeface="Arial"/>
              <a:sym typeface="Arial"/>
            </a:endParaRPr>
          </a:p>
        </p:txBody>
      </p:sp>
      <p:sp>
        <p:nvSpPr>
          <p:cNvPr id="165" name="Google Shape;165;p15:notes"/>
          <p:cNvSpPr/>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cs" sz="1200" b="0" i="0" u="none" strike="noStrike" cap="none">
                <a:solidFill>
                  <a:srgbClr val="000000"/>
                </a:solidFill>
                <a:latin typeface="Times New Roman"/>
                <a:ea typeface="Times New Roman"/>
                <a:cs typeface="Times New Roman"/>
                <a:sym typeface="Times New Roman"/>
              </a:rPr>
              <a:t>15</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16: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2" name="Google Shape;172;p16:notes"/>
          <p:cNvSpPr txBox="1">
            <a:spLocks noGrp="1"/>
          </p:cNvSpPr>
          <p:nvPr>
            <p:ph type="body" idx="1"/>
          </p:nvPr>
        </p:nvSpPr>
        <p:spPr>
          <a:xfrm>
            <a:off x="685800" y="4343400"/>
            <a:ext cx="5486039"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Túto prosbu nachádzame u Matúša 24:20: „Modlite sa, aby ste nemuseli utekať v zime alebo v sobotu.“</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Tu hovorí Ježiš o úteku svojich nasledovníkov z Jeruzalema krátko pred jeho zničením v r. 70 n. l. Rimanmi.</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Aj keby bola Biblia našim jediným prameňom, stále by sme boli schopní určiť, ktorý deň týždňa je siedmy – teda sabat.</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Keď sa vrátime k príbehu o ukrižovaní, Lukášove evanjelium zhrňuje udalosti toho víkendu.</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Potom, čo Kristus zomrel na kríži v piatok, Biblia to komentuje takto:</a:t>
            </a:r>
            <a:endParaRPr sz="2000" b="0" strike="noStrike">
              <a:latin typeface="Arial"/>
              <a:ea typeface="Arial"/>
              <a:cs typeface="Arial"/>
              <a:sym typeface="Arial"/>
            </a:endParaRPr>
          </a:p>
        </p:txBody>
      </p:sp>
      <p:sp>
        <p:nvSpPr>
          <p:cNvPr id="173" name="Google Shape;173;p16:notes"/>
          <p:cNvSpPr/>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cs" sz="1200" b="0" i="0" u="none" strike="noStrike" cap="none">
                <a:solidFill>
                  <a:srgbClr val="000000"/>
                </a:solidFill>
                <a:latin typeface="Times New Roman"/>
                <a:ea typeface="Times New Roman"/>
                <a:cs typeface="Times New Roman"/>
                <a:sym typeface="Times New Roman"/>
              </a:rPr>
              <a:t>16</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7: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0" name="Google Shape;180;p17:notes"/>
          <p:cNvSpPr txBox="1">
            <a:spLocks noGrp="1"/>
          </p:cNvSpPr>
          <p:nvPr>
            <p:ph type="body" idx="1"/>
          </p:nvPr>
        </p:nvSpPr>
        <p:spPr>
          <a:xfrm>
            <a:off x="685800" y="4343400"/>
            <a:ext cx="5486039"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(Lukáš 23,54 B21)</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„Bol prípravný deň a už nastávala sobota.“</a:t>
            </a:r>
            <a:endParaRPr sz="2000" b="0" strike="noStrike">
              <a:latin typeface="Arial"/>
              <a:ea typeface="Arial"/>
              <a:cs typeface="Arial"/>
              <a:sym typeface="Arial"/>
            </a:endParaRPr>
          </a:p>
        </p:txBody>
      </p:sp>
      <p:sp>
        <p:nvSpPr>
          <p:cNvPr id="181" name="Google Shape;181;p17:notes"/>
          <p:cNvSpPr/>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cs" sz="1200" b="0" i="0" u="none" strike="noStrike" cap="none">
                <a:solidFill>
                  <a:srgbClr val="000000"/>
                </a:solidFill>
                <a:latin typeface="Times New Roman"/>
                <a:ea typeface="Times New Roman"/>
                <a:cs typeface="Times New Roman"/>
                <a:sym typeface="Times New Roman"/>
              </a:rPr>
              <a:t>17</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8: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8" name="Google Shape;188;p18:notes"/>
          <p:cNvSpPr txBox="1">
            <a:spLocks noGrp="1"/>
          </p:cNvSpPr>
          <p:nvPr>
            <p:ph type="body" idx="1"/>
          </p:nvPr>
        </p:nvSpPr>
        <p:spPr>
          <a:xfrm>
            <a:off x="685800" y="4343400"/>
            <a:ext cx="5486039"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(Lukáš 23,55)</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„Sprevádzali ho ženy, ktoré prišli s Ježišom z Galiley. Videli hrob aj to, ako bolo uložené jeho telo.“</a:t>
            </a:r>
            <a:endParaRPr sz="2000" b="0" strike="noStrike">
              <a:latin typeface="Arial"/>
              <a:ea typeface="Arial"/>
              <a:cs typeface="Arial"/>
              <a:sym typeface="Arial"/>
            </a:endParaRPr>
          </a:p>
        </p:txBody>
      </p:sp>
      <p:sp>
        <p:nvSpPr>
          <p:cNvPr id="189" name="Google Shape;189;p18:notes"/>
          <p:cNvSpPr/>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cs" sz="1200" b="0" i="0" u="none" strike="noStrike" cap="none">
                <a:solidFill>
                  <a:srgbClr val="000000"/>
                </a:solidFill>
                <a:latin typeface="Times New Roman"/>
                <a:ea typeface="Times New Roman"/>
                <a:cs typeface="Times New Roman"/>
                <a:sym typeface="Times New Roman"/>
              </a:rPr>
              <a:t>18</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9: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6" name="Google Shape;196;p19:notes"/>
          <p:cNvSpPr txBox="1">
            <a:spLocks noGrp="1"/>
          </p:cNvSpPr>
          <p:nvPr>
            <p:ph type="body" idx="1"/>
          </p:nvPr>
        </p:nvSpPr>
        <p:spPr>
          <a:xfrm>
            <a:off x="685800" y="4343400"/>
            <a:ext cx="5486039"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(Lukáš 23,56 B21)</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„Potom sa vrátili a pripravili voňavé oleje a masti. Ale v sobotu podľa príkazu zachovali pokoj.“</a:t>
            </a:r>
            <a:endParaRPr sz="2000" b="0" strike="noStrike">
              <a:latin typeface="Arial"/>
              <a:ea typeface="Arial"/>
              <a:cs typeface="Arial"/>
              <a:sym typeface="Arial"/>
            </a:endParaRPr>
          </a:p>
        </p:txBody>
      </p:sp>
      <p:sp>
        <p:nvSpPr>
          <p:cNvPr id="197" name="Google Shape;197;p19:notes"/>
          <p:cNvSpPr/>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cs" sz="1200" b="0" i="0" u="none" strike="noStrike" cap="none">
                <a:solidFill>
                  <a:srgbClr val="000000"/>
                </a:solidFill>
                <a:latin typeface="Times New Roman"/>
                <a:ea typeface="Times New Roman"/>
                <a:cs typeface="Times New Roman"/>
                <a:sym typeface="Times New Roman"/>
              </a:rPr>
              <a:t>19</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2:notes"/>
          <p:cNvSpPr txBox="1">
            <a:spLocks noGrp="1"/>
          </p:cNvSpPr>
          <p:nvPr>
            <p:ph type="body" idx="1"/>
          </p:nvPr>
        </p:nvSpPr>
        <p:spPr>
          <a:xfrm>
            <a:off x="756000" y="5078520"/>
            <a:ext cx="6047640" cy="4811039"/>
          </a:xfrm>
          <a:prstGeom prst="rect">
            <a:avLst/>
          </a:prstGeom>
          <a:noFill/>
          <a:ln>
            <a:noFill/>
          </a:ln>
        </p:spPr>
        <p:txBody>
          <a:bodyPr spcFirstLastPara="1" wrap="square" lIns="0" tIns="0" rIns="0" bIns="0" anchor="t" anchorCtr="0">
            <a:noAutofit/>
          </a:bodyPr>
          <a:lstStyle/>
          <a:p>
            <a:pPr rtl="0">
              <a:buNone/>
            </a:pPr>
            <a:endParaRPr lang="cs-CZ" dirty="0"/>
          </a:p>
          <a:p>
            <a:pPr rtl="0"/>
            <a:r>
              <a:rPr lang="cs-CZ" dirty="0" err="1"/>
              <a:t>Dnešná</a:t>
            </a:r>
            <a:r>
              <a:rPr lang="cs-CZ" dirty="0"/>
              <a:t> </a:t>
            </a:r>
            <a:r>
              <a:rPr lang="cs-CZ" dirty="0" err="1"/>
              <a:t>prednáška</a:t>
            </a:r>
            <a:r>
              <a:rPr lang="cs-CZ" dirty="0"/>
              <a:t> </a:t>
            </a:r>
            <a:r>
              <a:rPr lang="cs-CZ" dirty="0" err="1"/>
              <a:t>nesie</a:t>
            </a:r>
            <a:r>
              <a:rPr lang="cs-CZ" dirty="0"/>
              <a:t> </a:t>
            </a:r>
            <a:r>
              <a:rPr lang="cs-CZ" dirty="0" err="1"/>
              <a:t>názov</a:t>
            </a:r>
            <a:r>
              <a:rPr lang="cs-CZ" dirty="0"/>
              <a:t>: Sila </a:t>
            </a:r>
            <a:r>
              <a:rPr lang="cs-CZ" dirty="0" err="1"/>
              <a:t>tradície</a:t>
            </a:r>
            <a:r>
              <a:rPr lang="cs-CZ" dirty="0"/>
              <a:t> – Budeme </a:t>
            </a:r>
            <a:r>
              <a:rPr lang="cs-CZ" dirty="0" err="1"/>
              <a:t>hovoriť</a:t>
            </a:r>
            <a:r>
              <a:rPr lang="cs-CZ" dirty="0"/>
              <a:t> o historických </a:t>
            </a:r>
            <a:r>
              <a:rPr lang="cs-CZ" dirty="0" err="1"/>
              <a:t>udalostiach</a:t>
            </a:r>
            <a:r>
              <a:rPr lang="cs-CZ" dirty="0"/>
              <a:t>, </a:t>
            </a:r>
            <a:r>
              <a:rPr lang="cs-CZ" dirty="0" err="1"/>
              <a:t>pri</a:t>
            </a:r>
            <a:r>
              <a:rPr lang="cs-CZ" dirty="0"/>
              <a:t> </a:t>
            </a:r>
            <a:r>
              <a:rPr lang="cs-CZ" dirty="0" err="1"/>
              <a:t>ktorých</a:t>
            </a:r>
            <a:r>
              <a:rPr lang="cs-CZ" dirty="0"/>
              <a:t> došlo k </a:t>
            </a:r>
            <a:r>
              <a:rPr lang="cs-CZ" dirty="0" err="1"/>
              <a:t>zmene</a:t>
            </a:r>
            <a:r>
              <a:rPr lang="cs-CZ" dirty="0"/>
              <a:t> </a:t>
            </a:r>
            <a:r>
              <a:rPr lang="cs-CZ" dirty="0" err="1"/>
              <a:t>dňa</a:t>
            </a:r>
            <a:r>
              <a:rPr lang="cs-CZ" dirty="0"/>
              <a:t> odpočinku.</a:t>
            </a:r>
          </a:p>
        </p:txBody>
      </p:sp>
      <p:sp>
        <p:nvSpPr>
          <p:cNvPr id="73" name="Google Shape;73;p2:notes"/>
          <p:cNvSpPr>
            <a:spLocks noGrp="1" noRot="1" noChangeAspect="1"/>
          </p:cNvSpPr>
          <p:nvPr>
            <p:ph type="sldImg" idx="2"/>
          </p:nvPr>
        </p:nvSpPr>
        <p:spPr>
          <a:xfrm>
            <a:off x="220663" y="812800"/>
            <a:ext cx="7118350" cy="400843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20: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4" name="Google Shape;204;p20:notes"/>
          <p:cNvSpPr txBox="1">
            <a:spLocks noGrp="1"/>
          </p:cNvSpPr>
          <p:nvPr>
            <p:ph type="body" idx="1"/>
          </p:nvPr>
        </p:nvSpPr>
        <p:spPr>
          <a:xfrm>
            <a:off x="685800" y="4343400"/>
            <a:ext cx="5486039"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(Lukáš 24,1 B21)</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„V prvý deň po sobote včasráno prišli k hrobu a priniesli voňavé oleje, čo si pripravili.“</a:t>
            </a:r>
            <a:endParaRPr sz="2000" b="0" strike="noStrike">
              <a:latin typeface="Arial"/>
              <a:ea typeface="Arial"/>
              <a:cs typeface="Arial"/>
              <a:sym typeface="Arial"/>
            </a:endParaRPr>
          </a:p>
        </p:txBody>
      </p:sp>
      <p:sp>
        <p:nvSpPr>
          <p:cNvPr id="205" name="Google Shape;205;p20:notes"/>
          <p:cNvSpPr/>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cs" sz="1200" b="0" i="0" u="none" strike="noStrike" cap="none">
                <a:solidFill>
                  <a:srgbClr val="000000"/>
                </a:solidFill>
                <a:latin typeface="Times New Roman"/>
                <a:ea typeface="Times New Roman"/>
                <a:cs typeface="Times New Roman"/>
                <a:sym typeface="Times New Roman"/>
              </a:rPr>
              <a:t>20</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21: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2" name="Google Shape;212;p21:notes"/>
          <p:cNvSpPr txBox="1">
            <a:spLocks noGrp="1"/>
          </p:cNvSpPr>
          <p:nvPr>
            <p:ph type="body" idx="1"/>
          </p:nvPr>
        </p:nvSpPr>
        <p:spPr>
          <a:xfrm>
            <a:off x="685800" y="4343400"/>
            <a:ext cx="5486039"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(Lukáš 24,1)</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Väčšina kresťanov slávia to, čo sa nazýva Veľký piatok ako pripomienku Kristovej smrti.</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Slávia tiež Veľkonočnú nedeľu na pripomienku Kristovho vzkriesenia.</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A Biblia nám hovorí, že medzi tým je sobota „podľa prikázaní“.</a:t>
            </a:r>
            <a:endParaRPr sz="2000" b="0" strike="noStrike">
              <a:latin typeface="Arial"/>
              <a:ea typeface="Arial"/>
              <a:cs typeface="Arial"/>
              <a:sym typeface="Arial"/>
            </a:endParaRPr>
          </a:p>
        </p:txBody>
      </p:sp>
      <p:sp>
        <p:nvSpPr>
          <p:cNvPr id="213" name="Google Shape;213;p21:notes"/>
          <p:cNvSpPr/>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cs" sz="1200" b="0" i="0" u="none" strike="noStrike" cap="none">
                <a:solidFill>
                  <a:srgbClr val="000000"/>
                </a:solidFill>
                <a:latin typeface="Times New Roman"/>
                <a:ea typeface="Times New Roman"/>
                <a:cs typeface="Times New Roman"/>
                <a:sym typeface="Times New Roman"/>
              </a:rPr>
              <a:t>21</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22: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0" name="Google Shape;220;p22:notes"/>
          <p:cNvSpPr txBox="1">
            <a:spLocks noGrp="1"/>
          </p:cNvSpPr>
          <p:nvPr>
            <p:ph type="body" idx="1"/>
          </p:nvPr>
        </p:nvSpPr>
        <p:spPr>
          <a:xfrm>
            <a:off x="685800" y="4343400"/>
            <a:ext cx="5486039"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Aj keď Lukáš písal tieto slová dávno po udalostiach na kríži, stále odkazuje na nedeľu ako na „prvý deň týždňa“.</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A stále nazýva siedmy deň „sobotou“.</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Biblický záznam jasne rozlišuje medzi týmito dvoma dňami.</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A je skutočnosťou, že apoštolovia pokračovali v bohoslužbách a kázaniach siedmeho dňa týždňa – v sobotu – aj veľa rokov po Ježišovom ukrižovaní.</a:t>
            </a:r>
            <a:endParaRPr sz="2000" b="0" strike="noStrike">
              <a:latin typeface="Arial"/>
              <a:ea typeface="Arial"/>
              <a:cs typeface="Arial"/>
              <a:sym typeface="Arial"/>
            </a:endParaRPr>
          </a:p>
        </p:txBody>
      </p:sp>
      <p:sp>
        <p:nvSpPr>
          <p:cNvPr id="221" name="Google Shape;221;p22:notes"/>
          <p:cNvSpPr/>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cs" sz="1200" b="0" i="0" u="none" strike="noStrike" cap="none">
                <a:solidFill>
                  <a:srgbClr val="000000"/>
                </a:solidFill>
                <a:latin typeface="Times New Roman"/>
                <a:ea typeface="Times New Roman"/>
                <a:cs typeface="Times New Roman"/>
                <a:sym typeface="Times New Roman"/>
              </a:rPr>
              <a:t>22</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23: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6" name="Google Shape;226;p23:notes"/>
          <p:cNvSpPr txBox="1">
            <a:spLocks noGrp="1"/>
          </p:cNvSpPr>
          <p:nvPr>
            <p:ph type="body" idx="1"/>
          </p:nvPr>
        </p:nvSpPr>
        <p:spPr>
          <a:xfrm>
            <a:off x="685800" y="4343400"/>
            <a:ext cx="5486039"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SzPts val="1400"/>
              <a:buNone/>
            </a:pPr>
            <a:r>
              <a:rPr lang="cs" sz="2000" b="0" strike="noStrike" dirty="0">
                <a:latin typeface="Arial"/>
                <a:ea typeface="Arial"/>
                <a:cs typeface="Arial"/>
                <a:sym typeface="Arial"/>
              </a:rPr>
              <a:t>(Skutky 13,14)</a:t>
            </a:r>
            <a:endParaRPr sz="2000" b="0" strike="noStrike" dirty="0">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dirty="0">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dirty="0">
                <a:latin typeface="Arial"/>
                <a:ea typeface="Arial"/>
                <a:cs typeface="Arial"/>
                <a:sym typeface="Arial"/>
              </a:rPr>
              <a:t>Biblia hovorí, že Pavol a jeho spoločníci pri návšteve Antiochie… „V sobotný deň vošli do synagógy a tam si sadli.“</a:t>
            </a:r>
            <a:endParaRPr sz="2000" b="0" strike="noStrike" dirty="0">
              <a:latin typeface="Arial"/>
              <a:ea typeface="Arial"/>
              <a:cs typeface="Arial"/>
              <a:sym typeface="Arial"/>
            </a:endParaRPr>
          </a:p>
        </p:txBody>
      </p:sp>
      <p:sp>
        <p:nvSpPr>
          <p:cNvPr id="227" name="Google Shape;227;p23:notes"/>
          <p:cNvSpPr/>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cs" sz="1200" b="0" i="0" u="none" strike="noStrike" cap="none">
                <a:solidFill>
                  <a:srgbClr val="000000"/>
                </a:solidFill>
                <a:latin typeface="Times New Roman"/>
                <a:ea typeface="Times New Roman"/>
                <a:cs typeface="Times New Roman"/>
                <a:sym typeface="Times New Roman"/>
              </a:rPr>
              <a:t>23</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24: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4" name="Google Shape;234;p24:notes"/>
          <p:cNvSpPr txBox="1">
            <a:spLocks noGrp="1"/>
          </p:cNvSpPr>
          <p:nvPr>
            <p:ph type="body" idx="1"/>
          </p:nvPr>
        </p:nvSpPr>
        <p:spPr>
          <a:xfrm>
            <a:off x="685800" y="4343400"/>
            <a:ext cx="5486039"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(Skutky 13,42)</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Pozdejšie… „Pri odchode Pavla a Barnabáša zo synagógy ich prosili, aby im o tom hovorili aj nasledujúcu sobotu.“</a:t>
            </a:r>
            <a:endParaRPr sz="2000" b="0" strike="noStrike">
              <a:latin typeface="Arial"/>
              <a:ea typeface="Arial"/>
              <a:cs typeface="Arial"/>
              <a:sym typeface="Arial"/>
            </a:endParaRPr>
          </a:p>
        </p:txBody>
      </p:sp>
      <p:sp>
        <p:nvSpPr>
          <p:cNvPr id="235" name="Google Shape;235;p24:notes"/>
          <p:cNvSpPr/>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cs" sz="1200" b="0" i="0" u="none" strike="noStrike" cap="none">
                <a:solidFill>
                  <a:srgbClr val="000000"/>
                </a:solidFill>
                <a:latin typeface="Times New Roman"/>
                <a:ea typeface="Times New Roman"/>
                <a:cs typeface="Times New Roman"/>
                <a:sym typeface="Times New Roman"/>
              </a:rPr>
              <a:t>24</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25: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2" name="Google Shape;242;p25:notes"/>
          <p:cNvSpPr txBox="1">
            <a:spLocks noGrp="1"/>
          </p:cNvSpPr>
          <p:nvPr>
            <p:ph type="body" idx="1"/>
          </p:nvPr>
        </p:nvSpPr>
        <p:spPr>
          <a:xfrm>
            <a:off x="685800" y="4343400"/>
            <a:ext cx="5486039"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(Skutky 13,44)</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„Nasledujúcu sobotu sa takmer celé mesto zhromaždilo, aby počulo Pánovo slovo.“</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Bolo Pavlovým zvykom chodiť na bohoslužbu do synagógy v sobotu.</a:t>
            </a:r>
            <a:endParaRPr sz="2000" b="0" strike="noStrike">
              <a:latin typeface="Arial"/>
              <a:ea typeface="Arial"/>
              <a:cs typeface="Arial"/>
              <a:sym typeface="Arial"/>
            </a:endParaRPr>
          </a:p>
        </p:txBody>
      </p:sp>
      <p:sp>
        <p:nvSpPr>
          <p:cNvPr id="243" name="Google Shape;243;p25:notes"/>
          <p:cNvSpPr/>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cs" sz="1200" b="0" i="0" u="none" strike="noStrike" cap="none">
                <a:solidFill>
                  <a:srgbClr val="000000"/>
                </a:solidFill>
                <a:latin typeface="Times New Roman"/>
                <a:ea typeface="Times New Roman"/>
                <a:cs typeface="Times New Roman"/>
                <a:sym typeface="Times New Roman"/>
              </a:rPr>
              <a:t>25</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26: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0" name="Google Shape;250;p26:notes"/>
          <p:cNvSpPr txBox="1">
            <a:spLocks noGrp="1"/>
          </p:cNvSpPr>
          <p:nvPr>
            <p:ph type="body" idx="1"/>
          </p:nvPr>
        </p:nvSpPr>
        <p:spPr>
          <a:xfrm>
            <a:off x="685800" y="4343400"/>
            <a:ext cx="5486039"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SzPts val="1400"/>
              <a:buNone/>
            </a:pPr>
            <a:r>
              <a:rPr lang="cs" sz="2000" b="0" strike="noStrike" dirty="0">
                <a:latin typeface="Arial"/>
                <a:ea typeface="Arial"/>
                <a:cs typeface="Arial"/>
                <a:sym typeface="Arial"/>
              </a:rPr>
              <a:t>(Skutky 18,4)</a:t>
            </a:r>
            <a:endParaRPr sz="2000" b="0" strike="noStrike" dirty="0">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dirty="0">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dirty="0">
                <a:latin typeface="Arial"/>
                <a:ea typeface="Arial"/>
                <a:cs typeface="Arial"/>
                <a:sym typeface="Arial"/>
              </a:rPr>
              <a:t>„Každú sobotu potom viedol rozhovory v synagóge a presviedčal Židov i Grékov.“</a:t>
            </a:r>
            <a:endParaRPr sz="2000" b="0" strike="noStrike" dirty="0">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dirty="0">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dirty="0">
                <a:latin typeface="Arial"/>
                <a:ea typeface="Arial"/>
                <a:cs typeface="Arial"/>
                <a:sym typeface="Arial"/>
              </a:rPr>
              <a:t>Z týchto biblických faktov môžeme ľahko poznať, že neexistuje žiadny dôkaz o tom, že by Kristus alebo jeho učeníci zmenili deň bohoslužby.</a:t>
            </a:r>
            <a:endParaRPr sz="2000" b="0" strike="noStrike" dirty="0">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dirty="0">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dirty="0">
                <a:latin typeface="Arial"/>
                <a:ea typeface="Arial"/>
                <a:cs typeface="Arial"/>
                <a:sym typeface="Arial"/>
              </a:rPr>
              <a:t>Nie je jediný záznam v Biblii, ktorý by nariaďoval zmenu!</a:t>
            </a:r>
            <a:endParaRPr sz="2000" b="0" strike="noStrike" dirty="0">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dirty="0">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dirty="0">
                <a:latin typeface="Arial"/>
                <a:ea typeface="Arial"/>
                <a:cs typeface="Arial"/>
                <a:sym typeface="Arial"/>
              </a:rPr>
              <a:t>Žiadny z pisateľov Nového zákona nenapísal nič o zmene sobotného dňa!</a:t>
            </a:r>
            <a:endParaRPr sz="2000" b="0" strike="noStrike" dirty="0">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dirty="0">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dirty="0">
                <a:latin typeface="Arial"/>
                <a:ea typeface="Arial"/>
                <a:cs typeface="Arial"/>
                <a:sym typeface="Arial"/>
              </a:rPr>
              <a:t>Bol by to hlavný článok každej novozákonnej knihy, kde by sa takáto závažná zmena objavila.</a:t>
            </a:r>
            <a:endParaRPr sz="2000" b="0" strike="noStrike" dirty="0">
              <a:latin typeface="Arial"/>
              <a:ea typeface="Arial"/>
              <a:cs typeface="Arial"/>
              <a:sym typeface="Arial"/>
            </a:endParaRPr>
          </a:p>
        </p:txBody>
      </p:sp>
      <p:sp>
        <p:nvSpPr>
          <p:cNvPr id="251" name="Google Shape;251;p26:notes"/>
          <p:cNvSpPr/>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cs" sz="1200" b="0" i="0" u="none" strike="noStrike" cap="none">
                <a:solidFill>
                  <a:srgbClr val="000000"/>
                </a:solidFill>
                <a:latin typeface="Times New Roman"/>
                <a:ea typeface="Times New Roman"/>
                <a:cs typeface="Times New Roman"/>
                <a:sym typeface="Times New Roman"/>
              </a:rPr>
              <a:t>26</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27: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9" name="Google Shape;259;p27:notes"/>
          <p:cNvSpPr txBox="1">
            <a:spLocks noGrp="1"/>
          </p:cNvSpPr>
          <p:nvPr>
            <p:ph type="body" idx="1"/>
          </p:nvPr>
        </p:nvSpPr>
        <p:spPr>
          <a:xfrm>
            <a:off x="685800" y="4343400"/>
            <a:ext cx="5486039"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(Žalmy 89,35)</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„…neznesvätím svoju zmluvu, nezmením, čo mi vyšlo z úst.“</a:t>
            </a:r>
            <a:endParaRPr sz="2000" b="0" strike="noStrike">
              <a:latin typeface="Arial"/>
              <a:ea typeface="Arial"/>
              <a:cs typeface="Arial"/>
              <a:sym typeface="Arial"/>
            </a:endParaRPr>
          </a:p>
        </p:txBody>
      </p:sp>
      <p:sp>
        <p:nvSpPr>
          <p:cNvPr id="260" name="Google Shape;260;p27:notes"/>
          <p:cNvSpPr/>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cs" sz="1200" b="0" i="0" u="none" strike="noStrike" cap="none">
                <a:solidFill>
                  <a:srgbClr val="000000"/>
                </a:solidFill>
                <a:latin typeface="Times New Roman"/>
                <a:ea typeface="Times New Roman"/>
                <a:cs typeface="Times New Roman"/>
                <a:sym typeface="Times New Roman"/>
              </a:rPr>
              <a:t>27</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28: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7" name="Google Shape;267;p28:notes"/>
          <p:cNvSpPr txBox="1">
            <a:spLocks noGrp="1"/>
          </p:cNvSpPr>
          <p:nvPr>
            <p:ph type="body" idx="1"/>
          </p:nvPr>
        </p:nvSpPr>
        <p:spPr>
          <a:xfrm>
            <a:off x="685800" y="4343400"/>
            <a:ext cx="5486039"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SzPts val="1400"/>
              <a:buNone/>
            </a:pPr>
            <a:r>
              <a:rPr lang="cs" sz="2000" b="0" strike="noStrike" dirty="0">
                <a:latin typeface="Arial"/>
                <a:ea typeface="Arial"/>
                <a:cs typeface="Arial"/>
                <a:sym typeface="Arial"/>
              </a:rPr>
              <a:t>Katolík kardinál James Gibbons raz napísal:</a:t>
            </a:r>
            <a:endParaRPr sz="2000" b="0" strike="noStrike" dirty="0">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dirty="0">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dirty="0">
                <a:latin typeface="Arial"/>
                <a:ea typeface="Arial"/>
                <a:cs typeface="Arial"/>
                <a:sym typeface="Arial"/>
              </a:rPr>
              <a:t>„Môžete čítať Bibliu od Genezis po Zjavenie a nenájdete jediný riadok, ktorý by oprávňoval svätenie nedele. Písmo nabáda k zachovávaniu soboty.“ – The Faith of Our Fathers, s. 111-112</a:t>
            </a:r>
            <a:endParaRPr sz="2000" b="0" strike="noStrike" dirty="0">
              <a:latin typeface="Arial"/>
              <a:ea typeface="Arial"/>
              <a:cs typeface="Arial"/>
              <a:sym typeface="Arial"/>
            </a:endParaRPr>
          </a:p>
        </p:txBody>
      </p:sp>
      <p:sp>
        <p:nvSpPr>
          <p:cNvPr id="268" name="Google Shape;268;p28:notes"/>
          <p:cNvSpPr/>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cs" sz="1200" b="0" i="0" u="none" strike="noStrike" cap="none">
                <a:solidFill>
                  <a:srgbClr val="000000"/>
                </a:solidFill>
                <a:latin typeface="Times New Roman"/>
                <a:ea typeface="Times New Roman"/>
                <a:cs typeface="Times New Roman"/>
                <a:sym typeface="Times New Roman"/>
              </a:rPr>
              <a:t>28</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29: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5" name="Google Shape;275;p29:notes"/>
          <p:cNvSpPr txBox="1">
            <a:spLocks noGrp="1"/>
          </p:cNvSpPr>
          <p:nvPr>
            <p:ph type="body" idx="1"/>
          </p:nvPr>
        </p:nvSpPr>
        <p:spPr>
          <a:xfrm>
            <a:off x="685800" y="4343400"/>
            <a:ext cx="5486039"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SzPts val="1400"/>
              <a:buNone/>
            </a:pPr>
            <a:r>
              <a:rPr lang="cs" sz="2000" b="0" strike="noStrike" dirty="0">
                <a:latin typeface="Arial"/>
                <a:ea typeface="Arial"/>
                <a:cs typeface="Arial"/>
                <a:sym typeface="Arial"/>
              </a:rPr>
              <a:t>Clovis G. Chappel, metodista, poukazuje na rovnakú vec, keď hovorí:</a:t>
            </a:r>
            <a:endParaRPr sz="2000" b="0" strike="noStrike" dirty="0">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dirty="0">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dirty="0">
                <a:latin typeface="Arial"/>
                <a:ea typeface="Arial"/>
                <a:cs typeface="Arial"/>
                <a:sym typeface="Arial"/>
              </a:rPr>
              <a:t>„Dôvod, prečo zachovávame prvý deň miesto siedmeho nie je založený na súhlasnom príkaze. Človek bude márne skúmať Písmo, aby našiel autoritu, ktorá zmenila siedmy deň na prvý.“ – Ten Rules for Living. s. 61</a:t>
            </a:r>
            <a:endParaRPr sz="2000" b="0" strike="noStrike" dirty="0">
              <a:latin typeface="Arial"/>
              <a:ea typeface="Arial"/>
              <a:cs typeface="Arial"/>
              <a:sym typeface="Arial"/>
            </a:endParaRPr>
          </a:p>
        </p:txBody>
      </p:sp>
      <p:sp>
        <p:nvSpPr>
          <p:cNvPr id="276" name="Google Shape;276;p29:notes"/>
          <p:cNvSpPr/>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cs" sz="1200" b="0" i="0" u="none" strike="noStrike" cap="none">
                <a:solidFill>
                  <a:srgbClr val="000000"/>
                </a:solidFill>
                <a:latin typeface="Times New Roman"/>
                <a:ea typeface="Times New Roman"/>
                <a:cs typeface="Times New Roman"/>
                <a:sym typeface="Times New Roman"/>
              </a:rPr>
              <a:t>29</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3: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0" name="Google Shape;80;p3:notes"/>
          <p:cNvSpPr txBox="1">
            <a:spLocks noGrp="1"/>
          </p:cNvSpPr>
          <p:nvPr>
            <p:ph type="body" idx="1"/>
          </p:nvPr>
        </p:nvSpPr>
        <p:spPr>
          <a:xfrm>
            <a:off x="685800" y="4343400"/>
            <a:ext cx="5486039"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Okolo r. 350 p. n. l. veľký grécky filozof Aristoteles určil, že pavúk má šesť nôh. Takmer 20 storočí to bolo prijímané ako fakt. Nikto sa nesnažil to spočítať a zistiť, ako to v skutočnosti je – teda že pavúk má osem nôh.</a:t>
            </a:r>
            <a:endParaRPr sz="2000" b="0" strike="noStrike">
              <a:latin typeface="Arial"/>
              <a:ea typeface="Arial"/>
              <a:cs typeface="Arial"/>
              <a:sym typeface="Arial"/>
            </a:endParaRPr>
          </a:p>
        </p:txBody>
      </p:sp>
      <p:sp>
        <p:nvSpPr>
          <p:cNvPr id="81" name="Google Shape;81;p3:notes"/>
          <p:cNvSpPr/>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cs" sz="1200" b="0" i="0" u="none" strike="noStrike" cap="none">
                <a:solidFill>
                  <a:srgbClr val="000000"/>
                </a:solidFill>
                <a:latin typeface="Times New Roman"/>
                <a:ea typeface="Times New Roman"/>
                <a:cs typeface="Times New Roman"/>
                <a:sym typeface="Times New Roman"/>
              </a:rPr>
              <a:t>3</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30: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3" name="Google Shape;283;p30:notes"/>
          <p:cNvSpPr txBox="1">
            <a:spLocks noGrp="1"/>
          </p:cNvSpPr>
          <p:nvPr>
            <p:ph type="body" idx="1"/>
          </p:nvPr>
        </p:nvSpPr>
        <p:spPr>
          <a:xfrm>
            <a:off x="685800" y="4343400"/>
            <a:ext cx="5486039"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Neexistuje žiadny biblický záznam, že by Kristus alebo jeho učeníci zachovávali iný deň alebo tomu iných tak učili!</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„Ako teda začalo zachovávanie nedele?“ môžete sa pýtať.</a:t>
            </a:r>
            <a:endParaRPr sz="2000" b="0" strike="noStrike">
              <a:latin typeface="Arial"/>
              <a:ea typeface="Arial"/>
              <a:cs typeface="Arial"/>
              <a:sym typeface="Arial"/>
            </a:endParaRPr>
          </a:p>
        </p:txBody>
      </p:sp>
      <p:sp>
        <p:nvSpPr>
          <p:cNvPr id="284" name="Google Shape;284;p30:notes"/>
          <p:cNvSpPr/>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cs" sz="1200" b="0" i="0" u="none" strike="noStrike" cap="none">
                <a:solidFill>
                  <a:srgbClr val="000000"/>
                </a:solidFill>
                <a:latin typeface="Times New Roman"/>
                <a:ea typeface="Times New Roman"/>
                <a:cs typeface="Times New Roman"/>
                <a:sym typeface="Times New Roman"/>
              </a:rPr>
              <a:t>30</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31: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9" name="Google Shape;289;p31:notes"/>
          <p:cNvSpPr txBox="1">
            <a:spLocks noGrp="1"/>
          </p:cNvSpPr>
          <p:nvPr>
            <p:ph type="body" idx="1"/>
          </p:nvPr>
        </p:nvSpPr>
        <p:spPr>
          <a:xfrm>
            <a:off x="685800" y="4343400"/>
            <a:ext cx="5486039"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U historika Socrata Scholastica z piateho storočia čítame:</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„Hoci všade vo svete cirkvi… slávia tajomstvo (Večeru Pánovu)  v sobotu, Alexandrijci a Rimania podľa starej tradície odmietajú tak činiť.”</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p:txBody>
      </p:sp>
      <p:sp>
        <p:nvSpPr>
          <p:cNvPr id="290" name="Google Shape;290;p31:notes"/>
          <p:cNvSpPr/>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cs" sz="1200" b="0" i="0" u="none" strike="noStrike" cap="none">
                <a:solidFill>
                  <a:srgbClr val="000000"/>
                </a:solidFill>
                <a:latin typeface="Times New Roman"/>
                <a:ea typeface="Times New Roman"/>
                <a:cs typeface="Times New Roman"/>
                <a:sym typeface="Times New Roman"/>
              </a:rPr>
              <a:t>31</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32: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7" name="Google Shape;297;p32:notes"/>
          <p:cNvSpPr txBox="1">
            <a:spLocks noGrp="1"/>
          </p:cNvSpPr>
          <p:nvPr>
            <p:ph type="body" idx="1"/>
          </p:nvPr>
        </p:nvSpPr>
        <p:spPr>
          <a:xfrm>
            <a:off x="685800" y="4343400"/>
            <a:ext cx="5486039"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Ďalší historici zaznamenávajú, že mnohé cirkevné skupiny zachovávali siedmy deň sobotu aj počas stredoveku a táto prax je dobre zdokumentovaná v modernej dobe kresťanov po celom svete.</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p:txBody>
      </p:sp>
      <p:sp>
        <p:nvSpPr>
          <p:cNvPr id="298" name="Google Shape;298;p32:notes"/>
          <p:cNvSpPr/>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cs" sz="1200" b="0" i="0" u="none" strike="noStrike" cap="none">
                <a:solidFill>
                  <a:srgbClr val="000000"/>
                </a:solidFill>
                <a:latin typeface="Times New Roman"/>
                <a:ea typeface="Times New Roman"/>
                <a:cs typeface="Times New Roman"/>
                <a:sym typeface="Times New Roman"/>
              </a:rPr>
              <a:t>32</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33: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04" name="Google Shape;304;p33:notes"/>
          <p:cNvSpPr txBox="1">
            <a:spLocks noGrp="1"/>
          </p:cNvSpPr>
          <p:nvPr>
            <p:ph type="body" idx="1"/>
          </p:nvPr>
        </p:nvSpPr>
        <p:spPr>
          <a:xfrm>
            <a:off x="685800" y="4343400"/>
            <a:ext cx="5486039"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Clr>
                <a:srgbClr val="000000"/>
              </a:buClr>
              <a:buSzPts val="1400"/>
              <a:buFont typeface="Arial"/>
              <a:buNone/>
            </a:pPr>
            <a:endParaRPr sz="2000" b="0" strike="noStrike" dirty="0">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dirty="0">
                <a:latin typeface="Arial"/>
                <a:ea typeface="Arial"/>
                <a:cs typeface="Arial"/>
                <a:sym typeface="Arial"/>
              </a:rPr>
              <a:t>Mnoho cirkevných historikov umiestňuje postupnú zmenu dňa bohoslužby medzi r. 70  a 135 n. l., keď boli Rimanmi rozdrvené dve židovské povstania.</a:t>
            </a:r>
            <a:endParaRPr sz="2000" b="0" strike="noStrike" dirty="0">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dirty="0">
              <a:latin typeface="Arial"/>
              <a:ea typeface="Arial"/>
              <a:cs typeface="Arial"/>
              <a:sym typeface="Arial"/>
            </a:endParaRPr>
          </a:p>
        </p:txBody>
      </p:sp>
      <p:sp>
        <p:nvSpPr>
          <p:cNvPr id="305" name="Google Shape;305;p33:notes"/>
          <p:cNvSpPr/>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cs" sz="1200" b="0" i="0" u="none" strike="noStrike" cap="none">
                <a:solidFill>
                  <a:srgbClr val="000000"/>
                </a:solidFill>
                <a:latin typeface="Times New Roman"/>
                <a:ea typeface="Times New Roman"/>
                <a:cs typeface="Times New Roman"/>
                <a:sym typeface="Times New Roman"/>
              </a:rPr>
              <a:t>33</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34: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2" name="Google Shape;312;p34:notes"/>
          <p:cNvSpPr txBox="1">
            <a:spLocks noGrp="1"/>
          </p:cNvSpPr>
          <p:nvPr>
            <p:ph type="body" idx="1"/>
          </p:nvPr>
        </p:nvSpPr>
        <p:spPr>
          <a:xfrm>
            <a:off x="685800" y="4343400"/>
            <a:ext cx="5486039"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Rastúce nepriateľstvo Rimanov proti Židom sa prepojilo s konfliktom medzi Židmi a kresťanmi a nastal rozkvet protižidovskej literatúry, čo vyvolalo silné protižidovské nálady naprieč Rímskou ríšou.</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Kresťania boli stále citlivejší na stotožňovanie sa so Židmi.</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Keďže zachovávanie soboty znamenalo, že budú </a:t>
            </a:r>
            <a:r>
              <a:rPr lang="cs" sz="2000"/>
              <a:t>stotožňovaní</a:t>
            </a:r>
            <a:r>
              <a:rPr lang="cs" sz="2000" b="0" strike="noStrike">
                <a:latin typeface="Arial"/>
                <a:ea typeface="Arial"/>
                <a:cs typeface="Arial"/>
                <a:sym typeface="Arial"/>
              </a:rPr>
              <a:t> so Židmi, mnoho kresťanov začalo od tejto povinnosti ustupovať.</a:t>
            </a:r>
            <a:endParaRPr sz="2000" b="0" strike="noStrike">
              <a:latin typeface="Arial"/>
              <a:ea typeface="Arial"/>
              <a:cs typeface="Arial"/>
              <a:sym typeface="Arial"/>
            </a:endParaRPr>
          </a:p>
        </p:txBody>
      </p:sp>
      <p:sp>
        <p:nvSpPr>
          <p:cNvPr id="313" name="Google Shape;313;p34:notes"/>
          <p:cNvSpPr/>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cs" sz="1200" b="0" i="0" u="none" strike="noStrike" cap="none">
                <a:solidFill>
                  <a:srgbClr val="000000"/>
                </a:solidFill>
                <a:latin typeface="Times New Roman"/>
                <a:ea typeface="Times New Roman"/>
                <a:cs typeface="Times New Roman"/>
                <a:sym typeface="Times New Roman"/>
              </a:rPr>
              <a:t>34</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35: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8" name="Google Shape;318;p35:notes"/>
          <p:cNvSpPr txBox="1">
            <a:spLocks noGrp="1"/>
          </p:cNvSpPr>
          <p:nvPr>
            <p:ph type="body" idx="1"/>
          </p:nvPr>
        </p:nvSpPr>
        <p:spPr>
          <a:xfrm>
            <a:off x="685800" y="4343400"/>
            <a:ext cx="5486039"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Pôsobivé náznaky (navrhujú), že zachovávanie nedele bolo zavedené v tejto dobe v spojitosti s Veľkonočnou nedeľou, ako pokus osvetliť rímskej vláde odlišnosť kresťanov od judaizmu.</a:t>
            </a:r>
            <a:r>
              <a:rPr lang="cs" sz="2000"/>
              <a:t>“</a:t>
            </a:r>
            <a:r>
              <a:rPr lang="cs" sz="2000" b="0" strike="noStrike">
                <a:latin typeface="Arial"/>
                <a:ea typeface="Arial"/>
                <a:cs typeface="Arial"/>
                <a:sym typeface="Arial"/>
              </a:rPr>
              <a:t> Tamtiež s. 237</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p:txBody>
      </p:sp>
      <p:sp>
        <p:nvSpPr>
          <p:cNvPr id="319" name="Google Shape;319;p35:notes"/>
          <p:cNvSpPr/>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cs" sz="1200" b="0" i="0" u="none" strike="noStrike" cap="none">
                <a:solidFill>
                  <a:srgbClr val="000000"/>
                </a:solidFill>
                <a:latin typeface="Times New Roman"/>
                <a:ea typeface="Times New Roman"/>
                <a:cs typeface="Times New Roman"/>
                <a:sym typeface="Times New Roman"/>
              </a:rPr>
              <a:t>35</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36: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6" name="Google Shape;326;p36:notes"/>
          <p:cNvSpPr txBox="1">
            <a:spLocks noGrp="1"/>
          </p:cNvSpPr>
          <p:nvPr>
            <p:ph type="body" idx="1"/>
          </p:nvPr>
        </p:nvSpPr>
        <p:spPr>
          <a:xfrm>
            <a:off x="685800" y="4343400"/>
            <a:ext cx="5486039"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S vedomím toho je ľahké si domyslieť, ako kresťania žijúci v hlavnom meste Rímskej ríše boli tými, ktorí viedli k odlíšeniu sa od tých, ktorí zachovávali sobotu.</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Boli umiestení v centre, kde bolo nepriateľstvo najsilnejšie!</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Je pochopiteľné, že sa hanbili za zachovávanie soboty, čo bolo Rimanmi považované za niečo opovržení hodného a naviac s prihliadnutím k tomu, že zbor v Ríme bol prevažne tvorený konvertitmi z pohanstva.</a:t>
            </a:r>
            <a:endParaRPr sz="2000" b="0" strike="noStrike">
              <a:latin typeface="Arial"/>
              <a:ea typeface="Arial"/>
              <a:cs typeface="Arial"/>
              <a:sym typeface="Arial"/>
            </a:endParaRPr>
          </a:p>
        </p:txBody>
      </p:sp>
      <p:sp>
        <p:nvSpPr>
          <p:cNvPr id="327" name="Google Shape;327;p36:notes"/>
          <p:cNvSpPr/>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cs" sz="1200" b="0" i="0" u="none" strike="noStrike" cap="none">
                <a:solidFill>
                  <a:srgbClr val="000000"/>
                </a:solidFill>
                <a:latin typeface="Times New Roman"/>
                <a:ea typeface="Times New Roman"/>
                <a:cs typeface="Times New Roman"/>
                <a:sym typeface="Times New Roman"/>
              </a:rPr>
              <a:t>36</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37: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2" name="Google Shape;332;p37:notes"/>
          <p:cNvSpPr txBox="1">
            <a:spLocks noGrp="1"/>
          </p:cNvSpPr>
          <p:nvPr>
            <p:ph type="body" idx="1"/>
          </p:nvPr>
        </p:nvSpPr>
        <p:spPr>
          <a:xfrm>
            <a:off x="685800" y="4343400"/>
            <a:ext cx="5486039"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(Rimanom 11,13)</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Vidíme tam zaujímavú poznámku, ktorú Pavel adresuje zboru v Ríme: „… ja, apoštol pohanov…“</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Títo kresťania nedávno obrátení od pohanstva neboli tak silne navyknutí zachovávať sobotu, ako tomu bolo u kresťanov zo Židov, ktorí vždycky sobotu zachovávali.</a:t>
            </a:r>
            <a:endParaRPr sz="2000" b="0" strike="noStrike">
              <a:latin typeface="Arial"/>
              <a:ea typeface="Arial"/>
              <a:cs typeface="Arial"/>
              <a:sym typeface="Arial"/>
            </a:endParaRPr>
          </a:p>
        </p:txBody>
      </p:sp>
      <p:sp>
        <p:nvSpPr>
          <p:cNvPr id="333" name="Google Shape;333;p37:notes"/>
          <p:cNvSpPr/>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cs" sz="1200" b="0" i="0" u="none" strike="noStrike" cap="none">
                <a:solidFill>
                  <a:srgbClr val="000000"/>
                </a:solidFill>
                <a:latin typeface="Times New Roman"/>
                <a:ea typeface="Times New Roman"/>
                <a:cs typeface="Times New Roman"/>
                <a:sym typeface="Times New Roman"/>
              </a:rPr>
              <a:t>37</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38: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0" name="Google Shape;340;p38:notes"/>
          <p:cNvSpPr txBox="1">
            <a:spLocks noGrp="1"/>
          </p:cNvSpPr>
          <p:nvPr>
            <p:ph type="body" idx="1"/>
          </p:nvPr>
        </p:nvSpPr>
        <p:spPr>
          <a:xfrm>
            <a:off x="685800" y="4343400"/>
            <a:ext cx="5486039"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Ale prečo bola vybraná práve nedeľa a nie iný deň týždňa?</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To je dobrá otázka.</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Pohania v Ríme uctievali už veľa rokov slnko a nedeľa pre nich bola dňom slnka.</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Rímsky cisári sa predstavovali tiež ako bohovia slnka, nechávali raziť symbol slnka na svoje mince a budovy a očakávali božské pocty od svojich poddaných.</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Niektorí teológovia si myslia, že tu cirkev videla výhodu v kompromise s pohanstvom.</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Tým, že si privlastnia pohanské zvyky, pohania ľahšie prejdú ku kresťanstvu a budú sa tam cítiť viac ako doma.</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Malo to tiež priniesť výhodu celej ríše tým, že sa rôzne skupiny zjednotia do jedného veľkého náboženstva.</a:t>
            </a:r>
            <a:endParaRPr sz="2000" b="0" strike="noStrike">
              <a:latin typeface="Arial"/>
              <a:ea typeface="Arial"/>
              <a:cs typeface="Arial"/>
              <a:sym typeface="Arial"/>
            </a:endParaRPr>
          </a:p>
        </p:txBody>
      </p:sp>
      <p:sp>
        <p:nvSpPr>
          <p:cNvPr id="341" name="Google Shape;341;p38:notes"/>
          <p:cNvSpPr/>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cs" sz="1200" b="0" i="0" u="none" strike="noStrike" cap="none">
                <a:solidFill>
                  <a:srgbClr val="000000"/>
                </a:solidFill>
                <a:latin typeface="Times New Roman"/>
                <a:ea typeface="Times New Roman"/>
                <a:cs typeface="Times New Roman"/>
                <a:sym typeface="Times New Roman"/>
              </a:rPr>
              <a:t>38</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39: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6" name="Google Shape;346;p39:notes"/>
          <p:cNvSpPr txBox="1">
            <a:spLocks noGrp="1"/>
          </p:cNvSpPr>
          <p:nvPr>
            <p:ph type="body" idx="1"/>
          </p:nvPr>
        </p:nvSpPr>
        <p:spPr>
          <a:xfrm>
            <a:off x="685800" y="4343400"/>
            <a:ext cx="5486039"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Po storočia bola nedeľa slávená nie ako svätý deň, ale ako sviatok.</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Potom boli oba dni dodržované ako sväté.</a:t>
            </a:r>
            <a:endParaRPr sz="2000" b="0" strike="noStrike">
              <a:latin typeface="Arial"/>
              <a:ea typeface="Arial"/>
              <a:cs typeface="Arial"/>
              <a:sym typeface="Arial"/>
            </a:endParaRPr>
          </a:p>
        </p:txBody>
      </p:sp>
      <p:sp>
        <p:nvSpPr>
          <p:cNvPr id="347" name="Google Shape;347;p39:notes"/>
          <p:cNvSpPr/>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cs" sz="1200" b="0" i="0" u="none" strike="noStrike" cap="none">
                <a:solidFill>
                  <a:srgbClr val="000000"/>
                </a:solidFill>
                <a:latin typeface="Times New Roman"/>
                <a:ea typeface="Times New Roman"/>
                <a:cs typeface="Times New Roman"/>
                <a:sym typeface="Times New Roman"/>
              </a:rPr>
              <a:t>39</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4: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6" name="Google Shape;86;p4:notes"/>
          <p:cNvSpPr txBox="1">
            <a:spLocks noGrp="1"/>
          </p:cNvSpPr>
          <p:nvPr>
            <p:ph type="body" idx="1"/>
          </p:nvPr>
        </p:nvSpPr>
        <p:spPr>
          <a:xfrm>
            <a:off x="685800" y="4343400"/>
            <a:ext cx="5486039"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Ďalšie mýty mali vážnejšie dopady. Na konci osemnásteho storočia verili lekári, že nemoc je možné vyliečiť púšťaním žilou – teda že sa zoberie pacientovi krv. Prvý prezident Spojených štátov George Washington zomrel potom, čo mu boli zo žíl odobrané takmer dva litre krvi, pretože ho bolelo v krku.</a:t>
            </a:r>
            <a:endParaRPr sz="2000" b="0" strike="noStrike">
              <a:latin typeface="Arial"/>
              <a:ea typeface="Arial"/>
              <a:cs typeface="Arial"/>
              <a:sym typeface="Arial"/>
            </a:endParaRPr>
          </a:p>
        </p:txBody>
      </p:sp>
      <p:sp>
        <p:nvSpPr>
          <p:cNvPr id="87" name="Google Shape;87;p4:notes"/>
          <p:cNvSpPr/>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cs" sz="1200" b="0" i="0" u="none" strike="noStrike" cap="none">
                <a:solidFill>
                  <a:srgbClr val="000000"/>
                </a:solidFill>
                <a:latin typeface="Times New Roman"/>
                <a:ea typeface="Times New Roman"/>
                <a:cs typeface="Times New Roman"/>
                <a:sym typeface="Times New Roman"/>
              </a:rPr>
              <a:t>4</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40: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52" name="Google Shape;352;p40:notes"/>
          <p:cNvSpPr txBox="1">
            <a:spLocks noGrp="1"/>
          </p:cNvSpPr>
          <p:nvPr>
            <p:ph type="body" idx="1"/>
          </p:nvPr>
        </p:nvSpPr>
        <p:spPr>
          <a:xfrm>
            <a:off x="685800" y="4343400"/>
            <a:ext cx="5486039"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Nasledujúce slová čítame z Apoštolskej konštitúcie z kap. 23:</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„Kresťania neboli jediní, ktorí sa stali ľahkovážnymi a začali vo veciach viery robiť kompromisy. Narušenie čistoty apoštolskej cirkvi, ktorá bola pevná a čistá, prišlo až s druhou a treťou generáciou kresťano</a:t>
            </a:r>
            <a:r>
              <a:rPr lang="cs" sz="2000"/>
              <a:t>v, </a:t>
            </a:r>
            <a:r>
              <a:rPr lang="cs" sz="2000">
                <a:solidFill>
                  <a:schemeClr val="dk1"/>
                </a:solidFill>
              </a:rPr>
              <a:t>kde vidíme dôkazy kompromisov a odpadnutí.“</a:t>
            </a:r>
            <a:endParaRPr sz="2000">
              <a:solidFill>
                <a:schemeClr val="dk1"/>
              </a:solidFill>
            </a:endParaRPr>
          </a:p>
          <a:p>
            <a:pPr marL="216000" lvl="0" indent="-216000" algn="l" rtl="0">
              <a:lnSpc>
                <a:spcPct val="100000"/>
              </a:lnSpc>
              <a:spcBef>
                <a:spcPts val="0"/>
              </a:spcBef>
              <a:spcAft>
                <a:spcPts val="0"/>
              </a:spcAft>
              <a:buSzPts val="1400"/>
              <a:buNone/>
            </a:pPr>
            <a:endParaRPr sz="2000"/>
          </a:p>
        </p:txBody>
      </p:sp>
      <p:sp>
        <p:nvSpPr>
          <p:cNvPr id="353" name="Google Shape;353;p40:notes"/>
          <p:cNvSpPr/>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cs" sz="1200" b="0" i="0" u="none" strike="noStrike" cap="none">
                <a:solidFill>
                  <a:srgbClr val="000000"/>
                </a:solidFill>
                <a:latin typeface="Times New Roman"/>
                <a:ea typeface="Times New Roman"/>
                <a:cs typeface="Times New Roman"/>
                <a:sym typeface="Times New Roman"/>
              </a:rPr>
              <a:t>40</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42: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0" name="Google Shape;360;p42:notes"/>
          <p:cNvSpPr txBox="1">
            <a:spLocks noGrp="1"/>
          </p:cNvSpPr>
          <p:nvPr>
            <p:ph type="body" idx="1"/>
          </p:nvPr>
        </p:nvSpPr>
        <p:spPr>
          <a:xfrm>
            <a:off x="685800" y="4343400"/>
            <a:ext cx="5486039"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SzPts val="1400"/>
              <a:buNone/>
            </a:pPr>
            <a:endParaRPr sz="2000" b="0" strike="noStrike" dirty="0">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dirty="0">
                <a:latin typeface="Arial"/>
                <a:ea typeface="Arial"/>
                <a:cs typeface="Arial"/>
                <a:sym typeface="Arial"/>
              </a:rPr>
              <a:t>Tendencia ku kompromisu bola zdôraznená prvým občianskym zákonom, ktorý vydal rímsky cisár Konštantín 7. marca 321.</a:t>
            </a:r>
            <a:endParaRPr sz="2000" b="0" strike="noStrike" dirty="0">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dirty="0">
              <a:latin typeface="Arial"/>
              <a:ea typeface="Arial"/>
              <a:cs typeface="Arial"/>
              <a:sym typeface="Arial"/>
            </a:endParaRPr>
          </a:p>
        </p:txBody>
      </p:sp>
      <p:sp>
        <p:nvSpPr>
          <p:cNvPr id="361" name="Google Shape;361;p42:notes"/>
          <p:cNvSpPr/>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cs" sz="1200" b="0" i="0" u="none" strike="noStrike" cap="none">
                <a:solidFill>
                  <a:srgbClr val="000000"/>
                </a:solidFill>
                <a:latin typeface="Times New Roman"/>
                <a:ea typeface="Times New Roman"/>
                <a:cs typeface="Times New Roman"/>
                <a:sym typeface="Times New Roman"/>
              </a:rPr>
              <a:t>41</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43: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8" name="Google Shape;368;p43:notes"/>
          <p:cNvSpPr txBox="1">
            <a:spLocks noGrp="1"/>
          </p:cNvSpPr>
          <p:nvPr>
            <p:ph type="body" idx="1"/>
          </p:nvPr>
        </p:nvSpPr>
        <p:spPr>
          <a:xfrm>
            <a:off x="685800" y="4343400"/>
            <a:ext cx="5486039"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Aj keď bol ešte pohanom, vydal tento zákon:</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„Nech je na posvätný deň slnka pokoj pre všetkých úradníkov a ľudí žijúcich v mestách a nech sú všetky dielne zatvorené Na vidieku však človek zamestnaný v poľnohospodárstve nech slobodne a podľa zákona vykonáva svoju činnosť…“</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History of the Christian Church, ed. 1902, v. 3, s. 380</a:t>
            </a:r>
            <a:endParaRPr sz="2000" b="0" strike="noStrike">
              <a:latin typeface="Arial"/>
              <a:ea typeface="Arial"/>
              <a:cs typeface="Arial"/>
              <a:sym typeface="Arial"/>
            </a:endParaRPr>
          </a:p>
        </p:txBody>
      </p:sp>
      <p:sp>
        <p:nvSpPr>
          <p:cNvPr id="369" name="Google Shape;369;p43:notes"/>
          <p:cNvSpPr/>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cs" sz="1200" b="0" i="0" u="none" strike="noStrike" cap="none">
                <a:solidFill>
                  <a:srgbClr val="000000"/>
                </a:solidFill>
                <a:latin typeface="Times New Roman"/>
                <a:ea typeface="Times New Roman"/>
                <a:cs typeface="Times New Roman"/>
                <a:sym typeface="Times New Roman"/>
              </a:rPr>
              <a:t>42</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44: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76" name="Google Shape;376;p44:notes"/>
          <p:cNvSpPr txBox="1">
            <a:spLocks noGrp="1"/>
          </p:cNvSpPr>
          <p:nvPr>
            <p:ph type="body" idx="1"/>
          </p:nvPr>
        </p:nvSpPr>
        <p:spPr>
          <a:xfrm>
            <a:off x="685800" y="4343400"/>
            <a:ext cx="5486039"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Ďalší krok v integrácii zachovávani</a:t>
            </a:r>
            <a:r>
              <a:rPr lang="cs" sz="2000"/>
              <a:t>a</a:t>
            </a:r>
            <a:r>
              <a:rPr lang="cs" sz="2000" b="0" strike="noStrike">
                <a:latin typeface="Arial"/>
                <a:ea typeface="Arial"/>
                <a:cs typeface="Arial"/>
                <a:sym typeface="Arial"/>
              </a:rPr>
              <a:t> nedele do kresťanstva bol podniknutý Rímskou cirkvou v na koncil</a:t>
            </a:r>
            <a:r>
              <a:rPr lang="cs" sz="2000"/>
              <a:t>e</a:t>
            </a:r>
            <a:r>
              <a:rPr lang="cs" sz="2000" b="0" strike="noStrike">
                <a:latin typeface="Arial"/>
                <a:ea typeface="Arial"/>
                <a:cs typeface="Arial"/>
                <a:sym typeface="Arial"/>
              </a:rPr>
              <a:t> v Laodiceji.</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Bol vytvorený prvý náboženský zákon týkajúci sa zachovávania nedele.</a:t>
            </a:r>
            <a:endParaRPr sz="2000" b="0" strike="noStrike">
              <a:latin typeface="Arial"/>
              <a:ea typeface="Arial"/>
              <a:cs typeface="Arial"/>
              <a:sym typeface="Arial"/>
            </a:endParaRPr>
          </a:p>
        </p:txBody>
      </p:sp>
      <p:sp>
        <p:nvSpPr>
          <p:cNvPr id="377" name="Google Shape;377;p44:notes"/>
          <p:cNvSpPr/>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cs" sz="1200" b="0" i="0" u="none" strike="noStrike" cap="none">
                <a:solidFill>
                  <a:srgbClr val="000000"/>
                </a:solidFill>
                <a:latin typeface="Times New Roman"/>
                <a:ea typeface="Times New Roman"/>
                <a:cs typeface="Times New Roman"/>
                <a:sym typeface="Times New Roman"/>
              </a:rPr>
              <a:t>43</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45: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82" name="Google Shape;382;p45:notes"/>
          <p:cNvSpPr txBox="1">
            <a:spLocks noGrp="1"/>
          </p:cNvSpPr>
          <p:nvPr>
            <p:ph type="body" idx="1"/>
          </p:nvPr>
        </p:nvSpPr>
        <p:spPr>
          <a:xfrm>
            <a:off x="685800" y="4343400"/>
            <a:ext cx="5486039"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SzPts val="1400"/>
              <a:buNone/>
            </a:pPr>
            <a:endParaRPr sz="2000" b="0" strike="noStrike" dirty="0">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dirty="0">
                <a:latin typeface="Arial"/>
                <a:ea typeface="Arial"/>
                <a:cs typeface="Arial"/>
                <a:sym typeface="Arial"/>
              </a:rPr>
              <a:t>V r. 325 Silvester, rímsky biskup zmenil názov prvého dňa a nazval ho “Dňom Pána”.  – Historia Ecclesiastica, s. 739</a:t>
            </a:r>
            <a:endParaRPr sz="2000" b="0" strike="noStrike" dirty="0">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dirty="0">
                <a:latin typeface="Arial"/>
                <a:ea typeface="Arial"/>
                <a:cs typeface="Arial"/>
                <a:sym typeface="Arial"/>
              </a:rPr>
              <a:t>Na ďalšom koncile v Laodiceji bol vydaný r. 364 tento zákon:</a:t>
            </a:r>
            <a:endParaRPr sz="2000" b="0" strike="noStrike" dirty="0">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dirty="0">
                <a:latin typeface="Arial"/>
                <a:ea typeface="Arial"/>
                <a:cs typeface="Arial"/>
                <a:sym typeface="Arial"/>
              </a:rPr>
              <a:t>„Kresťania nebudú napodobňovať Židov a nebudú v sobotu(deň odpočinku) nečinní, ale budú v ten deň pracovať.”</a:t>
            </a:r>
            <a:endParaRPr sz="2000" b="0" strike="noStrike" dirty="0">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dirty="0">
              <a:latin typeface="Arial"/>
              <a:ea typeface="Arial"/>
              <a:cs typeface="Arial"/>
              <a:sym typeface="Arial"/>
            </a:endParaRPr>
          </a:p>
        </p:txBody>
      </p:sp>
      <p:sp>
        <p:nvSpPr>
          <p:cNvPr id="383" name="Google Shape;383;p45:notes"/>
          <p:cNvSpPr/>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cs" sz="1200" b="0" i="0" u="none" strike="noStrike" cap="none">
                <a:solidFill>
                  <a:srgbClr val="000000"/>
                </a:solidFill>
                <a:latin typeface="Times New Roman"/>
                <a:ea typeface="Times New Roman"/>
                <a:cs typeface="Times New Roman"/>
                <a:sym typeface="Times New Roman"/>
              </a:rPr>
              <a:t>44</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46: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90" name="Google Shape;390;p46:notes"/>
          <p:cNvSpPr txBox="1">
            <a:spLocks noGrp="1"/>
          </p:cNvSpPr>
          <p:nvPr>
            <p:ph type="body" idx="1"/>
          </p:nvPr>
        </p:nvSpPr>
        <p:spPr>
          <a:xfrm>
            <a:off x="685800" y="4343400"/>
            <a:ext cx="5486039"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„Ale Deň Pána budú obzvlášť uctievať, a pretože to sú kresťania, nebudú v ten deň, pokiaľ je to možné, pracovať.“ – A History of the Councils of the Church, v. 2, s. 316</a:t>
            </a:r>
            <a:endParaRPr sz="2000" b="0" strike="noStrike">
              <a:latin typeface="Arial"/>
              <a:ea typeface="Arial"/>
              <a:cs typeface="Arial"/>
              <a:sym typeface="Arial"/>
            </a:endParaRPr>
          </a:p>
        </p:txBody>
      </p:sp>
      <p:sp>
        <p:nvSpPr>
          <p:cNvPr id="391" name="Google Shape;391;p46:notes"/>
          <p:cNvSpPr/>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cs" sz="1200" b="0" i="0" u="none" strike="noStrike" cap="none">
                <a:solidFill>
                  <a:srgbClr val="000000"/>
                </a:solidFill>
                <a:latin typeface="Times New Roman"/>
                <a:ea typeface="Times New Roman"/>
                <a:cs typeface="Times New Roman"/>
                <a:sym typeface="Times New Roman"/>
              </a:rPr>
              <a:t>45</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47: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98" name="Google Shape;398;p47:notes"/>
          <p:cNvSpPr txBox="1">
            <a:spLocks noGrp="1"/>
          </p:cNvSpPr>
          <p:nvPr>
            <p:ph type="body" idx="1"/>
          </p:nvPr>
        </p:nvSpPr>
        <p:spPr>
          <a:xfrm>
            <a:off x="685800" y="4343400"/>
            <a:ext cx="5486039"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Navzdory tomu kresťania stále zachovávali sobotu aj v šiestom storočí, pretože pápež Gregor verejne odsúdil:</a:t>
            </a:r>
            <a:endParaRPr sz="2000" b="0" strike="noStrike">
              <a:latin typeface="Arial"/>
              <a:ea typeface="Arial"/>
              <a:cs typeface="Arial"/>
              <a:sym typeface="Arial"/>
            </a:endParaRPr>
          </a:p>
        </p:txBody>
      </p:sp>
      <p:sp>
        <p:nvSpPr>
          <p:cNvPr id="399" name="Google Shape;399;p47:notes"/>
          <p:cNvSpPr/>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cs" sz="1200" b="0" i="0" u="none" strike="noStrike" cap="none">
                <a:solidFill>
                  <a:srgbClr val="000000"/>
                </a:solidFill>
                <a:latin typeface="Times New Roman"/>
                <a:ea typeface="Times New Roman"/>
                <a:cs typeface="Times New Roman"/>
                <a:sym typeface="Times New Roman"/>
              </a:rPr>
              <a:t>46</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48: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04" name="Google Shape;404;p48:notes"/>
          <p:cNvSpPr txBox="1">
            <a:spLocks noGrp="1"/>
          </p:cNvSpPr>
          <p:nvPr>
            <p:ph type="body" idx="1"/>
          </p:nvPr>
        </p:nvSpPr>
        <p:spPr>
          <a:xfrm>
            <a:off x="685800" y="4343400"/>
            <a:ext cx="5486039"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„Ako proroci antikrista sú tí, ktorí zastávajú názor, že by nemala byť konaná práca v siedmy deň.“ – The Law of Sunday citováno v C. B. Haynes, From Sabbath to Sunday, s. 43</a:t>
            </a:r>
            <a:endParaRPr sz="2000" b="0" strike="noStrike">
              <a:latin typeface="Arial"/>
              <a:ea typeface="Arial"/>
              <a:cs typeface="Arial"/>
              <a:sym typeface="Arial"/>
            </a:endParaRPr>
          </a:p>
        </p:txBody>
      </p:sp>
      <p:sp>
        <p:nvSpPr>
          <p:cNvPr id="405" name="Google Shape;405;p48:notes"/>
          <p:cNvSpPr/>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cs" sz="1200" b="0" i="0" u="none" strike="noStrike" cap="none">
                <a:solidFill>
                  <a:srgbClr val="000000"/>
                </a:solidFill>
                <a:latin typeface="Times New Roman"/>
                <a:ea typeface="Times New Roman"/>
                <a:cs typeface="Times New Roman"/>
                <a:sym typeface="Times New Roman"/>
              </a:rPr>
              <a:t>47</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49: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2" name="Google Shape;412;p49:notes"/>
          <p:cNvSpPr txBox="1">
            <a:spLocks noGrp="1"/>
          </p:cNvSpPr>
          <p:nvPr>
            <p:ph type="body" idx="1"/>
          </p:nvPr>
        </p:nvSpPr>
        <p:spPr>
          <a:xfrm>
            <a:off x="685800" y="4343400"/>
            <a:ext cx="5486039"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Majte na mysli, že Biblia nebola dostupná pre každého, ako je tomu dnes.</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Vierouka a doktríny boli odovzdávané ústne, takže laici boli schopní len málo rozlíšiť medzi Písmom a tradíciou.</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Až nakoniec väčšina ľudí len ťažko poznala pravdu, ako ju učil Kristus a jeho učeníci.</a:t>
            </a:r>
            <a:endParaRPr sz="2000" b="0" strike="noStrike">
              <a:latin typeface="Arial"/>
              <a:ea typeface="Arial"/>
              <a:cs typeface="Arial"/>
              <a:sym typeface="Arial"/>
            </a:endParaRPr>
          </a:p>
        </p:txBody>
      </p:sp>
      <p:sp>
        <p:nvSpPr>
          <p:cNvPr id="413" name="Google Shape;413;p49:notes"/>
          <p:cNvSpPr/>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cs" sz="1200" b="0" i="0" u="none" strike="noStrike" cap="none">
                <a:solidFill>
                  <a:srgbClr val="000000"/>
                </a:solidFill>
                <a:latin typeface="Times New Roman"/>
                <a:ea typeface="Times New Roman"/>
                <a:cs typeface="Times New Roman"/>
                <a:sym typeface="Times New Roman"/>
              </a:rPr>
              <a:t>48</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50: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8" name="Google Shape;418;p50:notes"/>
          <p:cNvSpPr txBox="1">
            <a:spLocks noGrp="1"/>
          </p:cNvSpPr>
          <p:nvPr>
            <p:ph type="body" idx="1"/>
          </p:nvPr>
        </p:nvSpPr>
        <p:spPr>
          <a:xfrm>
            <a:off x="685800" y="4343400"/>
            <a:ext cx="5486039"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Storočia ubiehali a prišla protestantská reformácia, ktorá spochybnila veľa rituálov a tradícii, ktoré nahradili učenie Božieho slova.</a:t>
            </a:r>
            <a:endParaRPr sz="2000" b="0" strike="noStrike">
              <a:latin typeface="Arial"/>
              <a:ea typeface="Arial"/>
              <a:cs typeface="Arial"/>
              <a:sym typeface="Arial"/>
            </a:endParaRPr>
          </a:p>
        </p:txBody>
      </p:sp>
      <p:sp>
        <p:nvSpPr>
          <p:cNvPr id="419" name="Google Shape;419;p50:notes"/>
          <p:cNvSpPr/>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cs" sz="1200" b="0" i="0" u="none" strike="noStrike" cap="none">
                <a:solidFill>
                  <a:srgbClr val="000000"/>
                </a:solidFill>
                <a:latin typeface="Times New Roman"/>
                <a:ea typeface="Times New Roman"/>
                <a:cs typeface="Times New Roman"/>
                <a:sym typeface="Times New Roman"/>
              </a:rPr>
              <a:t>49</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5: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2" name="Google Shape;92;p5:notes"/>
          <p:cNvSpPr txBox="1">
            <a:spLocks noGrp="1"/>
          </p:cNvSpPr>
          <p:nvPr>
            <p:ph type="body" idx="1"/>
          </p:nvPr>
        </p:nvSpPr>
        <p:spPr>
          <a:xfrm>
            <a:off x="685800" y="4343400"/>
            <a:ext cx="5486039"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Je možné, že sa do kresťanskej cirkvi vkradli aj náboženské mýty? A je možné, že tu hovoríme o niečom dôležitejšom, než len o tom, koľko nôh má pavúk?</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Pri našom poslednom stretnutí sme zistili, že siedmym dňom týždňa je sobota – Boží sabat. Samozrejme milióny ľudí, ktorí zachovávajú prvý deň týždňa veria, že nedeľa je biblickým sabatom. Tak isto ako </a:t>
            </a:r>
            <a:r>
              <a:rPr lang="cs" sz="2000"/>
              <a:t>„</a:t>
            </a:r>
            <a:r>
              <a:rPr lang="cs" sz="2000" b="0" strike="noStrike">
                <a:latin typeface="Arial"/>
                <a:ea typeface="Arial"/>
                <a:cs typeface="Arial"/>
                <a:sym typeface="Arial"/>
              </a:rPr>
              <a:t>učebnica“ pred 2000 nesprávne roky učili, že pavúk má šesť nôh, rovnako tak milióny ľudí prijali mýtus týkajúci sa sabatu. Dôvodom, prečo navštevujete tieto biblické prednášky, je, že vaše srdce túži po pravde, že? Chcete vedieť, čo Božie slovo naozaj hovorí. Božie slovo je jediným bezpečným vodítkom pre náš život.</a:t>
            </a:r>
            <a:endParaRPr/>
          </a:p>
        </p:txBody>
      </p:sp>
      <p:sp>
        <p:nvSpPr>
          <p:cNvPr id="93" name="Google Shape;93;p5:notes"/>
          <p:cNvSpPr/>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cs" sz="1200" b="0" i="0" u="none" strike="noStrike" cap="none">
                <a:solidFill>
                  <a:srgbClr val="000000"/>
                </a:solidFill>
                <a:latin typeface="Times New Roman"/>
                <a:ea typeface="Times New Roman"/>
                <a:cs typeface="Times New Roman"/>
                <a:sym typeface="Times New Roman"/>
              </a:rPr>
              <a:t>5</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51: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24" name="Google Shape;424;p51:notes"/>
          <p:cNvSpPr txBox="1">
            <a:spLocks noGrp="1"/>
          </p:cNvSpPr>
          <p:nvPr>
            <p:ph type="body" idx="1"/>
          </p:nvPr>
        </p:nvSpPr>
        <p:spPr>
          <a:xfrm>
            <a:off x="685800" y="4343400"/>
            <a:ext cx="5486039"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Volanie reformácie znelo: „Biblia a jedine Biblia je pravidlom našej viery.“</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Mnohí, ako Hus a Jeroným zaplatili za svoju vernosť Biblii mučeníckou smrťou na hranici.</a:t>
            </a:r>
            <a:endParaRPr sz="2000" b="0" strike="noStrike">
              <a:latin typeface="Arial"/>
              <a:ea typeface="Arial"/>
              <a:cs typeface="Arial"/>
              <a:sym typeface="Arial"/>
            </a:endParaRPr>
          </a:p>
        </p:txBody>
      </p:sp>
      <p:sp>
        <p:nvSpPr>
          <p:cNvPr id="425" name="Google Shape;425;p51:notes"/>
          <p:cNvSpPr/>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cs" sz="1200" b="0" i="0" u="none" strike="noStrike" cap="none">
                <a:solidFill>
                  <a:srgbClr val="000000"/>
                </a:solidFill>
                <a:latin typeface="Times New Roman"/>
                <a:ea typeface="Times New Roman"/>
                <a:cs typeface="Times New Roman"/>
                <a:sym typeface="Times New Roman"/>
              </a:rPr>
              <a:t>50</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52: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30" name="Google Shape;430;p52:notes"/>
          <p:cNvSpPr txBox="1">
            <a:spLocks noGrp="1"/>
          </p:cNvSpPr>
          <p:nvPr>
            <p:ph type="body" idx="1"/>
          </p:nvPr>
        </p:nvSpPr>
        <p:spPr>
          <a:xfrm>
            <a:off x="685800" y="4343400"/>
            <a:ext cx="5486039"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Každopádne pravda o sobote stále ležala pod nánosmi storočných tradícii.</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Len pár ľudí bližšie skúmalo a zistilo, čo Biblia učí.</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Mnohí prijali, čo im bolo po generácie zverované a nijak to nespochybňovali, či je to skutočnosť, alebo fikcia.</a:t>
            </a:r>
            <a:endParaRPr sz="2000" b="0" strike="noStrike">
              <a:latin typeface="Arial"/>
              <a:ea typeface="Arial"/>
              <a:cs typeface="Arial"/>
              <a:sym typeface="Arial"/>
            </a:endParaRPr>
          </a:p>
        </p:txBody>
      </p:sp>
      <p:sp>
        <p:nvSpPr>
          <p:cNvPr id="431" name="Google Shape;431;p52:notes"/>
          <p:cNvSpPr/>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cs" sz="1200" b="0" i="0" u="none" strike="noStrike" cap="none">
                <a:solidFill>
                  <a:srgbClr val="000000"/>
                </a:solidFill>
                <a:latin typeface="Times New Roman"/>
                <a:ea typeface="Times New Roman"/>
                <a:cs typeface="Times New Roman"/>
                <a:sym typeface="Times New Roman"/>
              </a:rPr>
              <a:t>51</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53: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36" name="Google Shape;436;p53:notes"/>
          <p:cNvSpPr txBox="1">
            <a:spLocks noGrp="1"/>
          </p:cNvSpPr>
          <p:nvPr>
            <p:ph type="body" idx="1"/>
          </p:nvPr>
        </p:nvSpPr>
        <p:spPr>
          <a:xfrm>
            <a:off x="685800" y="4343400"/>
            <a:ext cx="5486039"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Niekedy ľudia prijímajú veci bez pochybností. Celé storočia ľudia verili, že Zem je stredom vesmíru. Verili, že Slnko a všetky planéty obiehajú okolo Zeme.</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Voľnomyšlienkársky Koperník však tento mýtus spochybnil.</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Prehlásil: „Slnko a nie Zem je stredom vesmíru.“ Viete, kto sa proti tomu najostrejšie staval? Cirkevní hodnostári – učitelia náboženstva. Tí vykrikovali: „Nemôžete zmeniť Božie nebesá.“</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Samozrejme, že Koperník nezmenil Božie nebesá. Len odhalil starú tradíciu, ktorá nemala solídny vedecký základ. Koperník nám zjavil pravdu.</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Veriť dlho niečomu automaticky neznamená, že to bude pravda. Ako sa sobota zmenila? Vypočujeme si udivujúce výroky katolíckych autorov, ktorých cirkev hrala vedúcu rolu v zmene soboty na nedeľu.</a:t>
            </a:r>
            <a:endParaRPr sz="2000" b="0" strike="noStrike">
              <a:latin typeface="Arial"/>
              <a:ea typeface="Arial"/>
              <a:cs typeface="Arial"/>
              <a:sym typeface="Arial"/>
            </a:endParaRPr>
          </a:p>
        </p:txBody>
      </p:sp>
      <p:sp>
        <p:nvSpPr>
          <p:cNvPr id="437" name="Google Shape;437;p53:notes"/>
          <p:cNvSpPr/>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cs" sz="1200" b="0" i="0" u="none" strike="noStrike" cap="none">
                <a:solidFill>
                  <a:srgbClr val="000000"/>
                </a:solidFill>
                <a:latin typeface="Times New Roman"/>
                <a:ea typeface="Times New Roman"/>
                <a:cs typeface="Times New Roman"/>
                <a:sym typeface="Times New Roman"/>
              </a:rPr>
              <a:t>52</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54: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42" name="Google Shape;442;p54:notes"/>
          <p:cNvSpPr txBox="1">
            <a:spLocks noGrp="1"/>
          </p:cNvSpPr>
          <p:nvPr>
            <p:ph type="body" idx="1"/>
          </p:nvPr>
        </p:nvSpPr>
        <p:spPr>
          <a:xfrm>
            <a:off x="685800" y="4343400"/>
            <a:ext cx="5486039"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SzPts val="1400"/>
              <a:buNone/>
            </a:pPr>
            <a:r>
              <a:rPr lang="cs" sz="2000" b="0" strike="noStrike" dirty="0">
                <a:latin typeface="Arial"/>
                <a:ea typeface="Arial"/>
                <a:cs typeface="Arial"/>
                <a:sym typeface="Arial"/>
              </a:rPr>
              <a:t>„Katolícka cirkev viac než tisíc rokov pred existenciou protestantov z titulu svojho božského poslania zmenila deň zo soboty na nedeľu.“ – The Christian Sabbath, s. 16</a:t>
            </a:r>
            <a:endParaRPr sz="2000" b="0" strike="noStrike" dirty="0">
              <a:latin typeface="Arial"/>
              <a:ea typeface="Arial"/>
              <a:cs typeface="Arial"/>
              <a:sym typeface="Arial"/>
            </a:endParaRPr>
          </a:p>
        </p:txBody>
      </p:sp>
      <p:sp>
        <p:nvSpPr>
          <p:cNvPr id="443" name="Google Shape;443;p54:notes"/>
          <p:cNvSpPr/>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cs" sz="1200" b="0" i="0" u="none" strike="noStrike" cap="none">
                <a:solidFill>
                  <a:srgbClr val="000000"/>
                </a:solidFill>
                <a:latin typeface="Times New Roman"/>
                <a:ea typeface="Times New Roman"/>
                <a:cs typeface="Times New Roman"/>
                <a:sym typeface="Times New Roman"/>
              </a:rPr>
              <a:t>53</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55: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0" name="Google Shape;450;p55:notes"/>
          <p:cNvSpPr txBox="1">
            <a:spLocks noGrp="1"/>
          </p:cNvSpPr>
          <p:nvPr>
            <p:ph type="body" idx="1"/>
          </p:nvPr>
        </p:nvSpPr>
        <p:spPr>
          <a:xfrm>
            <a:off x="685800" y="4343400"/>
            <a:ext cx="5486039"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V Katechizme pre konvertitov čítame:</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„Otázka: Ktorý deň je sabat?</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Odpoveď: Nedeľa je sabat.”</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p:txBody>
      </p:sp>
      <p:sp>
        <p:nvSpPr>
          <p:cNvPr id="451" name="Google Shape;451;p55:notes"/>
          <p:cNvSpPr/>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cs" sz="1200" b="0" i="0" u="none" strike="noStrike" cap="none">
                <a:solidFill>
                  <a:srgbClr val="000000"/>
                </a:solidFill>
                <a:latin typeface="Times New Roman"/>
                <a:ea typeface="Times New Roman"/>
                <a:cs typeface="Times New Roman"/>
                <a:sym typeface="Times New Roman"/>
              </a:rPr>
              <a:t>54</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56: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8" name="Google Shape;458;p56:notes"/>
          <p:cNvSpPr txBox="1">
            <a:spLocks noGrp="1"/>
          </p:cNvSpPr>
          <p:nvPr>
            <p:ph type="body" idx="1"/>
          </p:nvPr>
        </p:nvSpPr>
        <p:spPr>
          <a:xfrm>
            <a:off x="685800" y="4343400"/>
            <a:ext cx="5486039"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„Otázka: Prečo zachovávame nedeľu miesto soboty?</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Odpoveď: …pretože Katolícka cirkev presunula vážnosť tohoto dňa zo soboty na nedeľu.“</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Táto zmena bola učinená na koncilu v Laodiceji v r. 336 n. l.</a:t>
            </a:r>
            <a:endParaRPr sz="2000" b="0" strike="noStrike">
              <a:latin typeface="Arial"/>
              <a:ea typeface="Arial"/>
              <a:cs typeface="Arial"/>
              <a:sym typeface="Arial"/>
            </a:endParaRPr>
          </a:p>
        </p:txBody>
      </p:sp>
      <p:sp>
        <p:nvSpPr>
          <p:cNvPr id="459" name="Google Shape;459;p56:notes"/>
          <p:cNvSpPr/>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cs" sz="1200" b="0" i="0" u="none" strike="noStrike" cap="none">
                <a:solidFill>
                  <a:srgbClr val="000000"/>
                </a:solidFill>
                <a:latin typeface="Times New Roman"/>
                <a:ea typeface="Times New Roman"/>
                <a:cs typeface="Times New Roman"/>
                <a:sym typeface="Times New Roman"/>
              </a:rPr>
              <a:t>55</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57: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66" name="Google Shape;466;p57:notes"/>
          <p:cNvSpPr txBox="1">
            <a:spLocks noGrp="1"/>
          </p:cNvSpPr>
          <p:nvPr>
            <p:ph type="body" idx="1"/>
          </p:nvPr>
        </p:nvSpPr>
        <p:spPr>
          <a:xfrm>
            <a:off x="685800" y="4343400"/>
            <a:ext cx="5486039"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Prečo, môžete sa pýtať, ustanovila Katolícka cirkev z vlastného a otvoreného zvolenia túto zmenu?</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Odpoveď leží prinajmenšom v časti autority, ktorá je vložená Katolíckou cirkvou do tradície.</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Jeden z hlavných rozdielnych bodov medzi protestantmi a katolíkmi behom ranných dní reformácie bol spor o autoritu tradície v cirkvi.</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Zatiaľ č</a:t>
            </a:r>
            <a:r>
              <a:rPr lang="cs" sz="2000"/>
              <a:t>o</a:t>
            </a:r>
            <a:r>
              <a:rPr lang="cs" sz="2000" b="0" strike="noStrike">
                <a:latin typeface="Arial"/>
                <a:ea typeface="Arial"/>
                <a:cs typeface="Arial"/>
                <a:sym typeface="Arial"/>
              </a:rPr>
              <a:t> Martin Luther prehlasoval, že musí nasledovať Bibliu a len Bibliu, zároveň spochybnil veľa zriadení Katolíckej cirkvi, ktorá bola založená iba na tradíciu.</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V skutočnosti sa Tridentský koncil zišiel, aby presne rozhodol, akú pozíciu má Katolícka cirkev zaujať v otázke tradície a jej vzťahu k Biblii.</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Na túto otázku sa nakoniec podarilo odpovedať.</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a:t>V</a:t>
            </a:r>
            <a:r>
              <a:rPr lang="cs" sz="2000" b="0" strike="noStrike">
                <a:latin typeface="Arial"/>
                <a:ea typeface="Arial"/>
                <a:cs typeface="Arial"/>
                <a:sym typeface="Arial"/>
              </a:rPr>
              <a:t>šimn</a:t>
            </a:r>
            <a:r>
              <a:rPr lang="cs" sz="2000"/>
              <a:t>i</a:t>
            </a:r>
            <a:r>
              <a:rPr lang="cs" sz="2000" b="0" strike="noStrike">
                <a:latin typeface="Arial"/>
                <a:ea typeface="Arial"/>
                <a:cs typeface="Arial"/>
                <a:sym typeface="Arial"/>
              </a:rPr>
              <a:t>me si zhrnutie, ktoré zmenilo smer, ako to zaznamenal H. H. Holtzman:</a:t>
            </a:r>
            <a:endParaRPr sz="2000" b="0" strike="noStrike">
              <a:latin typeface="Arial"/>
              <a:ea typeface="Arial"/>
              <a:cs typeface="Arial"/>
              <a:sym typeface="Arial"/>
            </a:endParaRPr>
          </a:p>
        </p:txBody>
      </p:sp>
      <p:sp>
        <p:nvSpPr>
          <p:cNvPr id="467" name="Google Shape;467;p57:notes"/>
          <p:cNvSpPr/>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cs" sz="1200" b="0" i="0" u="none" strike="noStrike" cap="none">
                <a:solidFill>
                  <a:srgbClr val="000000"/>
                </a:solidFill>
                <a:latin typeface="Times New Roman"/>
                <a:ea typeface="Times New Roman"/>
                <a:cs typeface="Times New Roman"/>
                <a:sym typeface="Times New Roman"/>
              </a:rPr>
              <a:t>56</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58: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72" name="Google Shape;472;p58:notes"/>
          <p:cNvSpPr txBox="1">
            <a:spLocks noGrp="1"/>
          </p:cNvSpPr>
          <p:nvPr>
            <p:ph type="body" idx="1"/>
          </p:nvPr>
        </p:nvSpPr>
        <p:spPr>
          <a:xfrm>
            <a:off x="685800" y="4343400"/>
            <a:ext cx="5486039"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„Nakoniec pri poslednom úvodnom jednaní v januári 1562 boli odložené všetky pochybnosti a arcibiskup z Reggia predniesol svoj príhovor, v ktorom otvorene prehlásil, že tradícia je nad Písmo.“ – Canon and Tradition, s. 263</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Toto prijatie tradície ako základu pre cirkevnú vierouku nie je nikde v Biblii podporované.</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Pamätáte sa na otázku, ktorú Ježiš položil náboženským vodcom vo svojej dobe?</a:t>
            </a:r>
            <a:endParaRPr sz="2000" b="0" strike="noStrike">
              <a:latin typeface="Arial"/>
              <a:ea typeface="Arial"/>
              <a:cs typeface="Arial"/>
              <a:sym typeface="Arial"/>
            </a:endParaRPr>
          </a:p>
        </p:txBody>
      </p:sp>
      <p:sp>
        <p:nvSpPr>
          <p:cNvPr id="473" name="Google Shape;473;p58:notes"/>
          <p:cNvSpPr/>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cs" sz="1200" b="0" i="0" u="none" strike="noStrike" cap="none">
                <a:solidFill>
                  <a:srgbClr val="000000"/>
                </a:solidFill>
                <a:latin typeface="Times New Roman"/>
                <a:ea typeface="Times New Roman"/>
                <a:cs typeface="Times New Roman"/>
                <a:sym typeface="Times New Roman"/>
              </a:rPr>
              <a:t>57</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59: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80" name="Google Shape;480;p59:notes"/>
          <p:cNvSpPr txBox="1">
            <a:spLocks noGrp="1"/>
          </p:cNvSpPr>
          <p:nvPr>
            <p:ph type="body" idx="1"/>
          </p:nvPr>
        </p:nvSpPr>
        <p:spPr>
          <a:xfrm>
            <a:off x="685800" y="4343400"/>
            <a:ext cx="5486039"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(Matúš 15,3)</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On im odpovedal: „A vy prečo prestupujete Božie prikázanie pre svoju tradíciu?“</a:t>
            </a:r>
            <a:endParaRPr sz="2000" b="0" strike="noStrike">
              <a:latin typeface="Arial"/>
              <a:ea typeface="Arial"/>
              <a:cs typeface="Arial"/>
              <a:sym typeface="Arial"/>
            </a:endParaRPr>
          </a:p>
        </p:txBody>
      </p:sp>
      <p:sp>
        <p:nvSpPr>
          <p:cNvPr id="481" name="Google Shape;481;p59:notes"/>
          <p:cNvSpPr/>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cs" sz="1200" b="0" i="0" u="none" strike="noStrike" cap="none">
                <a:solidFill>
                  <a:srgbClr val="000000"/>
                </a:solidFill>
                <a:latin typeface="Times New Roman"/>
                <a:ea typeface="Times New Roman"/>
                <a:cs typeface="Times New Roman"/>
                <a:sym typeface="Times New Roman"/>
              </a:rPr>
              <a:t>58</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60: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88" name="Google Shape;488;p60:notes"/>
          <p:cNvSpPr txBox="1">
            <a:spLocks noGrp="1"/>
          </p:cNvSpPr>
          <p:nvPr>
            <p:ph type="body" idx="1"/>
          </p:nvPr>
        </p:nvSpPr>
        <p:spPr>
          <a:xfrm>
            <a:off x="685800" y="4343400"/>
            <a:ext cx="5486039"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(Matúš 15,9)</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A potom dodal: „…zbytočne ma však uctievajú, lebo ako náuku učia ľudské príkazy.“</a:t>
            </a:r>
            <a:endParaRPr sz="2000" b="0" strike="noStrike">
              <a:latin typeface="Arial"/>
              <a:ea typeface="Arial"/>
              <a:cs typeface="Arial"/>
              <a:sym typeface="Arial"/>
            </a:endParaRPr>
          </a:p>
        </p:txBody>
      </p:sp>
      <p:sp>
        <p:nvSpPr>
          <p:cNvPr id="489" name="Google Shape;489;p60:notes"/>
          <p:cNvSpPr/>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cs" sz="1200" b="0" i="0" u="none" strike="noStrike" cap="none">
                <a:solidFill>
                  <a:srgbClr val="000000"/>
                </a:solidFill>
                <a:latin typeface="Times New Roman"/>
                <a:ea typeface="Times New Roman"/>
                <a:cs typeface="Times New Roman"/>
                <a:sym typeface="Times New Roman"/>
              </a:rPr>
              <a:t>59</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6: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8" name="Google Shape;98;p6:notes"/>
          <p:cNvSpPr txBox="1">
            <a:spLocks noGrp="1"/>
          </p:cNvSpPr>
          <p:nvPr>
            <p:ph type="body" idx="1"/>
          </p:nvPr>
        </p:nvSpPr>
        <p:spPr>
          <a:xfrm>
            <a:off x="685800" y="4343400"/>
            <a:ext cx="5486039"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Už sme si hovorili, že nám Boh dal zvláštny deň týždňa – sabat – kedy ho máme uctievať a pripomínať si jeho stvoriteľské dielo.</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A Hovorili sme si, že sobota bude zachovávaná aj keď svet skončí a my budeme v nebi s naším Stvoriteľom.</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Biblia od začiatku až do konca svedčí o skutočnosti, že Boh ustanovil sobotu a že sobota je siedmym dňom týždňa.</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A nikde v Biblii Boh nenaznačuje, že by tento deň odpočinku a bohoslužby a znamenia medzi sebou a svojím ľudom zmenil.</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Zopakujme si na chvíľu, čo sme objavili v tomto posolstve, keď sme študovali Božie slovo.</a:t>
            </a:r>
            <a:endParaRPr sz="2000" b="0" strike="noStrike">
              <a:latin typeface="Arial"/>
              <a:ea typeface="Arial"/>
              <a:cs typeface="Arial"/>
              <a:sym typeface="Arial"/>
            </a:endParaRPr>
          </a:p>
        </p:txBody>
      </p:sp>
      <p:sp>
        <p:nvSpPr>
          <p:cNvPr id="99" name="Google Shape;99;p6:notes"/>
          <p:cNvSpPr/>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cs" sz="1200" b="0" i="0" u="none" strike="noStrike" cap="none">
                <a:solidFill>
                  <a:srgbClr val="000000"/>
                </a:solidFill>
                <a:latin typeface="Times New Roman"/>
                <a:ea typeface="Times New Roman"/>
                <a:cs typeface="Times New Roman"/>
                <a:sym typeface="Times New Roman"/>
              </a:rPr>
              <a:t>6</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61: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96" name="Google Shape;496;p61:notes"/>
          <p:cNvSpPr txBox="1">
            <a:spLocks noGrp="1"/>
          </p:cNvSpPr>
          <p:nvPr>
            <p:ph type="body" idx="1"/>
          </p:nvPr>
        </p:nvSpPr>
        <p:spPr>
          <a:xfrm>
            <a:off x="685800" y="4343400"/>
            <a:ext cx="5486039"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Vidíte ten problém?</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Nie je to len </a:t>
            </a:r>
            <a:r>
              <a:rPr lang="cs" sz="2000"/>
              <a:t>dňoch a číslach!</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Je to </a:t>
            </a:r>
            <a:r>
              <a:rPr lang="cs" sz="2000"/>
              <a:t>o tom, kým sa necháme riadiť. </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Budete nasledovať Krista a bibliu, alebo ľudskú tradíciu?</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To je skutočne vážna téma!</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Obráťme sa teraz od historických prameňov k niektorým moderným diskusiám o zmene soboty.</a:t>
            </a:r>
            <a:endParaRPr sz="2000" b="0" strike="noStrike">
              <a:latin typeface="Arial"/>
              <a:ea typeface="Arial"/>
              <a:cs typeface="Arial"/>
              <a:sym typeface="Arial"/>
            </a:endParaRPr>
          </a:p>
        </p:txBody>
      </p:sp>
      <p:sp>
        <p:nvSpPr>
          <p:cNvPr id="497" name="Google Shape;497;p61:notes"/>
          <p:cNvSpPr/>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cs" sz="1200" b="0" i="0" u="none" strike="noStrike" cap="none">
                <a:solidFill>
                  <a:srgbClr val="000000"/>
                </a:solidFill>
                <a:latin typeface="Times New Roman"/>
                <a:ea typeface="Times New Roman"/>
                <a:cs typeface="Times New Roman"/>
                <a:sym typeface="Times New Roman"/>
              </a:rPr>
              <a:t>60</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62: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03" name="Google Shape;503;p62:notes"/>
          <p:cNvSpPr txBox="1">
            <a:spLocks noGrp="1"/>
          </p:cNvSpPr>
          <p:nvPr>
            <p:ph type="body" idx="1"/>
          </p:nvPr>
        </p:nvSpPr>
        <p:spPr>
          <a:xfrm>
            <a:off x="685800" y="4343400"/>
            <a:ext cx="5486039"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SzPts val="1400"/>
              <a:buNone/>
            </a:pPr>
            <a:r>
              <a:rPr lang="cs" sz="2000" b="0" strike="noStrike" dirty="0">
                <a:latin typeface="Arial"/>
                <a:ea typeface="Arial"/>
                <a:cs typeface="Arial"/>
                <a:sym typeface="Arial"/>
              </a:rPr>
              <a:t>Povšimnime si toto prehlásenie:</a:t>
            </a:r>
            <a:endParaRPr sz="2000" b="0" strike="noStrike" dirty="0">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dirty="0">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dirty="0">
                <a:latin typeface="Arial"/>
                <a:ea typeface="Arial"/>
                <a:cs typeface="Arial"/>
                <a:sym typeface="Arial"/>
              </a:rPr>
              <a:t>„Bola to Katolícka cirkev, ktorá rozhodla, že nedeľa bude dňom bohoslužby pre kresťanov na oslavu vzkriesenia.“ – Karl Keating,</a:t>
            </a:r>
            <a:endParaRPr sz="2000" b="0" strike="noStrike" dirty="0">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dirty="0">
                <a:latin typeface="Arial"/>
                <a:ea typeface="Arial"/>
                <a:cs typeface="Arial"/>
                <a:sym typeface="Arial"/>
              </a:rPr>
              <a:t>Catholicism and Fundamentalism, 1988, s. 38.</a:t>
            </a:r>
            <a:endParaRPr sz="2000" b="0" strike="noStrike" dirty="0">
              <a:latin typeface="Arial"/>
              <a:ea typeface="Arial"/>
              <a:cs typeface="Arial"/>
              <a:sym typeface="Arial"/>
            </a:endParaRPr>
          </a:p>
        </p:txBody>
      </p:sp>
      <p:sp>
        <p:nvSpPr>
          <p:cNvPr id="504" name="Google Shape;504;p62:notes"/>
          <p:cNvSpPr/>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cs" sz="1200" b="0" i="0" u="none" strike="noStrike" cap="none">
                <a:solidFill>
                  <a:srgbClr val="000000"/>
                </a:solidFill>
                <a:latin typeface="Times New Roman"/>
                <a:ea typeface="Times New Roman"/>
                <a:cs typeface="Times New Roman"/>
                <a:sym typeface="Times New Roman"/>
              </a:rPr>
              <a:t>61</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63: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11" name="Google Shape;511;p63:notes"/>
          <p:cNvSpPr txBox="1">
            <a:spLocks noGrp="1"/>
          </p:cNvSpPr>
          <p:nvPr>
            <p:ph type="body" idx="1"/>
          </p:nvPr>
        </p:nvSpPr>
        <p:spPr>
          <a:xfrm>
            <a:off x="685800" y="4343400"/>
            <a:ext cx="5486039"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Ďalšie prehlásenie, ktoré vás zastaví a prinúti premýšľať pochádza z časopisu Saint Catherine Catholic Church Sentinel, z 21. mája 1995. Hovorí sa tam:</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„Pravdepodobne najodvážnejšou vecou, najrevolučnejšou zmenou, ktorú cirkev urobila, nastala v prvom storočí. Svätý deň sabat bol zmenený zo soboty na nedeľu… nie z nariadení, ktoré by bolo zaznamenané v Biblii, ale z vedomia vlastnej moci cirkvi….“</a:t>
            </a:r>
            <a:endParaRPr sz="2000" b="0" strike="noStrike">
              <a:latin typeface="Arial"/>
              <a:ea typeface="Arial"/>
              <a:cs typeface="Arial"/>
              <a:sym typeface="Arial"/>
            </a:endParaRPr>
          </a:p>
        </p:txBody>
      </p:sp>
      <p:sp>
        <p:nvSpPr>
          <p:cNvPr id="512" name="Google Shape;512;p63:notes"/>
          <p:cNvSpPr/>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cs" sz="1200" b="0" i="0" u="none" strike="noStrike" cap="none">
                <a:solidFill>
                  <a:srgbClr val="000000"/>
                </a:solidFill>
                <a:latin typeface="Times New Roman"/>
                <a:ea typeface="Times New Roman"/>
                <a:cs typeface="Times New Roman"/>
                <a:sym typeface="Times New Roman"/>
              </a:rPr>
              <a:t>62</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p64: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19" name="Google Shape;519;p64:notes"/>
          <p:cNvSpPr txBox="1">
            <a:spLocks noGrp="1"/>
          </p:cNvSpPr>
          <p:nvPr>
            <p:ph type="body" idx="1"/>
          </p:nvPr>
        </p:nvSpPr>
        <p:spPr>
          <a:xfrm>
            <a:off x="685800" y="4343400"/>
            <a:ext cx="5486039"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SzPts val="1400"/>
              <a:buNone/>
            </a:pPr>
            <a:r>
              <a:rPr lang="cs" sz="2000" b="0" strike="noStrike" dirty="0">
                <a:latin typeface="Arial"/>
                <a:ea typeface="Arial"/>
                <a:cs typeface="Arial"/>
                <a:sym typeface="Arial"/>
              </a:rPr>
              <a:t>„Ľudia, ktorí si myslia, že Písmo by malo byť jedinou autoritou, by sa mali logicky stať adventistami siedmeho dňa a zachovávať sobotu ako svätý deň.“</a:t>
            </a:r>
            <a:endParaRPr sz="2000" b="0" strike="noStrike" dirty="0">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dirty="0">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dirty="0">
                <a:latin typeface="Arial"/>
                <a:ea typeface="Arial"/>
                <a:cs typeface="Arial"/>
                <a:sym typeface="Arial"/>
              </a:rPr>
              <a:t>V proroctve Daniel 7 zjavil Boh Danielovi, že „malý roh“ z Da 7,21.25 bude</a:t>
            </a:r>
            <a:endParaRPr dirty="0"/>
          </a:p>
        </p:txBody>
      </p:sp>
      <p:sp>
        <p:nvSpPr>
          <p:cNvPr id="520" name="Google Shape;520;p64:notes"/>
          <p:cNvSpPr/>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cs" sz="1200" b="0" i="0" u="none" strike="noStrike" cap="none">
                <a:solidFill>
                  <a:srgbClr val="000000"/>
                </a:solidFill>
                <a:latin typeface="Times New Roman"/>
                <a:ea typeface="Times New Roman"/>
                <a:cs typeface="Times New Roman"/>
                <a:sym typeface="Times New Roman"/>
              </a:rPr>
              <a:t>63</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65: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27" name="Google Shape;527;p65:notes"/>
          <p:cNvSpPr txBox="1">
            <a:spLocks noGrp="1"/>
          </p:cNvSpPr>
          <p:nvPr>
            <p:ph type="body" idx="1"/>
          </p:nvPr>
        </p:nvSpPr>
        <p:spPr>
          <a:xfrm>
            <a:off x="685800" y="4343400"/>
            <a:ext cx="5486039"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(Daniel 7,25)</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 bude sa snažiť zmeniť doby a zákon.“</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AKÉ TO PROROCTVO!</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Tu je jasná predpoveď, že pozemská náboženská moc sa pokúsi zmeniť Boží zákon. V Desatore je len jediné prikázanie, ktoré hovorí o čase a to je sobotné prikázanie.</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Ale proroctvá tiež predpovedajú, že nie každý sa bude riadiť náboženskými tradíciami. Budú tam ľudia pripravujúci sa na Ježišov príchod, ktorí budú na toto prikázanie pamätať. Sú popísaní takto:</a:t>
            </a:r>
            <a:endParaRPr sz="2000" b="0" strike="noStrike">
              <a:latin typeface="Arial"/>
              <a:ea typeface="Arial"/>
              <a:cs typeface="Arial"/>
              <a:sym typeface="Arial"/>
            </a:endParaRPr>
          </a:p>
        </p:txBody>
      </p:sp>
      <p:sp>
        <p:nvSpPr>
          <p:cNvPr id="528" name="Google Shape;528;p65:notes"/>
          <p:cNvSpPr/>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cs" sz="1200" b="0" i="0" u="none" strike="noStrike" cap="none">
                <a:solidFill>
                  <a:srgbClr val="000000"/>
                </a:solidFill>
                <a:latin typeface="Times New Roman"/>
                <a:ea typeface="Times New Roman"/>
                <a:cs typeface="Times New Roman"/>
                <a:sym typeface="Times New Roman"/>
              </a:rPr>
              <a:t>64</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66: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35" name="Google Shape;535;p66:notes"/>
          <p:cNvSpPr txBox="1">
            <a:spLocks noGrp="1"/>
          </p:cNvSpPr>
          <p:nvPr>
            <p:ph type="body" idx="1"/>
          </p:nvPr>
        </p:nvSpPr>
        <p:spPr>
          <a:xfrm>
            <a:off x="685800" y="4343400"/>
            <a:ext cx="5486039"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(Zjavenie 14,12)</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„V tomto je trpezlivosť svätých, ktorí zachovávajú Božie prikázania a vieru Ježiša.“</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Vidíme tu súlad, že tí, ktorí zachovávajú vernosť Ježiša a zo srdca milujú Boha, tiež zachovávajú jeho prikázania.</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p:txBody>
      </p:sp>
      <p:sp>
        <p:nvSpPr>
          <p:cNvPr id="536" name="Google Shape;536;p66:notes"/>
          <p:cNvSpPr/>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cs" sz="1200" b="0" i="0" u="none" strike="noStrike" cap="none">
                <a:solidFill>
                  <a:srgbClr val="000000"/>
                </a:solidFill>
                <a:latin typeface="Times New Roman"/>
                <a:ea typeface="Times New Roman"/>
                <a:cs typeface="Times New Roman"/>
                <a:sym typeface="Times New Roman"/>
              </a:rPr>
              <a:t>65</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p67: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43" name="Google Shape;543;p67:notes"/>
          <p:cNvSpPr txBox="1">
            <a:spLocks noGrp="1"/>
          </p:cNvSpPr>
          <p:nvPr>
            <p:ph type="body" idx="1"/>
          </p:nvPr>
        </p:nvSpPr>
        <p:spPr>
          <a:xfrm>
            <a:off x="685800" y="4343400"/>
            <a:ext cx="5486039"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Áno, Boh nás žiada, aby sme na neho pamätali ako na svojho Stvoriteľa tým, že budeme zachovávať jeho svätý deň.</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Keď robíme to, o čo nás žiada, ukazujeme tým svoju lojalitu voči nemu.</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Keď človek zachováva sabat, ktorý ustanovili ľudia, prejavuje svoju poslušnosť k ľudskej tradícii.</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Keď poznáme Božiu vôľu, spôsobuje nám to radosť, keď ju môžeme naplňovať. Vidíte, že je to vec nášho srdca.</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Ide tu o lásku.</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p:txBody>
      </p:sp>
      <p:sp>
        <p:nvSpPr>
          <p:cNvPr id="544" name="Google Shape;544;p67:notes"/>
          <p:cNvSpPr/>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cs" sz="1200" b="0" i="0" u="none" strike="noStrike" cap="none">
                <a:solidFill>
                  <a:srgbClr val="000000"/>
                </a:solidFill>
                <a:latin typeface="Times New Roman"/>
                <a:ea typeface="Times New Roman"/>
                <a:cs typeface="Times New Roman"/>
                <a:sym typeface="Times New Roman"/>
              </a:rPr>
              <a:t>66</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68: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50" name="Google Shape;550;p68:notes"/>
          <p:cNvSpPr txBox="1">
            <a:spLocks noGrp="1"/>
          </p:cNvSpPr>
          <p:nvPr>
            <p:ph type="body" idx="1"/>
          </p:nvPr>
        </p:nvSpPr>
        <p:spPr>
          <a:xfrm>
            <a:off x="685800" y="4343400"/>
            <a:ext cx="5486039"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(1. Jánova 5,3)</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„Lebo láska k Bohu je v tom, že zachovávame jeho prikázania; a jeho prikázania nie sú ťažké…“</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Keď jedného dňa Ježiš učil svojich poslucháčov, povedal im, že nie všetci, ktorí sa prehlasujú za kresťanov budú tiež na konci zachránení.</a:t>
            </a:r>
            <a:endParaRPr sz="2000" b="0" strike="noStrike">
              <a:latin typeface="Arial"/>
              <a:ea typeface="Arial"/>
              <a:cs typeface="Arial"/>
              <a:sym typeface="Arial"/>
            </a:endParaRPr>
          </a:p>
        </p:txBody>
      </p:sp>
      <p:sp>
        <p:nvSpPr>
          <p:cNvPr id="551" name="Google Shape;551;p68:notes"/>
          <p:cNvSpPr/>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cs" sz="1200" b="0" i="0" u="none" strike="noStrike" cap="none">
                <a:solidFill>
                  <a:srgbClr val="000000"/>
                </a:solidFill>
                <a:latin typeface="Times New Roman"/>
                <a:ea typeface="Times New Roman"/>
                <a:cs typeface="Times New Roman"/>
                <a:sym typeface="Times New Roman"/>
              </a:rPr>
              <a:t>67</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69: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58" name="Google Shape;558;p69:notes"/>
          <p:cNvSpPr txBox="1">
            <a:spLocks noGrp="1"/>
          </p:cNvSpPr>
          <p:nvPr>
            <p:ph type="body" idx="1"/>
          </p:nvPr>
        </p:nvSpPr>
        <p:spPr>
          <a:xfrm>
            <a:off x="685800" y="4343400"/>
            <a:ext cx="5486039"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(Matúš 7,21)</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„Nie každý, kto mi hovorí: ,Pane, Pane! Vojde do nebeského kráľovstva, ale iba ten, kto plní vôľu môjho Otca, ktorý je v nebesiach.“</a:t>
            </a:r>
            <a:endParaRPr sz="2000" b="0" strike="noStrike">
              <a:latin typeface="Arial"/>
              <a:ea typeface="Arial"/>
              <a:cs typeface="Arial"/>
              <a:sym typeface="Arial"/>
            </a:endParaRPr>
          </a:p>
        </p:txBody>
      </p:sp>
      <p:sp>
        <p:nvSpPr>
          <p:cNvPr id="559" name="Google Shape;559;p69:notes"/>
          <p:cNvSpPr/>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cs" sz="1200" b="0" i="0" u="none" strike="noStrike" cap="none">
                <a:solidFill>
                  <a:srgbClr val="000000"/>
                </a:solidFill>
                <a:latin typeface="Times New Roman"/>
                <a:ea typeface="Times New Roman"/>
                <a:cs typeface="Times New Roman"/>
                <a:sym typeface="Times New Roman"/>
              </a:rPr>
              <a:t>68</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70: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66" name="Google Shape;566;p70:notes"/>
          <p:cNvSpPr txBox="1">
            <a:spLocks noGrp="1"/>
          </p:cNvSpPr>
          <p:nvPr>
            <p:ph type="body" idx="1"/>
          </p:nvPr>
        </p:nvSpPr>
        <p:spPr>
          <a:xfrm>
            <a:off x="685800" y="4343400"/>
            <a:ext cx="5486039"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Je to veľmi jednoduché. Boh pozná tých, ktorí sú jeho, keď sa pozrie aké ovocie nesú ich životy.</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Nie sú to len tí, ktorí prehlasujú, že patria Bohu, ale tiež tí, ktorí činia to, čo im Ježiš povedal.</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To sú ľudia, ktorí budú privítaní do Božieho kráľovstva.</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Keď Ježiša miluješ, necháš ho, aby viedol tvoj život tak, aby si činil jeho vôľu.</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Keď zachovávame sobotu, nielen že zachovávame Božie prikázanie, ale svoj život otvárame úžasnému požehnaniu.</a:t>
            </a:r>
            <a:endParaRPr sz="2000" b="0" strike="noStrike">
              <a:latin typeface="Arial"/>
              <a:ea typeface="Arial"/>
              <a:cs typeface="Arial"/>
              <a:sym typeface="Arial"/>
            </a:endParaRPr>
          </a:p>
        </p:txBody>
      </p:sp>
      <p:sp>
        <p:nvSpPr>
          <p:cNvPr id="567" name="Google Shape;567;p70:notes"/>
          <p:cNvSpPr/>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cs" sz="1200" b="0" i="0" u="none" strike="noStrike" cap="none">
                <a:solidFill>
                  <a:srgbClr val="000000"/>
                </a:solidFill>
                <a:latin typeface="Times New Roman"/>
                <a:ea typeface="Times New Roman"/>
                <a:cs typeface="Times New Roman"/>
                <a:sym typeface="Times New Roman"/>
              </a:rPr>
              <a:t>69</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7: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4" name="Google Shape;104;p7:notes"/>
          <p:cNvSpPr txBox="1">
            <a:spLocks noGrp="1"/>
          </p:cNvSpPr>
          <p:nvPr>
            <p:ph type="body" idx="1"/>
          </p:nvPr>
        </p:nvSpPr>
        <p:spPr>
          <a:xfrm>
            <a:off x="685800" y="4343400"/>
            <a:ext cx="5486039"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Keď Boh dokončil stvorenie planéty Zeme a človeka, stvoril sobotu ako pamätník pre svoje stvorenia toho siedmeho dňa prvého týždňa a naprieč pozemskou históriou.</a:t>
            </a:r>
            <a:endParaRPr/>
          </a:p>
        </p:txBody>
      </p:sp>
      <p:sp>
        <p:nvSpPr>
          <p:cNvPr id="105" name="Google Shape;105;p7:notes"/>
          <p:cNvSpPr/>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cs" sz="1200" b="0" i="0" u="none" strike="noStrike" cap="none">
                <a:solidFill>
                  <a:srgbClr val="000000"/>
                </a:solidFill>
                <a:latin typeface="Times New Roman"/>
                <a:ea typeface="Times New Roman"/>
                <a:cs typeface="Times New Roman"/>
                <a:sym typeface="Times New Roman"/>
              </a:rPr>
              <a:t>7</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p71: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72" name="Google Shape;572;p71:notes"/>
          <p:cNvSpPr txBox="1">
            <a:spLocks noGrp="1"/>
          </p:cNvSpPr>
          <p:nvPr>
            <p:ph type="body" idx="1"/>
          </p:nvPr>
        </p:nvSpPr>
        <p:spPr>
          <a:xfrm>
            <a:off x="685800" y="4343400"/>
            <a:ext cx="5486039"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Keď trávime tento mimoriadny deň každý týždeň pripomínaním si nášho Stvoriteľa a ideme za ním, poznávame ho stále viac a lepšie.</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Dnes sú naše životy tak uponáhľané.</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Nikto nemá čas.</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Uprostred všetkého toho ponáhľania, stresu a nestíhania, nám Boh ponúka, aby sme z tohto kolotoča na jeden deň v týždni vystúpili a odpočinuli si.</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Pozýva nás, aby sme trávili čas s ním, uctievali ho, hovorili s ním, na</a:t>
            </a:r>
            <a:r>
              <a:rPr lang="cs" sz="2000"/>
              <a:t>čúva</a:t>
            </a:r>
            <a:r>
              <a:rPr lang="cs" sz="2000" b="0" strike="noStrike">
                <a:latin typeface="Arial"/>
                <a:ea typeface="Arial"/>
                <a:cs typeface="Arial"/>
                <a:sym typeface="Arial"/>
              </a:rPr>
              <a:t>li mu, ako ku nám hovorí vo svojom slove – Biblii.</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Akú to máme úžasnú prednosť, že môžeme stráviť celý deň týždňa uvažovaním a hovorením s tým, kto nás stvoril.</a:t>
            </a:r>
            <a:endParaRPr sz="2000" b="0" strike="noStrike">
              <a:latin typeface="Arial"/>
              <a:ea typeface="Arial"/>
              <a:cs typeface="Arial"/>
              <a:sym typeface="Arial"/>
            </a:endParaRPr>
          </a:p>
        </p:txBody>
      </p:sp>
      <p:sp>
        <p:nvSpPr>
          <p:cNvPr id="573" name="Google Shape;573;p71:notes"/>
          <p:cNvSpPr/>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cs" sz="1200" b="0" i="0" u="none" strike="noStrike" cap="none">
                <a:solidFill>
                  <a:srgbClr val="000000"/>
                </a:solidFill>
                <a:latin typeface="Times New Roman"/>
                <a:ea typeface="Times New Roman"/>
                <a:cs typeface="Times New Roman"/>
                <a:sym typeface="Times New Roman"/>
              </a:rPr>
              <a:t>70</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p72: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78" name="Google Shape;578;p72:notes"/>
          <p:cNvSpPr txBox="1">
            <a:spLocks noGrp="1"/>
          </p:cNvSpPr>
          <p:nvPr>
            <p:ph type="body" idx="1"/>
          </p:nvPr>
        </p:nvSpPr>
        <p:spPr>
          <a:xfrm>
            <a:off x="685800" y="4343400"/>
            <a:ext cx="5486039"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Naši spolupracovníci budú prechádzať radami a rozdávať kartičky rozhodnutia.</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Chcem vám to priatelia povedať jednoducho.</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Na jednej strane máme pravdu, na druhej tradíciu.</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Na jednej strane máme Bibliu – na druhej ľudské náuky.</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Na jednej strane máme Božie prikázania – na strane druhej doktríny ľudí.</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Na jednej strane máme sobotu – na druhej máme nedeľu.</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Nie je to vec dňa – je to vec komu predáme vedenie nad svojím životom.</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Kartičky, ktoré sú teraz rozdávané vám dovoľujú premyslieť si dnes večer svoje rozhodnutie pre Ježiša. Pozývam vás, aby ste si túto kartičku vzali a keď si ju spoločne prečítame, zaškrtnete s modlitbou možnosť, ktorá najlepšie popisuje, k čomu vás Duch svätý viedol, keď sme študovali túto tému posledné dva večery.</a:t>
            </a:r>
            <a:endParaRPr sz="2000" b="0" strike="noStrike">
              <a:latin typeface="Arial"/>
              <a:ea typeface="Arial"/>
              <a:cs typeface="Arial"/>
              <a:sym typeface="Arial"/>
            </a:endParaRPr>
          </a:p>
        </p:txBody>
      </p:sp>
      <p:sp>
        <p:nvSpPr>
          <p:cNvPr id="579" name="Google Shape;579;p72:notes"/>
          <p:cNvSpPr/>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cs" sz="1200" b="0" i="0" u="none" strike="noStrike" cap="none">
                <a:solidFill>
                  <a:srgbClr val="000000"/>
                </a:solidFill>
                <a:latin typeface="Times New Roman"/>
                <a:ea typeface="Times New Roman"/>
                <a:cs typeface="Times New Roman"/>
                <a:sym typeface="Times New Roman"/>
              </a:rPr>
              <a:t>71</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p73: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84" name="Google Shape;584;p73:notes"/>
          <p:cNvSpPr txBox="1">
            <a:spLocks noGrp="1"/>
          </p:cNvSpPr>
          <p:nvPr>
            <p:ph type="body" idx="1"/>
          </p:nvPr>
        </p:nvSpPr>
        <p:spPr>
          <a:xfrm>
            <a:off x="685800" y="4343400"/>
            <a:ext cx="5486039"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Najprv by som rád vedel, či vám táto téma dnešného večera bola jasná.</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Prvá otázka na kartičke znie: „Je mi jasné, že siedmym dňom týždňa je sobota, pravý biblický sabat.“ Ak je vám to jasné, zaškrtnite prosím túto možnosť.</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Za druhé. „Je mojou túžbou dodržovať Ježišov príkaz viac než ľudské tradície.“ Ak je to vaša túžba, tak to vyjadrite zaškrtnutím druhého štvorčeka.</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Za tretie. „Chcem sa radovať zo všetkých požehnaní, ktoré so sebou nesie zachovávanie siedmeho dňa soboty. Rozhodol som sa zachovávať siedmy deň ako svätý a ako vyjadrenie mojej lásky k Ježišovi a túžim tráviť s ním čas.“ Ak je to vaše prianie dnes večer, tak zaškrtnite túto možnosť.</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Niektorí z vás môžu čeliť prekážkam pri zachovávaní soboty, takže sa za vás chceme dnes večer modliť. Možno je to situácia v práci, alebo v rodine. Ale pokiaľ by ste chceli, aby sme sa zvlášť modlili za vašu situáciu dnes a v nasledujúcich dňoch, zaškrtnite možnosť – „Rád by som požiadal o zvláštne modlitby spojené so zachovávaním soboty.“</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A nakoniec ak stále máte nezodpovedané otázky na túto tému, vyjadrite to zaškrtnutím políčka : „Chcel by som ďalšie materiály k tejto téme.“</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Uistite sa, že ste na kartičku napísali svoje mená a vráťte ich našim spolupracovníkom, ktorí stoja u dverí. (Konkrétne upozornenia sa môžu líšiť). Dnes večer sme sa venovali zložitej ale dôležitej téme. Je potrebné, aby Boh požehnal rozhodnutie, ktoré sme dnes večer urobili a aby požehnal každému z vás. Poďme sa spoločne modliť.</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(Navrhovaná modlitba je na ďalšom slide)</a:t>
            </a:r>
            <a:endParaRPr sz="2000" b="0" strike="noStrike">
              <a:latin typeface="Arial"/>
              <a:ea typeface="Arial"/>
              <a:cs typeface="Arial"/>
              <a:sym typeface="Arial"/>
            </a:endParaRPr>
          </a:p>
        </p:txBody>
      </p:sp>
      <p:sp>
        <p:nvSpPr>
          <p:cNvPr id="585" name="Google Shape;585;p73:notes"/>
          <p:cNvSpPr/>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cs" sz="1200" b="0" i="0" u="none" strike="noStrike" cap="none">
                <a:solidFill>
                  <a:srgbClr val="000000"/>
                </a:solidFill>
                <a:latin typeface="Times New Roman"/>
                <a:ea typeface="Times New Roman"/>
                <a:cs typeface="Times New Roman"/>
                <a:sym typeface="Times New Roman"/>
              </a:rPr>
              <a:t>72</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74: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90" name="Google Shape;590;p74:notes"/>
          <p:cNvSpPr txBox="1">
            <a:spLocks noGrp="1"/>
          </p:cNvSpPr>
          <p:nvPr>
            <p:ph type="body" idx="1"/>
          </p:nvPr>
        </p:nvSpPr>
        <p:spPr>
          <a:xfrm>
            <a:off x="685800" y="4343400"/>
            <a:ext cx="5486039"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(Navrhovaná modlitba)</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Náš drahý Otče na nebesiach, ďakujeme ti za tvoju lásku, že sa staráš aj o naše fyzické, emočné aj duchovní potreby. Ďakujeme ti, že si nám dal katedrálu v čase, svoju svätú sobotu a že si si vyhradil čas pre nás. Dnes večer sme videli, koľko ľudí netuší, aké mimoriadne požehnanie si dal do soboty. Videli sme, ako mnohí nasledujú radšej tradície, než tvoje slovo. A dnes večer ti chceme povedať, že ťa chceme nasledovať. Chceme poslúchať viac tvoje slovo než tradície. Chceme sa radovať z požehnaní, ktoré so sebou nesie zachovávanie soboty.</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Dnes večer chceme prosiť za tých, ktorí si vybrali, že ťa chcú poslúchať a žít pre tebe. Posilňuj ich všade tam, kde budú čeliť problémom. Daj im odvahu a pokoj, nádej a radosť, keď pôjdu po ceste, ktorú si im zjavil. Požehnaj každý domov a rodinu, ktoré sú dnes zastúpení a pomôž, aby sme sa zase v poriadku mohli zísť, keď budeme nabudúce študovať tvoje slovo. V Ježišovom mene o to prosíme. Amen.</a:t>
            </a:r>
            <a:endParaRPr sz="2000" b="0" strike="noStrike">
              <a:latin typeface="Arial"/>
              <a:ea typeface="Arial"/>
              <a:cs typeface="Arial"/>
              <a:sym typeface="Arial"/>
            </a:endParaRPr>
          </a:p>
        </p:txBody>
      </p:sp>
      <p:sp>
        <p:nvSpPr>
          <p:cNvPr id="591" name="Google Shape;591;p74:notes"/>
          <p:cNvSpPr/>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cs" sz="1200" b="0" i="0" u="none" strike="noStrike" cap="none">
                <a:solidFill>
                  <a:srgbClr val="000000"/>
                </a:solidFill>
                <a:latin typeface="Times New Roman"/>
                <a:ea typeface="Times New Roman"/>
                <a:cs typeface="Times New Roman"/>
                <a:sym typeface="Times New Roman"/>
              </a:rPr>
              <a:t>73</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p75: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96" name="Google Shape;596;p75:notes"/>
          <p:cNvSpPr txBox="1">
            <a:spLocks noGrp="1"/>
          </p:cNvSpPr>
          <p:nvPr>
            <p:ph type="body" idx="1"/>
          </p:nvPr>
        </p:nvSpPr>
        <p:spPr>
          <a:xfrm>
            <a:off x="685800" y="4343400"/>
            <a:ext cx="5486039" cy="4114440"/>
          </a:xfrm>
          <a:prstGeom prst="rect">
            <a:avLst/>
          </a:prstGeom>
          <a:noFill/>
          <a:ln>
            <a:noFill/>
          </a:ln>
        </p:spPr>
        <p:txBody>
          <a:bodyPr spcFirstLastPara="1" wrap="square" lIns="0" tIns="0" rIns="0" bIns="0" anchor="t" anchorCtr="0">
            <a:noAutofit/>
          </a:bodyPr>
          <a:lstStyle/>
          <a:p>
            <a:pPr marL="216000" lvl="0" indent="-215280" algn="l" rtl="0">
              <a:lnSpc>
                <a:spcPct val="100000"/>
              </a:lnSpc>
              <a:spcBef>
                <a:spcPts val="0"/>
              </a:spcBef>
              <a:spcAft>
                <a:spcPts val="0"/>
              </a:spcAft>
              <a:buNone/>
            </a:pPr>
            <a:r>
              <a:rPr lang="sk-SK" sz="2000" b="0" strike="noStrike" dirty="0">
                <a:latin typeface="Arial"/>
                <a:ea typeface="Arial"/>
                <a:cs typeface="Arial"/>
                <a:sym typeface="Arial"/>
              </a:rPr>
              <a:t>Milí priatelia, teším sa na vás na zajtrajšej prednáške s názvom:</a:t>
            </a:r>
          </a:p>
        </p:txBody>
      </p:sp>
      <p:sp>
        <p:nvSpPr>
          <p:cNvPr id="597" name="Google Shape;597;p75:notes"/>
          <p:cNvSpPr/>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cs" sz="1200" b="0" i="0" u="none" strike="noStrike" cap="none">
                <a:solidFill>
                  <a:srgbClr val="000000"/>
                </a:solidFill>
                <a:latin typeface="Times New Roman"/>
                <a:ea typeface="Times New Roman"/>
                <a:cs typeface="Times New Roman"/>
                <a:sym typeface="Times New Roman"/>
              </a:rPr>
              <a:t>74</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8: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1" name="Google Shape;111;p8:notes"/>
          <p:cNvSpPr txBox="1">
            <a:spLocks noGrp="1"/>
          </p:cNvSpPr>
          <p:nvPr>
            <p:ph type="body" idx="1"/>
          </p:nvPr>
        </p:nvSpPr>
        <p:spPr>
          <a:xfrm>
            <a:off x="685800" y="4343400"/>
            <a:ext cx="5486039"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SzPts val="1400"/>
              <a:buNone/>
            </a:pPr>
            <a:r>
              <a:rPr lang="cs" sz="2000" b="0" strike="noStrike" dirty="0">
                <a:latin typeface="Arial"/>
                <a:ea typeface="Arial"/>
                <a:cs typeface="Arial"/>
                <a:sym typeface="Arial"/>
              </a:rPr>
              <a:t>Keď Boh zapísal svoj zákon na hore Sinaj, vložil sobotné prikázanie do stredu ostatných prikázaní.</a:t>
            </a:r>
            <a:endParaRPr sz="2000" b="0" strike="noStrike" dirty="0">
              <a:latin typeface="Arial"/>
              <a:ea typeface="Arial"/>
              <a:cs typeface="Arial"/>
              <a:sym typeface="Arial"/>
            </a:endParaRPr>
          </a:p>
        </p:txBody>
      </p:sp>
      <p:sp>
        <p:nvSpPr>
          <p:cNvPr id="112" name="Google Shape;112;p8:notes"/>
          <p:cNvSpPr/>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cs" sz="1200" b="0" i="0" u="none" strike="noStrike" cap="none">
                <a:solidFill>
                  <a:srgbClr val="000000"/>
                </a:solidFill>
                <a:latin typeface="Times New Roman"/>
                <a:ea typeface="Times New Roman"/>
                <a:cs typeface="Times New Roman"/>
                <a:sym typeface="Times New Roman"/>
              </a:rPr>
              <a:t>8</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9: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7" name="Google Shape;117;p9:notes"/>
          <p:cNvSpPr txBox="1">
            <a:spLocks noGrp="1"/>
          </p:cNvSpPr>
          <p:nvPr>
            <p:ph type="body" idx="1"/>
          </p:nvPr>
        </p:nvSpPr>
        <p:spPr>
          <a:xfrm>
            <a:off x="685800" y="4343400"/>
            <a:ext cx="5486039"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r>
              <a:rPr lang="cs" sz="2000" b="0" strike="noStrike">
                <a:latin typeface="Arial"/>
                <a:ea typeface="Arial"/>
                <a:cs typeface="Arial"/>
                <a:sym typeface="Arial"/>
              </a:rPr>
              <a:t>Ohľadom jeho prikázaní, Boh skrze Mojžiša svojmu ľudu povedal, že z nich nemajú nič uberať a nič k nim nemajú pridávať.</a:t>
            </a:r>
            <a:endParaRPr sz="2000" b="0" strike="noStrike">
              <a:latin typeface="Arial"/>
              <a:ea typeface="Arial"/>
              <a:cs typeface="Arial"/>
              <a:sym typeface="Arial"/>
            </a:endParaRPr>
          </a:p>
          <a:p>
            <a:pPr marL="216000" lvl="0" indent="-216000" algn="l" rtl="0">
              <a:lnSpc>
                <a:spcPct val="100000"/>
              </a:lnSpc>
              <a:spcBef>
                <a:spcPts val="0"/>
              </a:spcBef>
              <a:spcAft>
                <a:spcPts val="0"/>
              </a:spcAft>
              <a:buSzPts val="1400"/>
              <a:buNone/>
            </a:pPr>
            <a:endParaRPr sz="2000" b="0" strike="noStrike">
              <a:latin typeface="Arial"/>
              <a:ea typeface="Arial"/>
              <a:cs typeface="Arial"/>
              <a:sym typeface="Arial"/>
            </a:endParaRPr>
          </a:p>
        </p:txBody>
      </p:sp>
      <p:sp>
        <p:nvSpPr>
          <p:cNvPr id="118" name="Google Shape;118;p9:notes"/>
          <p:cNvSpPr/>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cs" sz="1200" b="0" i="0" u="none" strike="noStrike" cap="none">
                <a:solidFill>
                  <a:srgbClr val="000000"/>
                </a:solidFill>
                <a:latin typeface="Times New Roman"/>
                <a:ea typeface="Times New Roman"/>
                <a:cs typeface="Times New Roman"/>
                <a:sym typeface="Times New Roman"/>
              </a:rPr>
              <a:t>9</a:t>
            </a:fld>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15"/>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45"/>
        <p:cNvGrpSpPr/>
        <p:nvPr/>
      </p:nvGrpSpPr>
      <p:grpSpPr>
        <a:xfrm>
          <a:off x="0" y="0"/>
          <a:ext cx="0" cy="0"/>
          <a:chOff x="0" y="0"/>
          <a:chExt cx="0" cy="0"/>
        </a:xfrm>
      </p:grpSpPr>
      <p:sp>
        <p:nvSpPr>
          <p:cNvPr id="46" name="Google Shape;46;p86"/>
          <p:cNvSpPr txBox="1">
            <a:spLocks noGrp="1"/>
          </p:cNvSpPr>
          <p:nvPr>
            <p:ph type="title"/>
          </p:nvPr>
        </p:nvSpPr>
        <p:spPr>
          <a:xfrm>
            <a:off x="585360" y="262800"/>
            <a:ext cx="10540440" cy="110052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86"/>
          <p:cNvSpPr txBox="1">
            <a:spLocks noGrp="1"/>
          </p:cNvSpPr>
          <p:nvPr>
            <p:ph type="body" idx="1"/>
          </p:nvPr>
        </p:nvSpPr>
        <p:spPr>
          <a:xfrm>
            <a:off x="585360" y="1542960"/>
            <a:ext cx="10540440" cy="182375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8" name="Google Shape;48;p86"/>
          <p:cNvSpPr txBox="1">
            <a:spLocks noGrp="1"/>
          </p:cNvSpPr>
          <p:nvPr>
            <p:ph type="body" idx="2"/>
          </p:nvPr>
        </p:nvSpPr>
        <p:spPr>
          <a:xfrm>
            <a:off x="585360" y="3540240"/>
            <a:ext cx="10540440" cy="182375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49"/>
        <p:cNvGrpSpPr/>
        <p:nvPr/>
      </p:nvGrpSpPr>
      <p:grpSpPr>
        <a:xfrm>
          <a:off x="0" y="0"/>
          <a:ext cx="0" cy="0"/>
          <a:chOff x="0" y="0"/>
          <a:chExt cx="0" cy="0"/>
        </a:xfrm>
      </p:grpSpPr>
      <p:sp>
        <p:nvSpPr>
          <p:cNvPr id="50" name="Google Shape;50;p87"/>
          <p:cNvSpPr txBox="1">
            <a:spLocks noGrp="1"/>
          </p:cNvSpPr>
          <p:nvPr>
            <p:ph type="title"/>
          </p:nvPr>
        </p:nvSpPr>
        <p:spPr>
          <a:xfrm>
            <a:off x="585360" y="262800"/>
            <a:ext cx="10540440" cy="110052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87"/>
          <p:cNvSpPr txBox="1">
            <a:spLocks noGrp="1"/>
          </p:cNvSpPr>
          <p:nvPr>
            <p:ph type="body" idx="1"/>
          </p:nvPr>
        </p:nvSpPr>
        <p:spPr>
          <a:xfrm>
            <a:off x="585360" y="1542960"/>
            <a:ext cx="5143680" cy="182375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52" name="Google Shape;52;p87"/>
          <p:cNvSpPr txBox="1">
            <a:spLocks noGrp="1"/>
          </p:cNvSpPr>
          <p:nvPr>
            <p:ph type="body" idx="2"/>
          </p:nvPr>
        </p:nvSpPr>
        <p:spPr>
          <a:xfrm>
            <a:off x="5986440" y="1542960"/>
            <a:ext cx="5143680" cy="182375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53" name="Google Shape;53;p87"/>
          <p:cNvSpPr txBox="1">
            <a:spLocks noGrp="1"/>
          </p:cNvSpPr>
          <p:nvPr>
            <p:ph type="body" idx="3"/>
          </p:nvPr>
        </p:nvSpPr>
        <p:spPr>
          <a:xfrm>
            <a:off x="585360" y="3540240"/>
            <a:ext cx="5143680" cy="182375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54" name="Google Shape;54;p87"/>
          <p:cNvSpPr txBox="1">
            <a:spLocks noGrp="1"/>
          </p:cNvSpPr>
          <p:nvPr>
            <p:ph type="body" idx="4"/>
          </p:nvPr>
        </p:nvSpPr>
        <p:spPr>
          <a:xfrm>
            <a:off x="5986440" y="3540240"/>
            <a:ext cx="5143680" cy="182375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55"/>
        <p:cNvGrpSpPr/>
        <p:nvPr/>
      </p:nvGrpSpPr>
      <p:grpSpPr>
        <a:xfrm>
          <a:off x="0" y="0"/>
          <a:ext cx="0" cy="0"/>
          <a:chOff x="0" y="0"/>
          <a:chExt cx="0" cy="0"/>
        </a:xfrm>
      </p:grpSpPr>
      <p:sp>
        <p:nvSpPr>
          <p:cNvPr id="56" name="Google Shape;56;p88"/>
          <p:cNvSpPr txBox="1">
            <a:spLocks noGrp="1"/>
          </p:cNvSpPr>
          <p:nvPr>
            <p:ph type="title"/>
          </p:nvPr>
        </p:nvSpPr>
        <p:spPr>
          <a:xfrm>
            <a:off x="585360" y="262800"/>
            <a:ext cx="10540440" cy="110052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88"/>
          <p:cNvSpPr txBox="1">
            <a:spLocks noGrp="1"/>
          </p:cNvSpPr>
          <p:nvPr>
            <p:ph type="body" idx="1"/>
          </p:nvPr>
        </p:nvSpPr>
        <p:spPr>
          <a:xfrm>
            <a:off x="585360" y="1542960"/>
            <a:ext cx="3393720" cy="182375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58" name="Google Shape;58;p88"/>
          <p:cNvSpPr txBox="1">
            <a:spLocks noGrp="1"/>
          </p:cNvSpPr>
          <p:nvPr>
            <p:ph type="body" idx="2"/>
          </p:nvPr>
        </p:nvSpPr>
        <p:spPr>
          <a:xfrm>
            <a:off x="4149000" y="1542960"/>
            <a:ext cx="3393720" cy="182375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59" name="Google Shape;59;p88"/>
          <p:cNvSpPr txBox="1">
            <a:spLocks noGrp="1"/>
          </p:cNvSpPr>
          <p:nvPr>
            <p:ph type="body" idx="3"/>
          </p:nvPr>
        </p:nvSpPr>
        <p:spPr>
          <a:xfrm>
            <a:off x="7713000" y="1542960"/>
            <a:ext cx="3393720" cy="182375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60" name="Google Shape;60;p88"/>
          <p:cNvSpPr txBox="1">
            <a:spLocks noGrp="1"/>
          </p:cNvSpPr>
          <p:nvPr>
            <p:ph type="body" idx="4"/>
          </p:nvPr>
        </p:nvSpPr>
        <p:spPr>
          <a:xfrm>
            <a:off x="585360" y="3540240"/>
            <a:ext cx="3393720" cy="182375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61" name="Google Shape;61;p88"/>
          <p:cNvSpPr txBox="1">
            <a:spLocks noGrp="1"/>
          </p:cNvSpPr>
          <p:nvPr>
            <p:ph type="body" idx="5"/>
          </p:nvPr>
        </p:nvSpPr>
        <p:spPr>
          <a:xfrm>
            <a:off x="4149000" y="3540240"/>
            <a:ext cx="3393720" cy="182375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62" name="Google Shape;62;p88"/>
          <p:cNvSpPr txBox="1">
            <a:spLocks noGrp="1"/>
          </p:cNvSpPr>
          <p:nvPr>
            <p:ph type="body" idx="6"/>
          </p:nvPr>
        </p:nvSpPr>
        <p:spPr>
          <a:xfrm>
            <a:off x="7713000" y="3540240"/>
            <a:ext cx="3393720" cy="182375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16"/>
        <p:cNvGrpSpPr/>
        <p:nvPr/>
      </p:nvGrpSpPr>
      <p:grpSpPr>
        <a:xfrm>
          <a:off x="0" y="0"/>
          <a:ext cx="0" cy="0"/>
          <a:chOff x="0" y="0"/>
          <a:chExt cx="0" cy="0"/>
        </a:xfrm>
      </p:grpSpPr>
      <p:sp>
        <p:nvSpPr>
          <p:cNvPr id="17" name="Google Shape;17;p78"/>
          <p:cNvSpPr txBox="1">
            <a:spLocks noGrp="1"/>
          </p:cNvSpPr>
          <p:nvPr>
            <p:ph type="title"/>
          </p:nvPr>
        </p:nvSpPr>
        <p:spPr>
          <a:xfrm>
            <a:off x="585360" y="262800"/>
            <a:ext cx="10540440" cy="110052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78"/>
          <p:cNvSpPr txBox="1">
            <a:spLocks noGrp="1"/>
          </p:cNvSpPr>
          <p:nvPr>
            <p:ph type="subTitle" idx="1"/>
          </p:nvPr>
        </p:nvSpPr>
        <p:spPr>
          <a:xfrm>
            <a:off x="585360" y="1542960"/>
            <a:ext cx="10540440" cy="382392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19"/>
        <p:cNvGrpSpPr/>
        <p:nvPr/>
      </p:nvGrpSpPr>
      <p:grpSpPr>
        <a:xfrm>
          <a:off x="0" y="0"/>
          <a:ext cx="0" cy="0"/>
          <a:chOff x="0" y="0"/>
          <a:chExt cx="0" cy="0"/>
        </a:xfrm>
      </p:grpSpPr>
      <p:sp>
        <p:nvSpPr>
          <p:cNvPr id="20" name="Google Shape;20;p79"/>
          <p:cNvSpPr txBox="1">
            <a:spLocks noGrp="1"/>
          </p:cNvSpPr>
          <p:nvPr>
            <p:ph type="title"/>
          </p:nvPr>
        </p:nvSpPr>
        <p:spPr>
          <a:xfrm>
            <a:off x="585360" y="262800"/>
            <a:ext cx="10540440" cy="110052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79"/>
          <p:cNvSpPr txBox="1">
            <a:spLocks noGrp="1"/>
          </p:cNvSpPr>
          <p:nvPr>
            <p:ph type="body" idx="1"/>
          </p:nvPr>
        </p:nvSpPr>
        <p:spPr>
          <a:xfrm>
            <a:off x="585360" y="1542960"/>
            <a:ext cx="10540440" cy="382392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22"/>
        <p:cNvGrpSpPr/>
        <p:nvPr/>
      </p:nvGrpSpPr>
      <p:grpSpPr>
        <a:xfrm>
          <a:off x="0" y="0"/>
          <a:ext cx="0" cy="0"/>
          <a:chOff x="0" y="0"/>
          <a:chExt cx="0" cy="0"/>
        </a:xfrm>
      </p:grpSpPr>
      <p:sp>
        <p:nvSpPr>
          <p:cNvPr id="23" name="Google Shape;23;p80"/>
          <p:cNvSpPr txBox="1">
            <a:spLocks noGrp="1"/>
          </p:cNvSpPr>
          <p:nvPr>
            <p:ph type="title"/>
          </p:nvPr>
        </p:nvSpPr>
        <p:spPr>
          <a:xfrm>
            <a:off x="585360" y="262800"/>
            <a:ext cx="10540440" cy="110052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80"/>
          <p:cNvSpPr txBox="1">
            <a:spLocks noGrp="1"/>
          </p:cNvSpPr>
          <p:nvPr>
            <p:ph type="body" idx="1"/>
          </p:nvPr>
        </p:nvSpPr>
        <p:spPr>
          <a:xfrm>
            <a:off x="585360" y="1542960"/>
            <a:ext cx="5143680" cy="382392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25" name="Google Shape;25;p80"/>
          <p:cNvSpPr txBox="1">
            <a:spLocks noGrp="1"/>
          </p:cNvSpPr>
          <p:nvPr>
            <p:ph type="body" idx="2"/>
          </p:nvPr>
        </p:nvSpPr>
        <p:spPr>
          <a:xfrm>
            <a:off x="5986440" y="1542960"/>
            <a:ext cx="5143680" cy="382392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81"/>
          <p:cNvSpPr txBox="1">
            <a:spLocks noGrp="1"/>
          </p:cNvSpPr>
          <p:nvPr>
            <p:ph type="title"/>
          </p:nvPr>
        </p:nvSpPr>
        <p:spPr>
          <a:xfrm>
            <a:off x="585360" y="262800"/>
            <a:ext cx="10540440" cy="110052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28"/>
        <p:cNvGrpSpPr/>
        <p:nvPr/>
      </p:nvGrpSpPr>
      <p:grpSpPr>
        <a:xfrm>
          <a:off x="0" y="0"/>
          <a:ext cx="0" cy="0"/>
          <a:chOff x="0" y="0"/>
          <a:chExt cx="0" cy="0"/>
        </a:xfrm>
      </p:grpSpPr>
      <p:sp>
        <p:nvSpPr>
          <p:cNvPr id="29" name="Google Shape;29;p82"/>
          <p:cNvSpPr txBox="1">
            <a:spLocks noGrp="1"/>
          </p:cNvSpPr>
          <p:nvPr>
            <p:ph type="subTitle" idx="1"/>
          </p:nvPr>
        </p:nvSpPr>
        <p:spPr>
          <a:xfrm>
            <a:off x="585360" y="262800"/>
            <a:ext cx="10540440" cy="510264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30"/>
        <p:cNvGrpSpPr/>
        <p:nvPr/>
      </p:nvGrpSpPr>
      <p:grpSpPr>
        <a:xfrm>
          <a:off x="0" y="0"/>
          <a:ext cx="0" cy="0"/>
          <a:chOff x="0" y="0"/>
          <a:chExt cx="0" cy="0"/>
        </a:xfrm>
      </p:grpSpPr>
      <p:sp>
        <p:nvSpPr>
          <p:cNvPr id="31" name="Google Shape;31;p83"/>
          <p:cNvSpPr txBox="1">
            <a:spLocks noGrp="1"/>
          </p:cNvSpPr>
          <p:nvPr>
            <p:ph type="title"/>
          </p:nvPr>
        </p:nvSpPr>
        <p:spPr>
          <a:xfrm>
            <a:off x="585360" y="262800"/>
            <a:ext cx="10540440" cy="110052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83"/>
          <p:cNvSpPr txBox="1">
            <a:spLocks noGrp="1"/>
          </p:cNvSpPr>
          <p:nvPr>
            <p:ph type="body" idx="1"/>
          </p:nvPr>
        </p:nvSpPr>
        <p:spPr>
          <a:xfrm>
            <a:off x="585360" y="1542960"/>
            <a:ext cx="5143680" cy="182375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33" name="Google Shape;33;p83"/>
          <p:cNvSpPr txBox="1">
            <a:spLocks noGrp="1"/>
          </p:cNvSpPr>
          <p:nvPr>
            <p:ph type="body" idx="2"/>
          </p:nvPr>
        </p:nvSpPr>
        <p:spPr>
          <a:xfrm>
            <a:off x="5986440" y="1542960"/>
            <a:ext cx="5143680" cy="382392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34" name="Google Shape;34;p83"/>
          <p:cNvSpPr txBox="1">
            <a:spLocks noGrp="1"/>
          </p:cNvSpPr>
          <p:nvPr>
            <p:ph type="body" idx="3"/>
          </p:nvPr>
        </p:nvSpPr>
        <p:spPr>
          <a:xfrm>
            <a:off x="585360" y="3540240"/>
            <a:ext cx="5143680" cy="182375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35"/>
        <p:cNvGrpSpPr/>
        <p:nvPr/>
      </p:nvGrpSpPr>
      <p:grpSpPr>
        <a:xfrm>
          <a:off x="0" y="0"/>
          <a:ext cx="0" cy="0"/>
          <a:chOff x="0" y="0"/>
          <a:chExt cx="0" cy="0"/>
        </a:xfrm>
      </p:grpSpPr>
      <p:sp>
        <p:nvSpPr>
          <p:cNvPr id="36" name="Google Shape;36;p84"/>
          <p:cNvSpPr txBox="1">
            <a:spLocks noGrp="1"/>
          </p:cNvSpPr>
          <p:nvPr>
            <p:ph type="title"/>
          </p:nvPr>
        </p:nvSpPr>
        <p:spPr>
          <a:xfrm>
            <a:off x="585360" y="262800"/>
            <a:ext cx="10540440" cy="110052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84"/>
          <p:cNvSpPr txBox="1">
            <a:spLocks noGrp="1"/>
          </p:cNvSpPr>
          <p:nvPr>
            <p:ph type="body" idx="1"/>
          </p:nvPr>
        </p:nvSpPr>
        <p:spPr>
          <a:xfrm>
            <a:off x="585360" y="1542960"/>
            <a:ext cx="5143680" cy="382392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38" name="Google Shape;38;p84"/>
          <p:cNvSpPr txBox="1">
            <a:spLocks noGrp="1"/>
          </p:cNvSpPr>
          <p:nvPr>
            <p:ph type="body" idx="2"/>
          </p:nvPr>
        </p:nvSpPr>
        <p:spPr>
          <a:xfrm>
            <a:off x="5986440" y="1542960"/>
            <a:ext cx="5143680" cy="182375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39" name="Google Shape;39;p84"/>
          <p:cNvSpPr txBox="1">
            <a:spLocks noGrp="1"/>
          </p:cNvSpPr>
          <p:nvPr>
            <p:ph type="body" idx="3"/>
          </p:nvPr>
        </p:nvSpPr>
        <p:spPr>
          <a:xfrm>
            <a:off x="5986440" y="3540240"/>
            <a:ext cx="5143680" cy="182375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40"/>
        <p:cNvGrpSpPr/>
        <p:nvPr/>
      </p:nvGrpSpPr>
      <p:grpSpPr>
        <a:xfrm>
          <a:off x="0" y="0"/>
          <a:ext cx="0" cy="0"/>
          <a:chOff x="0" y="0"/>
          <a:chExt cx="0" cy="0"/>
        </a:xfrm>
      </p:grpSpPr>
      <p:sp>
        <p:nvSpPr>
          <p:cNvPr id="41" name="Google Shape;41;p85"/>
          <p:cNvSpPr txBox="1">
            <a:spLocks noGrp="1"/>
          </p:cNvSpPr>
          <p:nvPr>
            <p:ph type="title"/>
          </p:nvPr>
        </p:nvSpPr>
        <p:spPr>
          <a:xfrm>
            <a:off x="585360" y="262800"/>
            <a:ext cx="10540440" cy="110052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85"/>
          <p:cNvSpPr txBox="1">
            <a:spLocks noGrp="1"/>
          </p:cNvSpPr>
          <p:nvPr>
            <p:ph type="body" idx="1"/>
          </p:nvPr>
        </p:nvSpPr>
        <p:spPr>
          <a:xfrm>
            <a:off x="585360" y="1542960"/>
            <a:ext cx="5143680" cy="182375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3" name="Google Shape;43;p85"/>
          <p:cNvSpPr txBox="1">
            <a:spLocks noGrp="1"/>
          </p:cNvSpPr>
          <p:nvPr>
            <p:ph type="body" idx="2"/>
          </p:nvPr>
        </p:nvSpPr>
        <p:spPr>
          <a:xfrm>
            <a:off x="5986440" y="1542960"/>
            <a:ext cx="5143680" cy="182375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4" name="Google Shape;44;p85"/>
          <p:cNvSpPr txBox="1">
            <a:spLocks noGrp="1"/>
          </p:cNvSpPr>
          <p:nvPr>
            <p:ph type="body" idx="3"/>
          </p:nvPr>
        </p:nvSpPr>
        <p:spPr>
          <a:xfrm>
            <a:off x="585360" y="3540240"/>
            <a:ext cx="10540440" cy="182375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sp>
        <p:nvSpPr>
          <p:cNvPr id="10" name="Google Shape;10;p76"/>
          <p:cNvSpPr txBox="1">
            <a:spLocks noGrp="1"/>
          </p:cNvSpPr>
          <p:nvPr>
            <p:ph type="dt" idx="10"/>
          </p:nvPr>
        </p:nvSpPr>
        <p:spPr>
          <a:xfrm>
            <a:off x="457200" y="6356520"/>
            <a:ext cx="2133360" cy="36468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76"/>
          <p:cNvSpPr txBox="1">
            <a:spLocks noGrp="1"/>
          </p:cNvSpPr>
          <p:nvPr>
            <p:ph type="ftr" idx="11"/>
          </p:nvPr>
        </p:nvSpPr>
        <p:spPr>
          <a:xfrm>
            <a:off x="3124080" y="6356520"/>
            <a:ext cx="2895120" cy="36468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76"/>
          <p:cNvSpPr txBox="1">
            <a:spLocks noGrp="1"/>
          </p:cNvSpPr>
          <p:nvPr>
            <p:ph type="sldNum" idx="12"/>
          </p:nvPr>
        </p:nvSpPr>
        <p:spPr>
          <a:xfrm>
            <a:off x="6553080" y="6356520"/>
            <a:ext cx="2133360" cy="36468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cs"/>
              <a:t>‹#›</a:t>
            </a:fld>
            <a:endParaRPr>
              <a:solidFill>
                <a:srgbClr val="000000"/>
              </a:solidFill>
              <a:latin typeface="Times New Roman"/>
              <a:ea typeface="Times New Roman"/>
              <a:cs typeface="Times New Roman"/>
              <a:sym typeface="Times New Roman"/>
            </a:endParaRPr>
          </a:p>
        </p:txBody>
      </p:sp>
      <p:sp>
        <p:nvSpPr>
          <p:cNvPr id="13" name="Google Shape;13;p76"/>
          <p:cNvSpPr txBox="1">
            <a:spLocks noGrp="1"/>
          </p:cNvSpPr>
          <p:nvPr>
            <p:ph type="title"/>
          </p:nvPr>
        </p:nvSpPr>
        <p:spPr>
          <a:xfrm>
            <a:off x="585360" y="262800"/>
            <a:ext cx="10540440" cy="110052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 name="Google Shape;14;p76"/>
          <p:cNvSpPr txBox="1">
            <a:spLocks noGrp="1"/>
          </p:cNvSpPr>
          <p:nvPr>
            <p:ph type="body" idx="1"/>
          </p:nvPr>
        </p:nvSpPr>
        <p:spPr>
          <a:xfrm>
            <a:off x="585360" y="1542960"/>
            <a:ext cx="10540440" cy="3823920"/>
          </a:xfrm>
          <a:prstGeom prst="rect">
            <a:avLst/>
          </a:prstGeom>
          <a:noFill/>
          <a:ln>
            <a:noFill/>
          </a:ln>
        </p:spPr>
        <p:txBody>
          <a:bodyPr spcFirstLastPara="1" wrap="square" lIns="0" tIns="0" rIns="0" bIns="0" anchor="t" anchorCtr="0">
            <a:norm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pic>
        <p:nvPicPr>
          <p:cNvPr id="2" name="Google Shape;68;p1">
            <a:extLst>
              <a:ext uri="{FF2B5EF4-FFF2-40B4-BE49-F238E27FC236}">
                <a16:creationId xmlns:a16="http://schemas.microsoft.com/office/drawing/2014/main" id="{1E3E4716-BDC5-B47F-B6C1-4443E006089F}"/>
              </a:ext>
            </a:extLst>
          </p:cNvPr>
          <p:cNvPicPr preferRelativeResize="0"/>
          <p:nvPr/>
        </p:nvPicPr>
        <p:blipFill rotWithShape="1">
          <a:blip r:embed="rId3">
            <a:alphaModFix/>
          </a:blip>
          <a:srcRect t="189" b="189"/>
          <a:stretch/>
        </p:blipFill>
        <p:spPr>
          <a:xfrm>
            <a:off x="25" y="0"/>
            <a:ext cx="11768525" cy="6594475"/>
          </a:xfrm>
          <a:prstGeom prst="rect">
            <a:avLst/>
          </a:prstGeom>
          <a:noFill/>
          <a:ln>
            <a:noFill/>
          </a:ln>
        </p:spPr>
      </p:pic>
      <p:sp>
        <p:nvSpPr>
          <p:cNvPr id="3" name="Google Shape;69;p1">
            <a:extLst>
              <a:ext uri="{FF2B5EF4-FFF2-40B4-BE49-F238E27FC236}">
                <a16:creationId xmlns:a16="http://schemas.microsoft.com/office/drawing/2014/main" id="{C3A5327F-D2E9-00F2-665B-5A8832023936}"/>
              </a:ext>
            </a:extLst>
          </p:cNvPr>
          <p:cNvSpPr/>
          <p:nvPr/>
        </p:nvSpPr>
        <p:spPr>
          <a:xfrm>
            <a:off x="25" y="577825"/>
            <a:ext cx="11768400" cy="1783800"/>
          </a:xfrm>
          <a:prstGeom prst="rect">
            <a:avLst/>
          </a:prstGeom>
          <a:noFill/>
          <a:ln>
            <a:noFill/>
          </a:ln>
        </p:spPr>
        <p:txBody>
          <a:bodyPr spcFirstLastPara="1" wrap="square" lIns="91425" tIns="45700" rIns="91425" bIns="45700" anchor="t" anchorCtr="0">
            <a:noAutofit/>
          </a:bodyPr>
          <a:lstStyle/>
          <a:p>
            <a:pPr marL="0" marR="0" lvl="0" indent="0" algn="ctr" rtl="0">
              <a:lnSpc>
                <a:spcPct val="76125"/>
              </a:lnSpc>
              <a:spcBef>
                <a:spcPts val="0"/>
              </a:spcBef>
              <a:spcAft>
                <a:spcPts val="0"/>
              </a:spcAft>
              <a:buClr>
                <a:srgbClr val="000000"/>
              </a:buClr>
              <a:buSzPts val="14950"/>
              <a:buFont typeface="Arial"/>
              <a:buNone/>
            </a:pPr>
            <a:r>
              <a:rPr lang="cs-CZ" sz="14950" b="0" i="0" u="none" strike="noStrike" cap="none" dirty="0">
                <a:solidFill>
                  <a:srgbClr val="FFFFFF"/>
                </a:solidFill>
                <a:latin typeface="Source Sans Pro"/>
                <a:ea typeface="Source Sans Pro"/>
                <a:cs typeface="Source Sans Pro"/>
                <a:sym typeface="Source Sans Pro"/>
              </a:rPr>
              <a:t>SV</a:t>
            </a:r>
            <a:r>
              <a:rPr lang="cs-CZ" sz="14950" dirty="0">
                <a:solidFill>
                  <a:srgbClr val="FFFFFF"/>
                </a:solidFill>
                <a:latin typeface="Source Sans Pro"/>
                <a:ea typeface="Source Sans Pro"/>
                <a:cs typeface="Source Sans Pro"/>
                <a:sym typeface="Source Sans Pro"/>
              </a:rPr>
              <a:t>E</a:t>
            </a:r>
            <a:r>
              <a:rPr lang="cs-CZ" sz="14950" b="0" i="0" u="none" strike="noStrike" cap="none" dirty="0">
                <a:solidFill>
                  <a:srgbClr val="FFFFFF"/>
                </a:solidFill>
                <a:latin typeface="Source Sans Pro"/>
                <a:ea typeface="Source Sans Pro"/>
                <a:cs typeface="Source Sans Pro"/>
                <a:sym typeface="Source Sans Pro"/>
              </a:rPr>
              <a:t>T</a:t>
            </a:r>
            <a:r>
              <a:rPr lang="cs-CZ" sz="14950" dirty="0">
                <a:solidFill>
                  <a:srgbClr val="FFFFFF"/>
                </a:solidFill>
                <a:latin typeface="Source Sans Pro"/>
                <a:ea typeface="Source Sans Pro"/>
                <a:cs typeface="Source Sans Pro"/>
                <a:sym typeface="Source Sans Pro"/>
              </a:rPr>
              <a:t>O</a:t>
            </a:r>
            <a:r>
              <a:rPr lang="cs-CZ" sz="14950" b="0" i="0" u="none" strike="noStrike" cap="none" dirty="0">
                <a:solidFill>
                  <a:srgbClr val="FFFFFF"/>
                </a:solidFill>
                <a:latin typeface="Source Sans Pro"/>
                <a:ea typeface="Source Sans Pro"/>
                <a:cs typeface="Source Sans Pro"/>
                <a:sym typeface="Source Sans Pro"/>
              </a:rPr>
              <a:t>M</a:t>
            </a:r>
            <a:endParaRPr sz="100" b="0" i="0" u="none" strike="noStrike" cap="none" dirty="0">
              <a:solidFill>
                <a:srgbClr val="000000"/>
              </a:solidFill>
              <a:latin typeface="Calibri"/>
              <a:ea typeface="Calibri"/>
              <a:cs typeface="Calibri"/>
              <a:sym typeface="Calibri"/>
            </a:endParaRPr>
          </a:p>
        </p:txBody>
      </p:sp>
      <p:sp>
        <p:nvSpPr>
          <p:cNvPr id="4" name="Google Shape;70;p1">
            <a:extLst>
              <a:ext uri="{FF2B5EF4-FFF2-40B4-BE49-F238E27FC236}">
                <a16:creationId xmlns:a16="http://schemas.microsoft.com/office/drawing/2014/main" id="{2EEC9860-C515-1262-EEE2-AFB9E20231B0}"/>
              </a:ext>
            </a:extLst>
          </p:cNvPr>
          <p:cNvSpPr/>
          <p:nvPr/>
        </p:nvSpPr>
        <p:spPr>
          <a:xfrm>
            <a:off x="-175" y="1982100"/>
            <a:ext cx="11768400" cy="1215300"/>
          </a:xfrm>
          <a:prstGeom prst="rect">
            <a:avLst/>
          </a:prstGeom>
          <a:noFill/>
          <a:ln>
            <a:noFill/>
          </a:ln>
        </p:spPr>
        <p:txBody>
          <a:bodyPr spcFirstLastPara="1" wrap="square" lIns="91425" tIns="45700" rIns="91425" bIns="45700" anchor="b" anchorCtr="0">
            <a:noAutofit/>
          </a:bodyPr>
          <a:lstStyle/>
          <a:p>
            <a:pPr marL="0" marR="0" lvl="0" indent="0" algn="ctr" rtl="0">
              <a:lnSpc>
                <a:spcPct val="83081"/>
              </a:lnSpc>
              <a:spcBef>
                <a:spcPts val="0"/>
              </a:spcBef>
              <a:spcAft>
                <a:spcPts val="0"/>
              </a:spcAft>
              <a:buClr>
                <a:srgbClr val="000000"/>
              </a:buClr>
              <a:buSzPts val="9250"/>
              <a:buFont typeface="Arial"/>
              <a:buNone/>
            </a:pPr>
            <a:r>
              <a:rPr lang="cs-CZ" sz="9250" b="1" i="0" u="none" strike="noStrike" cap="none" dirty="0">
                <a:solidFill>
                  <a:srgbClr val="FFFFFF"/>
                </a:solidFill>
                <a:latin typeface="Source Sans Pro"/>
                <a:ea typeface="Source Sans Pro"/>
                <a:cs typeface="Source Sans Pro"/>
                <a:sym typeface="Source Sans Pro"/>
              </a:rPr>
              <a:t>BIBLIE</a:t>
            </a:r>
            <a:endParaRPr sz="1800" b="0" i="0" u="none" strike="noStrike" cap="none" dirty="0">
              <a:solidFill>
                <a:srgbClr val="000000"/>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Google Shape;127;p10"/>
          <p:cNvPicPr preferRelativeResize="0"/>
          <p:nvPr/>
        </p:nvPicPr>
        <p:blipFill>
          <a:blip r:embed="rId3"/>
          <a:srcRect/>
          <a:stretch/>
        </p:blipFill>
        <p:spPr>
          <a:xfrm>
            <a:off x="260" y="0"/>
            <a:ext cx="11711360" cy="6587641"/>
          </a:xfrm>
          <a:prstGeom prst="rect">
            <a:avLst/>
          </a:prstGeom>
          <a:noFill/>
          <a:ln>
            <a:noFill/>
          </a:ln>
        </p:spPr>
      </p:pic>
      <p:sp>
        <p:nvSpPr>
          <p:cNvPr id="128" name="Google Shape;128;p10"/>
          <p:cNvSpPr/>
          <p:nvPr/>
        </p:nvSpPr>
        <p:spPr>
          <a:xfrm>
            <a:off x="4741200" y="741363"/>
            <a:ext cx="6914520" cy="2668508"/>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Clr>
                <a:srgbClr val="000000"/>
              </a:buClr>
              <a:buSzPts val="3350"/>
              <a:buFont typeface="Arial"/>
              <a:buNone/>
            </a:pPr>
            <a:r>
              <a:rPr lang="cs" sz="3350" b="1" i="0" u="none" strike="noStrike" cap="none" dirty="0">
                <a:solidFill>
                  <a:srgbClr val="FFFFFF"/>
                </a:solidFill>
                <a:latin typeface="Source Sans Pro"/>
                <a:ea typeface="Source Sans Pro"/>
                <a:cs typeface="Source Sans Pro"/>
                <a:sym typeface="Source Sans Pro"/>
              </a:rPr>
              <a:t>„K tomu, čo vám prikazujem, nesmiete nič pridať ani z toho ubrať, ale budete zachovávať príkazy Hospodina, vášho Boha, ktoré vám predkladám!“</a:t>
            </a:r>
            <a:endParaRPr sz="3350" b="0" i="0" u="none" strike="noStrike" cap="none" dirty="0">
              <a:solidFill>
                <a:srgbClr val="000000"/>
              </a:solidFill>
              <a:latin typeface="Arial"/>
              <a:ea typeface="Arial"/>
              <a:cs typeface="Arial"/>
              <a:sym typeface="Arial"/>
            </a:endParaRPr>
          </a:p>
        </p:txBody>
      </p:sp>
      <p:sp>
        <p:nvSpPr>
          <p:cNvPr id="129" name="Google Shape;129;p10"/>
          <p:cNvSpPr/>
          <p:nvPr/>
        </p:nvSpPr>
        <p:spPr>
          <a:xfrm>
            <a:off x="5450760" y="4625600"/>
            <a:ext cx="5495400" cy="4756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Clr>
                <a:srgbClr val="000000"/>
              </a:buClr>
              <a:buSzPts val="2500"/>
              <a:buFont typeface="Arial"/>
              <a:buNone/>
            </a:pPr>
            <a:r>
              <a:rPr lang="cs" sz="2500" b="1" i="0" u="none" strike="noStrike" cap="none">
                <a:solidFill>
                  <a:srgbClr val="FFFFFF"/>
                </a:solidFill>
                <a:latin typeface="Source Sans Pro"/>
                <a:ea typeface="Source Sans Pro"/>
                <a:cs typeface="Source Sans Pro"/>
                <a:sym typeface="Source Sans Pro"/>
              </a:rPr>
              <a:t>Deuteronómium 4,2</a:t>
            </a:r>
            <a:endParaRPr sz="25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135" name="Google Shape;135;p11" descr="nb-en-12-11.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136" name="Google Shape;136;p11"/>
          <p:cNvSpPr/>
          <p:nvPr/>
        </p:nvSpPr>
        <p:spPr>
          <a:xfrm>
            <a:off x="5993160" y="741363"/>
            <a:ext cx="5427720" cy="2152982"/>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Clr>
                <a:srgbClr val="000000"/>
              </a:buClr>
              <a:buSzPts val="3350"/>
              <a:buFont typeface="Arial"/>
              <a:buNone/>
            </a:pPr>
            <a:r>
              <a:rPr lang="cs" sz="3350" b="1" i="0" u="none" strike="noStrike" cap="none" dirty="0">
                <a:solidFill>
                  <a:srgbClr val="FFFFFF"/>
                </a:solidFill>
                <a:latin typeface="Source Sans Pro"/>
                <a:ea typeface="Source Sans Pro"/>
                <a:cs typeface="Source Sans Pro"/>
                <a:sym typeface="Source Sans Pro"/>
              </a:rPr>
              <a:t>„Nemyslite si, že som prišiel zrušiť Zákon alebo Prorokov. Neprišiel som zrušiť, ale naplniť.“</a:t>
            </a:r>
            <a:endParaRPr sz="3350" b="0" i="0" u="none" strike="noStrike" cap="none" dirty="0">
              <a:solidFill>
                <a:srgbClr val="000000"/>
              </a:solidFill>
              <a:latin typeface="Arial"/>
              <a:ea typeface="Arial"/>
              <a:cs typeface="Arial"/>
              <a:sym typeface="Arial"/>
            </a:endParaRPr>
          </a:p>
        </p:txBody>
      </p:sp>
      <p:sp>
        <p:nvSpPr>
          <p:cNvPr id="137" name="Google Shape;137;p11"/>
          <p:cNvSpPr/>
          <p:nvPr/>
        </p:nvSpPr>
        <p:spPr>
          <a:xfrm>
            <a:off x="5450760" y="4625600"/>
            <a:ext cx="5495400" cy="4756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Clr>
                <a:srgbClr val="000000"/>
              </a:buClr>
              <a:buSzPts val="2500"/>
              <a:buFont typeface="Arial"/>
              <a:buNone/>
            </a:pPr>
            <a:r>
              <a:rPr lang="cs" sz="2500" b="1" i="0" u="none" strike="noStrike" cap="none">
                <a:solidFill>
                  <a:srgbClr val="FFFFFF"/>
                </a:solidFill>
                <a:latin typeface="Source Sans Pro"/>
                <a:ea typeface="Source Sans Pro"/>
                <a:cs typeface="Source Sans Pro"/>
                <a:sym typeface="Source Sans Pro"/>
              </a:rPr>
              <a:t>Matúš 5,17</a:t>
            </a:r>
            <a:endParaRPr sz="2500" b="0"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43" name="Google Shape;143;p12" descr="nb-en-12-12.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144" name="Google Shape;144;p12"/>
          <p:cNvSpPr/>
          <p:nvPr/>
        </p:nvSpPr>
        <p:spPr>
          <a:xfrm>
            <a:off x="779463" y="751206"/>
            <a:ext cx="4707000" cy="3699559"/>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Clr>
                <a:srgbClr val="000000"/>
              </a:buClr>
              <a:buSzPts val="3350"/>
              <a:buFont typeface="Arial"/>
              <a:buNone/>
            </a:pPr>
            <a:r>
              <a:rPr lang="cs" sz="3350" b="1" i="0" u="none" strike="noStrike" cap="none" dirty="0">
                <a:solidFill>
                  <a:srgbClr val="FFFFFF"/>
                </a:solidFill>
                <a:latin typeface="Source Sans Pro"/>
                <a:ea typeface="Source Sans Pro"/>
                <a:cs typeface="Source Sans Pro"/>
                <a:sym typeface="Source Sans Pro"/>
              </a:rPr>
              <a:t>„Amen, hovorím vám: Pokiaľ sa nepominie nebo a zem, nepominie sa ani najmenšie písmenko, ani jediná čiarka zo Zákona, kým sa všetko nestane.“</a:t>
            </a:r>
            <a:endParaRPr sz="3350" b="0" i="0" u="none" strike="noStrike" cap="none" dirty="0">
              <a:solidFill>
                <a:srgbClr val="000000"/>
              </a:solidFill>
              <a:latin typeface="Arial"/>
              <a:ea typeface="Arial"/>
              <a:cs typeface="Arial"/>
              <a:sym typeface="Arial"/>
            </a:endParaRPr>
          </a:p>
        </p:txBody>
      </p:sp>
      <p:sp>
        <p:nvSpPr>
          <p:cNvPr id="145" name="Google Shape;145;p12"/>
          <p:cNvSpPr/>
          <p:nvPr/>
        </p:nvSpPr>
        <p:spPr>
          <a:xfrm>
            <a:off x="5450760" y="4625600"/>
            <a:ext cx="5495400" cy="4756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Clr>
                <a:srgbClr val="000000"/>
              </a:buClr>
              <a:buSzPts val="2500"/>
              <a:buFont typeface="Arial"/>
              <a:buNone/>
            </a:pPr>
            <a:r>
              <a:rPr lang="cs" sz="2500" b="1" i="0" u="none" strike="noStrike" cap="none">
                <a:solidFill>
                  <a:srgbClr val="FFFFFF"/>
                </a:solidFill>
                <a:latin typeface="Source Sans Pro"/>
                <a:ea typeface="Source Sans Pro"/>
                <a:cs typeface="Source Sans Pro"/>
                <a:sym typeface="Source Sans Pro"/>
              </a:rPr>
              <a:t>Matúš 5,18</a:t>
            </a:r>
            <a:endParaRPr sz="2500" b="0" i="0" u="none" strike="noStrike" cap="non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151" name="Google Shape;151;p13" descr="nb-en-12-13.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152" name="Google Shape;152;p13"/>
          <p:cNvSpPr/>
          <p:nvPr/>
        </p:nvSpPr>
        <p:spPr>
          <a:xfrm>
            <a:off x="3563920" y="632720"/>
            <a:ext cx="7578755" cy="2152982"/>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Clr>
                <a:srgbClr val="000000"/>
              </a:buClr>
              <a:buSzPts val="3350"/>
              <a:buFont typeface="Arial"/>
              <a:buNone/>
            </a:pPr>
            <a:r>
              <a:rPr lang="cs" sz="3350" b="1" i="0" u="none" strike="noStrike" cap="none" dirty="0">
                <a:solidFill>
                  <a:srgbClr val="FFFFFF"/>
                </a:solidFill>
                <a:latin typeface="Source Sans Pro"/>
                <a:ea typeface="Source Sans Pro"/>
                <a:cs typeface="Source Sans Pro"/>
                <a:sym typeface="Source Sans Pro"/>
              </a:rPr>
              <a:t>„Kto by teda zrušil čo len jedno </a:t>
            </a:r>
            <a:br>
              <a:rPr lang="cs" sz="3350" b="1" i="0" u="none" strike="noStrike" cap="none" dirty="0">
                <a:solidFill>
                  <a:srgbClr val="FFFFFF"/>
                </a:solidFill>
                <a:latin typeface="Source Sans Pro"/>
                <a:ea typeface="Source Sans Pro"/>
                <a:cs typeface="Source Sans Pro"/>
                <a:sym typeface="Source Sans Pro"/>
              </a:rPr>
            </a:br>
            <a:r>
              <a:rPr lang="cs" sz="3350" b="1" i="0" u="none" strike="noStrike" cap="none" dirty="0">
                <a:solidFill>
                  <a:srgbClr val="FFFFFF"/>
                </a:solidFill>
                <a:latin typeface="Source Sans Pro"/>
                <a:ea typeface="Source Sans Pro"/>
                <a:cs typeface="Source Sans Pro"/>
                <a:sym typeface="Source Sans Pro"/>
              </a:rPr>
              <a:t>z týchto najmenších prikázaní </a:t>
            </a:r>
            <a:br>
              <a:rPr lang="cs" sz="3350" b="1" i="0" u="none" strike="noStrike" cap="none" dirty="0">
                <a:solidFill>
                  <a:srgbClr val="FFFFFF"/>
                </a:solidFill>
                <a:latin typeface="Source Sans Pro"/>
                <a:ea typeface="Source Sans Pro"/>
                <a:cs typeface="Source Sans Pro"/>
                <a:sym typeface="Source Sans Pro"/>
              </a:rPr>
            </a:br>
            <a:r>
              <a:rPr lang="cs" sz="3350" b="1" i="0" u="none" strike="noStrike" cap="none" dirty="0">
                <a:solidFill>
                  <a:srgbClr val="FFFFFF"/>
                </a:solidFill>
                <a:latin typeface="Source Sans Pro"/>
                <a:ea typeface="Source Sans Pro"/>
                <a:cs typeface="Source Sans Pro"/>
                <a:sym typeface="Source Sans Pro"/>
              </a:rPr>
              <a:t>a učil by tak ľudí, bude označený za najmenšieho v nebeskom kráľovstve;“</a:t>
            </a:r>
            <a:endParaRPr sz="3350" b="0" i="0" u="none" strike="noStrike" cap="none" dirty="0">
              <a:solidFill>
                <a:srgbClr val="000000"/>
              </a:solidFill>
              <a:latin typeface="Arial"/>
              <a:ea typeface="Arial"/>
              <a:cs typeface="Arial"/>
              <a:sym typeface="Arial"/>
            </a:endParaRPr>
          </a:p>
        </p:txBody>
      </p:sp>
      <p:sp>
        <p:nvSpPr>
          <p:cNvPr id="153" name="Google Shape;153;p13"/>
          <p:cNvSpPr/>
          <p:nvPr/>
        </p:nvSpPr>
        <p:spPr>
          <a:xfrm>
            <a:off x="5450760" y="4625600"/>
            <a:ext cx="5495400" cy="4756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Clr>
                <a:srgbClr val="000000"/>
              </a:buClr>
              <a:buSzPts val="2500"/>
              <a:buFont typeface="Arial"/>
              <a:buNone/>
            </a:pPr>
            <a:r>
              <a:rPr lang="cs" sz="2500" b="1" i="0" u="none" strike="noStrike" cap="none">
                <a:solidFill>
                  <a:srgbClr val="FFFFFF"/>
                </a:solidFill>
                <a:latin typeface="Source Sans Pro"/>
                <a:ea typeface="Source Sans Pro"/>
                <a:cs typeface="Source Sans Pro"/>
                <a:sym typeface="Source Sans Pro"/>
              </a:rPr>
              <a:t>Matúš 5,19</a:t>
            </a:r>
            <a:endParaRPr sz="2500" b="0" i="0" u="none" strike="noStrike" cap="non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Google Shape;159;p14" descr="nb-en-12-14.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160" name="Google Shape;160;p14"/>
          <p:cNvSpPr/>
          <p:nvPr/>
        </p:nvSpPr>
        <p:spPr>
          <a:xfrm>
            <a:off x="779463" y="741363"/>
            <a:ext cx="5895657" cy="2152982"/>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Clr>
                <a:srgbClr val="000000"/>
              </a:buClr>
              <a:buSzPts val="3350"/>
              <a:buFont typeface="Arial"/>
              <a:buNone/>
            </a:pPr>
            <a:r>
              <a:rPr lang="cs" sz="3350" b="1" i="0" u="none" strike="noStrike" cap="none" dirty="0">
                <a:solidFill>
                  <a:srgbClr val="FFFFFF"/>
                </a:solidFill>
                <a:latin typeface="Source Sans Pro"/>
                <a:ea typeface="Source Sans Pro"/>
                <a:cs typeface="Source Sans Pro"/>
                <a:sym typeface="Source Sans Pro"/>
              </a:rPr>
              <a:t>„Prešiel do Nazareta, kde vyrastal a podľa svojho zvyku v sobotu vošiel do synagógy, kde povstal a čítal z Písma.“</a:t>
            </a:r>
            <a:endParaRPr sz="3350" b="0" i="0" u="none" strike="noStrike" cap="none" dirty="0">
              <a:solidFill>
                <a:srgbClr val="000000"/>
              </a:solidFill>
              <a:latin typeface="Arial"/>
              <a:ea typeface="Arial"/>
              <a:cs typeface="Arial"/>
              <a:sym typeface="Arial"/>
            </a:endParaRPr>
          </a:p>
        </p:txBody>
      </p:sp>
      <p:sp>
        <p:nvSpPr>
          <p:cNvPr id="161" name="Google Shape;161;p14"/>
          <p:cNvSpPr/>
          <p:nvPr/>
        </p:nvSpPr>
        <p:spPr>
          <a:xfrm>
            <a:off x="5450760" y="4631400"/>
            <a:ext cx="5495400" cy="4698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Clr>
                <a:srgbClr val="000000"/>
              </a:buClr>
              <a:buSzPts val="2500"/>
              <a:buFont typeface="Arial"/>
              <a:buNone/>
            </a:pPr>
            <a:r>
              <a:rPr lang="cs" sz="2500" b="1" i="0" u="none" strike="noStrike" cap="none">
                <a:solidFill>
                  <a:srgbClr val="FFFFFF"/>
                </a:solidFill>
                <a:latin typeface="Source Sans Pro"/>
                <a:ea typeface="Source Sans Pro"/>
                <a:cs typeface="Source Sans Pro"/>
                <a:sym typeface="Source Sans Pro"/>
              </a:rPr>
              <a:t>Lukáš 4,16</a:t>
            </a:r>
            <a:endParaRPr sz="2500" b="0" i="0" u="none" strike="noStrike" cap="non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7" name="Google Shape;167;p15" descr="nb-en-12-15.jpg"/>
          <p:cNvPicPr preferRelativeResize="0"/>
          <p:nvPr/>
        </p:nvPicPr>
        <p:blipFill rotWithShape="1">
          <a:blip r:embed="rId3">
            <a:alphaModFix/>
          </a:blip>
          <a:srcRect/>
          <a:stretch/>
        </p:blipFill>
        <p:spPr>
          <a:xfrm>
            <a:off x="695" y="-1"/>
            <a:ext cx="11711880" cy="6594475"/>
          </a:xfrm>
          <a:prstGeom prst="rect">
            <a:avLst/>
          </a:prstGeom>
          <a:noFill/>
          <a:ln>
            <a:noFill/>
          </a:ln>
        </p:spPr>
      </p:pic>
      <p:sp>
        <p:nvSpPr>
          <p:cNvPr id="168" name="Google Shape;168;p15"/>
          <p:cNvSpPr/>
          <p:nvPr/>
        </p:nvSpPr>
        <p:spPr>
          <a:xfrm>
            <a:off x="6689600" y="741363"/>
            <a:ext cx="4482000" cy="3184033"/>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Clr>
                <a:srgbClr val="000000"/>
              </a:buClr>
              <a:buSzPts val="3350"/>
              <a:buFont typeface="Arial"/>
              <a:buNone/>
            </a:pPr>
            <a:r>
              <a:rPr lang="cs" sz="3350" b="1" i="0" u="none" strike="noStrike" cap="none" dirty="0">
                <a:solidFill>
                  <a:srgbClr val="FFFFFF"/>
                </a:solidFill>
                <a:latin typeface="Source Sans Pro"/>
                <a:ea typeface="Source Sans Pro"/>
                <a:cs typeface="Source Sans Pro"/>
                <a:sym typeface="Source Sans Pro"/>
              </a:rPr>
              <a:t>„Sobota bola ustanovená pre človeka, a nie človek pre sobotu! Preto Syn človeka je pánom aj soboty.“</a:t>
            </a:r>
            <a:endParaRPr sz="3350" b="0" i="0" u="none" strike="noStrike" cap="none" dirty="0">
              <a:solidFill>
                <a:srgbClr val="000000"/>
              </a:solidFill>
              <a:latin typeface="Arial"/>
              <a:ea typeface="Arial"/>
              <a:cs typeface="Arial"/>
              <a:sym typeface="Arial"/>
            </a:endParaRPr>
          </a:p>
        </p:txBody>
      </p:sp>
      <p:sp>
        <p:nvSpPr>
          <p:cNvPr id="169" name="Google Shape;169;p15"/>
          <p:cNvSpPr/>
          <p:nvPr/>
        </p:nvSpPr>
        <p:spPr>
          <a:xfrm>
            <a:off x="5450760" y="4631400"/>
            <a:ext cx="5495400" cy="4698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Clr>
                <a:srgbClr val="000000"/>
              </a:buClr>
              <a:buSzPts val="2500"/>
              <a:buFont typeface="Arial"/>
              <a:buNone/>
            </a:pPr>
            <a:r>
              <a:rPr lang="cs" sz="2500" b="1" i="0" u="none" strike="noStrike" cap="none">
                <a:solidFill>
                  <a:srgbClr val="FFFFFF"/>
                </a:solidFill>
                <a:latin typeface="Source Sans Pro"/>
                <a:ea typeface="Source Sans Pro"/>
                <a:cs typeface="Source Sans Pro"/>
                <a:sym typeface="Source Sans Pro"/>
              </a:rPr>
              <a:t>Marek 2,27-28 CSP</a:t>
            </a:r>
            <a:endParaRPr sz="2500" b="0" i="0" u="none" strike="noStrike" cap="non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75" name="Google Shape;175;p16" descr="nb-en-12-16.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176" name="Google Shape;176;p16"/>
          <p:cNvSpPr/>
          <p:nvPr/>
        </p:nvSpPr>
        <p:spPr>
          <a:xfrm>
            <a:off x="2948320" y="741046"/>
            <a:ext cx="6914520" cy="112193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Clr>
                <a:srgbClr val="000000"/>
              </a:buClr>
              <a:buSzPts val="3350"/>
              <a:buFont typeface="Arial"/>
              <a:buNone/>
            </a:pPr>
            <a:r>
              <a:rPr lang="cs" sz="3350" b="1" i="0" u="none" strike="noStrike" cap="none" dirty="0">
                <a:solidFill>
                  <a:srgbClr val="FFFFFF"/>
                </a:solidFill>
                <a:latin typeface="Source Sans Pro"/>
                <a:ea typeface="Source Sans Pro"/>
                <a:cs typeface="Source Sans Pro"/>
                <a:sym typeface="Source Sans Pro"/>
              </a:rPr>
              <a:t>„Modlite sa, aby ste nemuseli utekať v zime alebo v sobotu.“</a:t>
            </a:r>
            <a:endParaRPr sz="3350" b="0" i="0" u="none" strike="noStrike" cap="none" dirty="0">
              <a:solidFill>
                <a:srgbClr val="000000"/>
              </a:solidFill>
              <a:latin typeface="Arial"/>
              <a:ea typeface="Arial"/>
              <a:cs typeface="Arial"/>
              <a:sym typeface="Arial"/>
            </a:endParaRPr>
          </a:p>
        </p:txBody>
      </p:sp>
      <p:sp>
        <p:nvSpPr>
          <p:cNvPr id="177" name="Google Shape;177;p16"/>
          <p:cNvSpPr/>
          <p:nvPr/>
        </p:nvSpPr>
        <p:spPr>
          <a:xfrm>
            <a:off x="5450760" y="4625600"/>
            <a:ext cx="5495400" cy="4756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Clr>
                <a:srgbClr val="000000"/>
              </a:buClr>
              <a:buSzPts val="2500"/>
              <a:buFont typeface="Arial"/>
              <a:buNone/>
            </a:pPr>
            <a:r>
              <a:rPr lang="cs" sz="2500" b="1" i="0" u="none" strike="noStrike" cap="none">
                <a:solidFill>
                  <a:srgbClr val="FFFFFF"/>
                </a:solidFill>
                <a:latin typeface="Source Sans Pro"/>
                <a:ea typeface="Source Sans Pro"/>
                <a:cs typeface="Source Sans Pro"/>
                <a:sym typeface="Source Sans Pro"/>
              </a:rPr>
              <a:t>Matúš 24,20</a:t>
            </a:r>
            <a:endParaRPr sz="2500" b="0" i="0" u="none" strike="noStrike" cap="non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p17" descr="nb-en-12-17.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184" name="Google Shape;184;p17"/>
          <p:cNvSpPr/>
          <p:nvPr/>
        </p:nvSpPr>
        <p:spPr>
          <a:xfrm>
            <a:off x="779463" y="741363"/>
            <a:ext cx="4056697" cy="1637456"/>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Clr>
                <a:srgbClr val="000000"/>
              </a:buClr>
              <a:buSzPts val="3350"/>
              <a:buFont typeface="Arial"/>
              <a:buNone/>
            </a:pPr>
            <a:r>
              <a:rPr lang="cs" sz="3350" b="1" i="0" u="none" strike="noStrike" cap="none" dirty="0">
                <a:solidFill>
                  <a:srgbClr val="FFFFFF"/>
                </a:solidFill>
                <a:latin typeface="Source Sans Pro"/>
                <a:ea typeface="Source Sans Pro"/>
                <a:cs typeface="Source Sans Pro"/>
                <a:sym typeface="Source Sans Pro"/>
              </a:rPr>
              <a:t>„Bol prípravný deň a už nastávala sobota.“</a:t>
            </a:r>
            <a:endParaRPr sz="3350" b="0" i="0" u="none" strike="noStrike" cap="none" dirty="0">
              <a:solidFill>
                <a:srgbClr val="000000"/>
              </a:solidFill>
              <a:latin typeface="Arial"/>
              <a:ea typeface="Arial"/>
              <a:cs typeface="Arial"/>
              <a:sym typeface="Arial"/>
            </a:endParaRPr>
          </a:p>
        </p:txBody>
      </p:sp>
      <p:sp>
        <p:nvSpPr>
          <p:cNvPr id="185" name="Google Shape;185;p17"/>
          <p:cNvSpPr/>
          <p:nvPr/>
        </p:nvSpPr>
        <p:spPr>
          <a:xfrm>
            <a:off x="5450760" y="4631400"/>
            <a:ext cx="5495400" cy="4698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Clr>
                <a:srgbClr val="000000"/>
              </a:buClr>
              <a:buSzPts val="2500"/>
              <a:buFont typeface="Arial"/>
              <a:buNone/>
            </a:pPr>
            <a:r>
              <a:rPr lang="cs" sz="2500" b="1" i="0" u="none" strike="noStrike" cap="none">
                <a:solidFill>
                  <a:srgbClr val="FFFFFF"/>
                </a:solidFill>
                <a:latin typeface="Source Sans Pro"/>
                <a:ea typeface="Source Sans Pro"/>
                <a:cs typeface="Source Sans Pro"/>
                <a:sym typeface="Source Sans Pro"/>
              </a:rPr>
              <a:t>Lukáš 23,54 B21</a:t>
            </a:r>
            <a:endParaRPr sz="25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191" name="Google Shape;191;p18" descr="nb-en-12-18.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192" name="Google Shape;192;p18"/>
          <p:cNvSpPr/>
          <p:nvPr/>
        </p:nvSpPr>
        <p:spPr>
          <a:xfrm>
            <a:off x="779463" y="741363"/>
            <a:ext cx="3873817" cy="3184033"/>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Clr>
                <a:srgbClr val="000000"/>
              </a:buClr>
              <a:buSzPts val="3350"/>
              <a:buFont typeface="Arial"/>
              <a:buNone/>
            </a:pPr>
            <a:r>
              <a:rPr lang="cs" sz="3350" b="1" i="0" u="none" strike="noStrike" cap="none" dirty="0">
                <a:solidFill>
                  <a:srgbClr val="FFFFFF"/>
                </a:solidFill>
                <a:latin typeface="Source Sans Pro"/>
                <a:ea typeface="Source Sans Pro"/>
                <a:cs typeface="Source Sans Pro"/>
                <a:sym typeface="Source Sans Pro"/>
              </a:rPr>
              <a:t>„Sprevádzali ho ženy, ktoré prišli </a:t>
            </a:r>
            <a:br>
              <a:rPr lang="cs" sz="3350" b="1" i="0" u="none" strike="noStrike" cap="none" dirty="0">
                <a:solidFill>
                  <a:srgbClr val="FFFFFF"/>
                </a:solidFill>
                <a:latin typeface="Source Sans Pro"/>
                <a:ea typeface="Source Sans Pro"/>
                <a:cs typeface="Source Sans Pro"/>
                <a:sym typeface="Source Sans Pro"/>
              </a:rPr>
            </a:br>
            <a:r>
              <a:rPr lang="cs" sz="3350" b="1" i="0" u="none" strike="noStrike" cap="none" dirty="0">
                <a:solidFill>
                  <a:srgbClr val="FFFFFF"/>
                </a:solidFill>
                <a:latin typeface="Source Sans Pro"/>
                <a:ea typeface="Source Sans Pro"/>
                <a:cs typeface="Source Sans Pro"/>
                <a:sym typeface="Source Sans Pro"/>
              </a:rPr>
              <a:t>s Ježišom z Galiley. Videli hrob aj to, ako bolo uložené jeho telo.“</a:t>
            </a:r>
            <a:endParaRPr sz="3350" b="0" i="0" u="none" strike="noStrike" cap="none" dirty="0">
              <a:solidFill>
                <a:srgbClr val="000000"/>
              </a:solidFill>
              <a:latin typeface="Arial"/>
              <a:ea typeface="Arial"/>
              <a:cs typeface="Arial"/>
              <a:sym typeface="Arial"/>
            </a:endParaRPr>
          </a:p>
        </p:txBody>
      </p:sp>
      <p:sp>
        <p:nvSpPr>
          <p:cNvPr id="193" name="Google Shape;193;p18"/>
          <p:cNvSpPr/>
          <p:nvPr/>
        </p:nvSpPr>
        <p:spPr>
          <a:xfrm>
            <a:off x="5450760" y="4631400"/>
            <a:ext cx="5495400" cy="4698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Clr>
                <a:srgbClr val="000000"/>
              </a:buClr>
              <a:buSzPts val="2500"/>
              <a:buFont typeface="Arial"/>
              <a:buNone/>
            </a:pPr>
            <a:r>
              <a:rPr lang="cs" sz="2500" b="1" i="0" u="none" strike="noStrike" cap="none">
                <a:solidFill>
                  <a:srgbClr val="FFFFFF"/>
                </a:solidFill>
                <a:latin typeface="Source Sans Pro"/>
                <a:ea typeface="Source Sans Pro"/>
                <a:cs typeface="Source Sans Pro"/>
                <a:sym typeface="Source Sans Pro"/>
              </a:rPr>
              <a:t>Lukáš 23,55</a:t>
            </a:r>
            <a:endParaRPr sz="2500" b="0" i="0" u="none" strike="noStrike" cap="non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Google Shape;199;p19" descr="nb-en-12-19.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200" name="Google Shape;200;p19"/>
          <p:cNvSpPr/>
          <p:nvPr/>
        </p:nvSpPr>
        <p:spPr>
          <a:xfrm>
            <a:off x="7132680" y="723684"/>
            <a:ext cx="3813480" cy="3184033"/>
          </a:xfrm>
          <a:prstGeom prst="rect">
            <a:avLst/>
          </a:prstGeom>
          <a:noFill/>
          <a:ln>
            <a:noFill/>
          </a:ln>
        </p:spPr>
        <p:txBody>
          <a:bodyPr spcFirstLastPara="1" wrap="square" lIns="90000" tIns="45000" rIns="90000" bIns="45000" anchor="t" anchorCtr="0">
            <a:spAutoFit/>
          </a:bodyPr>
          <a:lstStyle/>
          <a:p>
            <a:pPr marL="0" marR="0" lvl="0" indent="0" algn="r" rtl="0">
              <a:lnSpc>
                <a:spcPct val="100000"/>
              </a:lnSpc>
              <a:spcBef>
                <a:spcPts val="0"/>
              </a:spcBef>
              <a:spcAft>
                <a:spcPts val="0"/>
              </a:spcAft>
              <a:buClr>
                <a:srgbClr val="000000"/>
              </a:buClr>
              <a:buSzPts val="3350"/>
              <a:buFont typeface="Arial"/>
              <a:buNone/>
            </a:pPr>
            <a:r>
              <a:rPr lang="cs" sz="3350" b="1" i="0" u="none" strike="noStrike" cap="none" dirty="0">
                <a:solidFill>
                  <a:srgbClr val="FFFFFF"/>
                </a:solidFill>
                <a:latin typeface="Source Sans Pro"/>
                <a:ea typeface="Source Sans Pro"/>
                <a:cs typeface="Source Sans Pro"/>
                <a:sym typeface="Source Sans Pro"/>
              </a:rPr>
              <a:t>„Potom sa vrátili </a:t>
            </a:r>
            <a:br>
              <a:rPr lang="cs" sz="3350" b="1" i="0" u="none" strike="noStrike" cap="none" dirty="0">
                <a:solidFill>
                  <a:srgbClr val="FFFFFF"/>
                </a:solidFill>
                <a:latin typeface="Source Sans Pro"/>
                <a:ea typeface="Source Sans Pro"/>
                <a:cs typeface="Source Sans Pro"/>
                <a:sym typeface="Source Sans Pro"/>
              </a:rPr>
            </a:br>
            <a:r>
              <a:rPr lang="cs" sz="3350" b="1" i="0" u="none" strike="noStrike" cap="none" dirty="0">
                <a:solidFill>
                  <a:srgbClr val="FFFFFF"/>
                </a:solidFill>
                <a:latin typeface="Source Sans Pro"/>
                <a:ea typeface="Source Sans Pro"/>
                <a:cs typeface="Source Sans Pro"/>
                <a:sym typeface="Source Sans Pro"/>
              </a:rPr>
              <a:t>a pripravili voňavé oleje a masti. </a:t>
            </a:r>
            <a:br>
              <a:rPr lang="cs" sz="3350" b="1" i="0" u="none" strike="noStrike" cap="none" dirty="0">
                <a:solidFill>
                  <a:srgbClr val="FFFFFF"/>
                </a:solidFill>
                <a:latin typeface="Source Sans Pro"/>
                <a:ea typeface="Source Sans Pro"/>
                <a:cs typeface="Source Sans Pro"/>
                <a:sym typeface="Source Sans Pro"/>
              </a:rPr>
            </a:br>
            <a:r>
              <a:rPr lang="cs" sz="3350" b="1" i="0" u="none" strike="noStrike" cap="none" dirty="0">
                <a:solidFill>
                  <a:srgbClr val="FFFFFF"/>
                </a:solidFill>
                <a:latin typeface="Source Sans Pro"/>
                <a:ea typeface="Source Sans Pro"/>
                <a:cs typeface="Source Sans Pro"/>
                <a:sym typeface="Source Sans Pro"/>
              </a:rPr>
              <a:t>Ale v sobotu podľa príkazu zachovali pokoj.“</a:t>
            </a:r>
            <a:endParaRPr sz="3350" b="0" i="0" u="none" strike="noStrike" cap="none" dirty="0">
              <a:solidFill>
                <a:srgbClr val="000000"/>
              </a:solidFill>
              <a:latin typeface="Arial"/>
              <a:ea typeface="Arial"/>
              <a:cs typeface="Arial"/>
              <a:sym typeface="Arial"/>
            </a:endParaRPr>
          </a:p>
        </p:txBody>
      </p:sp>
      <p:sp>
        <p:nvSpPr>
          <p:cNvPr id="201" name="Google Shape;201;p19"/>
          <p:cNvSpPr/>
          <p:nvPr/>
        </p:nvSpPr>
        <p:spPr>
          <a:xfrm>
            <a:off x="5450760" y="4631400"/>
            <a:ext cx="5495400" cy="4698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Clr>
                <a:srgbClr val="000000"/>
              </a:buClr>
              <a:buSzPts val="2500"/>
              <a:buFont typeface="Arial"/>
              <a:buNone/>
            </a:pPr>
            <a:r>
              <a:rPr lang="cs" sz="2500" b="1" i="0" u="none" strike="noStrike" cap="none">
                <a:solidFill>
                  <a:srgbClr val="FFFFFF"/>
                </a:solidFill>
                <a:latin typeface="Source Sans Pro"/>
                <a:ea typeface="Source Sans Pro"/>
                <a:cs typeface="Source Sans Pro"/>
                <a:sym typeface="Source Sans Pro"/>
              </a:rPr>
              <a:t>Lukáš 23,56 B21</a:t>
            </a:r>
            <a:endParaRPr sz="25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pic>
        <p:nvPicPr>
          <p:cNvPr id="75" name="Google Shape;75;p2" descr="nb-en-12-2.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2" name="Google Shape;76;p2">
            <a:extLst>
              <a:ext uri="{FF2B5EF4-FFF2-40B4-BE49-F238E27FC236}">
                <a16:creationId xmlns:a16="http://schemas.microsoft.com/office/drawing/2014/main" id="{F1DBD9DA-4343-BB7B-90CC-826E158A5D77}"/>
              </a:ext>
            </a:extLst>
          </p:cNvPr>
          <p:cNvSpPr/>
          <p:nvPr/>
        </p:nvSpPr>
        <p:spPr>
          <a:xfrm>
            <a:off x="1125725" y="3622250"/>
            <a:ext cx="9696300" cy="2183760"/>
          </a:xfrm>
          <a:prstGeom prst="rect">
            <a:avLst/>
          </a:prstGeom>
          <a:noFill/>
          <a:ln>
            <a:noFill/>
          </a:ln>
        </p:spPr>
        <p:txBody>
          <a:bodyPr spcFirstLastPara="1" wrap="square" lIns="90000" tIns="45000" rIns="90000" bIns="45000" anchor="t" anchorCtr="0">
            <a:spAutoFit/>
          </a:bodyPr>
          <a:lstStyle/>
          <a:p>
            <a:pPr marL="0" marR="0" lvl="0" indent="0" algn="r" rtl="0">
              <a:lnSpc>
                <a:spcPct val="80000"/>
              </a:lnSpc>
              <a:spcBef>
                <a:spcPts val="0"/>
              </a:spcBef>
              <a:spcAft>
                <a:spcPts val="0"/>
              </a:spcAft>
              <a:buClr>
                <a:schemeClr val="dk1"/>
              </a:buClr>
              <a:buSzPts val="1100"/>
              <a:buFont typeface="Arial"/>
              <a:buNone/>
            </a:pPr>
            <a:r>
              <a:rPr lang="cs-CZ" sz="6500" b="1" dirty="0">
                <a:solidFill>
                  <a:srgbClr val="FFFFFF"/>
                </a:solidFill>
                <a:latin typeface="Source Sans Pro"/>
                <a:ea typeface="Source Sans Pro"/>
                <a:cs typeface="Source Sans Pro"/>
                <a:sym typeface="Source Sans Pro"/>
              </a:rPr>
              <a:t>SILA TRADÍCIE</a:t>
            </a:r>
          </a:p>
          <a:p>
            <a:pPr marL="0" marR="0" lvl="0" indent="0" algn="r" rtl="0">
              <a:lnSpc>
                <a:spcPct val="80000"/>
              </a:lnSpc>
              <a:spcBef>
                <a:spcPts val="0"/>
              </a:spcBef>
              <a:spcAft>
                <a:spcPts val="0"/>
              </a:spcAft>
              <a:buClr>
                <a:srgbClr val="000000"/>
              </a:buClr>
              <a:buSzPts val="7500"/>
              <a:buFont typeface="Arial"/>
              <a:buNone/>
            </a:pPr>
            <a:r>
              <a:rPr lang="cs-CZ" sz="6500" dirty="0" err="1">
                <a:solidFill>
                  <a:srgbClr val="FFFFFF"/>
                </a:solidFill>
                <a:latin typeface="Source Sans Pro Light"/>
                <a:ea typeface="Source Sans Pro Light"/>
                <a:cs typeface="Source Sans Pro Light"/>
                <a:sym typeface="Source Sans Pro Light"/>
              </a:rPr>
              <a:t>Zmena</a:t>
            </a:r>
            <a:r>
              <a:rPr lang="cs-CZ" sz="6500" dirty="0">
                <a:solidFill>
                  <a:srgbClr val="FFFFFF"/>
                </a:solidFill>
                <a:latin typeface="Source Sans Pro Light"/>
                <a:ea typeface="Source Sans Pro Light"/>
                <a:cs typeface="Source Sans Pro Light"/>
                <a:sym typeface="Source Sans Pro Light"/>
              </a:rPr>
              <a:t> </a:t>
            </a:r>
            <a:r>
              <a:rPr lang="cs-CZ" sz="6500" dirty="0" err="1">
                <a:solidFill>
                  <a:srgbClr val="FFFFFF"/>
                </a:solidFill>
                <a:latin typeface="Source Sans Pro Light"/>
                <a:ea typeface="Source Sans Pro Light"/>
                <a:cs typeface="Source Sans Pro Light"/>
                <a:sym typeface="Source Sans Pro Light"/>
              </a:rPr>
              <a:t>dňa</a:t>
            </a:r>
            <a:r>
              <a:rPr lang="cs-CZ" sz="6500" dirty="0">
                <a:solidFill>
                  <a:srgbClr val="FFFFFF"/>
                </a:solidFill>
                <a:latin typeface="Source Sans Pro Light"/>
                <a:ea typeface="Source Sans Pro Light"/>
                <a:cs typeface="Source Sans Pro Light"/>
                <a:sym typeface="Source Sans Pro Light"/>
              </a:rPr>
              <a:t> </a:t>
            </a:r>
            <a:r>
              <a:rPr lang="cs-CZ" sz="6500" dirty="0" err="1">
                <a:solidFill>
                  <a:srgbClr val="FFFFFF"/>
                </a:solidFill>
                <a:latin typeface="Source Sans Pro Light"/>
                <a:ea typeface="Source Sans Pro Light"/>
                <a:cs typeface="Source Sans Pro Light"/>
                <a:sym typeface="Source Sans Pro Light"/>
              </a:rPr>
              <a:t>odpočink</a:t>
            </a:r>
            <a:r>
              <a:rPr lang="cs" sz="6500" dirty="0">
                <a:solidFill>
                  <a:srgbClr val="FFFFFF"/>
                </a:solidFill>
                <a:latin typeface="Source Sans Pro Light"/>
                <a:ea typeface="Source Sans Pro Light"/>
                <a:cs typeface="Source Sans Pro Light"/>
                <a:sym typeface="Source Sans Pro Light"/>
              </a:rPr>
              <a:t>u </a:t>
            </a:r>
            <a:br>
              <a:rPr lang="cs" sz="6500" dirty="0">
                <a:solidFill>
                  <a:srgbClr val="FFFFFF"/>
                </a:solidFill>
                <a:latin typeface="Source Sans Pro Light"/>
                <a:ea typeface="Source Sans Pro Light"/>
                <a:cs typeface="Source Sans Pro Light"/>
                <a:sym typeface="Source Sans Pro Light"/>
              </a:rPr>
            </a:br>
            <a:r>
              <a:rPr lang="cs-CZ" sz="4000" i="1" dirty="0">
                <a:solidFill>
                  <a:srgbClr val="FFFFFF"/>
                </a:solidFill>
                <a:latin typeface="Source Sans Pro Light"/>
                <a:ea typeface="Source Sans Pro Light"/>
                <a:cs typeface="Source Sans Pro Light"/>
                <a:sym typeface="Source Sans Pro Light"/>
              </a:rPr>
              <a:t>historický </a:t>
            </a:r>
            <a:r>
              <a:rPr lang="cs-CZ" sz="4000" i="1" dirty="0" err="1">
                <a:solidFill>
                  <a:srgbClr val="FFFFFF"/>
                </a:solidFill>
                <a:latin typeface="Source Sans Pro Light"/>
                <a:ea typeface="Source Sans Pro Light"/>
                <a:cs typeface="Source Sans Pro Light"/>
                <a:sym typeface="Source Sans Pro Light"/>
              </a:rPr>
              <a:t>výkla</a:t>
            </a:r>
            <a:r>
              <a:rPr lang="cs" sz="4000" i="1" dirty="0">
                <a:solidFill>
                  <a:srgbClr val="FFFFFF"/>
                </a:solidFill>
                <a:latin typeface="Source Sans Pro Light"/>
                <a:ea typeface="Source Sans Pro Light"/>
                <a:cs typeface="Source Sans Pro Light"/>
                <a:sym typeface="Source Sans Pro Light"/>
              </a:rPr>
              <a:t>d</a:t>
            </a:r>
            <a:endParaRPr sz="4000" i="1" dirty="0">
              <a:solidFill>
                <a:srgbClr val="FFFFFF"/>
              </a:solidFill>
              <a:latin typeface="Source Sans Pro Light"/>
              <a:ea typeface="Source Sans Pro Light"/>
              <a:cs typeface="Source Sans Pro Light"/>
              <a:sym typeface="Source Sans Pro Ligh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7" name="Google Shape;207;p20" descr="nb-en-12-20.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208" name="Google Shape;208;p20"/>
          <p:cNvSpPr/>
          <p:nvPr/>
        </p:nvSpPr>
        <p:spPr>
          <a:xfrm>
            <a:off x="779463" y="741363"/>
            <a:ext cx="4671298" cy="2152982"/>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Clr>
                <a:srgbClr val="000000"/>
              </a:buClr>
              <a:buSzPts val="3350"/>
              <a:buFont typeface="Arial"/>
              <a:buNone/>
            </a:pPr>
            <a:r>
              <a:rPr lang="cs" sz="3350" b="1" i="0" u="none" strike="noStrike" cap="none" dirty="0">
                <a:solidFill>
                  <a:srgbClr val="FFFFFF"/>
                </a:solidFill>
                <a:latin typeface="Source Sans Pro"/>
                <a:ea typeface="Source Sans Pro"/>
                <a:cs typeface="Source Sans Pro"/>
                <a:sym typeface="Source Sans Pro"/>
              </a:rPr>
              <a:t>„V prvý deň po sobote včasráno prišli k hrobu a priniesli voňavé oleje, čo si pripravili.“</a:t>
            </a:r>
            <a:endParaRPr sz="3350" b="0" i="0" u="none" strike="noStrike" cap="none" dirty="0">
              <a:solidFill>
                <a:srgbClr val="000000"/>
              </a:solidFill>
              <a:latin typeface="Arial"/>
              <a:ea typeface="Arial"/>
              <a:cs typeface="Arial"/>
              <a:sym typeface="Arial"/>
            </a:endParaRPr>
          </a:p>
        </p:txBody>
      </p:sp>
      <p:sp>
        <p:nvSpPr>
          <p:cNvPr id="209" name="Google Shape;209;p20"/>
          <p:cNvSpPr/>
          <p:nvPr/>
        </p:nvSpPr>
        <p:spPr>
          <a:xfrm>
            <a:off x="5450760" y="4631400"/>
            <a:ext cx="5495400" cy="4698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Clr>
                <a:srgbClr val="000000"/>
              </a:buClr>
              <a:buSzPts val="2500"/>
              <a:buFont typeface="Arial"/>
              <a:buNone/>
            </a:pPr>
            <a:r>
              <a:rPr lang="cs" sz="2500" b="1" i="0" u="none" strike="noStrike" cap="none">
                <a:solidFill>
                  <a:srgbClr val="FFFFFF"/>
                </a:solidFill>
                <a:latin typeface="Source Sans Pro"/>
                <a:ea typeface="Source Sans Pro"/>
                <a:cs typeface="Source Sans Pro"/>
                <a:sym typeface="Source Sans Pro"/>
              </a:rPr>
              <a:t>Lukáš 24,1 B21</a:t>
            </a:r>
            <a:endParaRPr sz="2500" b="0" i="0" u="none" strike="noStrike" cap="non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Google Shape;215;p21" descr="nb-en-12-21.jpg"/>
          <p:cNvPicPr preferRelativeResize="0"/>
          <p:nvPr/>
        </p:nvPicPr>
        <p:blipFill rotWithShape="1">
          <a:blip r:embed="rId3">
            <a:alphaModFix/>
          </a:blip>
          <a:srcRect/>
          <a:stretch/>
        </p:blipFill>
        <p:spPr>
          <a:xfrm>
            <a:off x="0" y="0"/>
            <a:ext cx="11711880" cy="6587641"/>
          </a:xfrm>
          <a:prstGeom prst="rect">
            <a:avLst/>
          </a:prstGeom>
          <a:noFill/>
          <a:ln>
            <a:noFill/>
          </a:ln>
        </p:spPr>
      </p:pic>
      <p:sp>
        <p:nvSpPr>
          <p:cNvPr id="216" name="Google Shape;216;p21"/>
          <p:cNvSpPr/>
          <p:nvPr/>
        </p:nvSpPr>
        <p:spPr>
          <a:xfrm>
            <a:off x="6435365" y="1493275"/>
            <a:ext cx="4713900" cy="2152982"/>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Clr>
                <a:srgbClr val="000000"/>
              </a:buClr>
              <a:buSzPts val="3350"/>
              <a:buFont typeface="Arial"/>
              <a:buNone/>
            </a:pPr>
            <a:r>
              <a:rPr lang="cs" sz="3350" b="1" i="0" u="none" strike="noStrike" cap="none" dirty="0">
                <a:solidFill>
                  <a:srgbClr val="FFFFFF"/>
                </a:solidFill>
                <a:latin typeface="Source Sans Pro"/>
                <a:ea typeface="Source Sans Pro"/>
                <a:cs typeface="Source Sans Pro"/>
                <a:sym typeface="Source Sans Pro"/>
              </a:rPr>
              <a:t>„V prvý deň po sobote včasráno prišli k hrobu a priniesli voňavé oleje, čo si pripravili.“</a:t>
            </a:r>
            <a:endParaRPr sz="3350" b="0" i="0" u="none" strike="noStrike" cap="none" dirty="0">
              <a:solidFill>
                <a:srgbClr val="000000"/>
              </a:solidFill>
              <a:latin typeface="Arial"/>
              <a:ea typeface="Arial"/>
              <a:cs typeface="Arial"/>
              <a:sym typeface="Arial"/>
            </a:endParaRPr>
          </a:p>
        </p:txBody>
      </p:sp>
      <p:sp>
        <p:nvSpPr>
          <p:cNvPr id="217" name="Google Shape;217;p21"/>
          <p:cNvSpPr/>
          <p:nvPr/>
        </p:nvSpPr>
        <p:spPr>
          <a:xfrm>
            <a:off x="5450760" y="4631400"/>
            <a:ext cx="5495400" cy="4698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Clr>
                <a:srgbClr val="000000"/>
              </a:buClr>
              <a:buSzPts val="2500"/>
              <a:buFont typeface="Arial"/>
              <a:buNone/>
            </a:pPr>
            <a:r>
              <a:rPr lang="cs" sz="2500" b="1" i="0" u="none" strike="noStrike" cap="none">
                <a:solidFill>
                  <a:srgbClr val="FFFFFF"/>
                </a:solidFill>
                <a:latin typeface="Source Sans Pro"/>
                <a:ea typeface="Source Sans Pro"/>
                <a:cs typeface="Source Sans Pro"/>
                <a:sym typeface="Source Sans Pro"/>
              </a:rPr>
              <a:t>Lukáš 24,1</a:t>
            </a:r>
            <a:endParaRPr sz="2500" b="0" i="0" u="none" strike="noStrike" cap="non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3" name="Google Shape;223;p22"/>
          <p:cNvPicPr preferRelativeResize="0"/>
          <p:nvPr/>
        </p:nvPicPr>
        <p:blipFill>
          <a:blip r:embed="rId3"/>
          <a:srcRect/>
          <a:stretch/>
        </p:blipFill>
        <p:spPr>
          <a:xfrm>
            <a:off x="260" y="0"/>
            <a:ext cx="11711360" cy="658764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229" name="Google Shape;229;p23" descr="nb-en-12-23.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230" name="Google Shape;230;p23"/>
          <p:cNvSpPr/>
          <p:nvPr/>
        </p:nvSpPr>
        <p:spPr>
          <a:xfrm>
            <a:off x="779463" y="741363"/>
            <a:ext cx="6566217" cy="112193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Clr>
                <a:srgbClr val="000000"/>
              </a:buClr>
              <a:buSzPts val="3350"/>
              <a:buFont typeface="Arial"/>
              <a:buNone/>
            </a:pPr>
            <a:r>
              <a:rPr lang="cs" sz="3350" b="1" i="0" u="none" strike="noStrike" cap="none" dirty="0">
                <a:solidFill>
                  <a:srgbClr val="FFFFFF"/>
                </a:solidFill>
                <a:latin typeface="Source Sans Pro"/>
                <a:ea typeface="Source Sans Pro"/>
                <a:cs typeface="Source Sans Pro"/>
                <a:sym typeface="Source Sans Pro"/>
              </a:rPr>
              <a:t>„V sobotný deň vošli do synagógy a tam si sadli.“</a:t>
            </a:r>
            <a:endParaRPr sz="3350" b="0" i="0" u="none" strike="noStrike" cap="none" dirty="0">
              <a:solidFill>
                <a:srgbClr val="000000"/>
              </a:solidFill>
              <a:latin typeface="Arial"/>
              <a:ea typeface="Arial"/>
              <a:cs typeface="Arial"/>
              <a:sym typeface="Arial"/>
            </a:endParaRPr>
          </a:p>
        </p:txBody>
      </p:sp>
      <p:sp>
        <p:nvSpPr>
          <p:cNvPr id="231" name="Google Shape;231;p23"/>
          <p:cNvSpPr/>
          <p:nvPr/>
        </p:nvSpPr>
        <p:spPr>
          <a:xfrm>
            <a:off x="5450760" y="4631400"/>
            <a:ext cx="5495400" cy="4698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Clr>
                <a:srgbClr val="000000"/>
              </a:buClr>
              <a:buSzPts val="2500"/>
              <a:buFont typeface="Arial"/>
              <a:buNone/>
            </a:pPr>
            <a:r>
              <a:rPr lang="cs" sz="2500" b="1" i="0" u="none" strike="noStrike" cap="none">
                <a:solidFill>
                  <a:srgbClr val="FFFFFF"/>
                </a:solidFill>
                <a:latin typeface="Source Sans Pro"/>
                <a:ea typeface="Source Sans Pro"/>
                <a:cs typeface="Source Sans Pro"/>
                <a:sym typeface="Source Sans Pro"/>
              </a:rPr>
              <a:t>Skutky 13,14</a:t>
            </a:r>
            <a:endParaRPr sz="2500" b="0" i="0" u="none" strike="noStrike" cap="non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pic>
        <p:nvPicPr>
          <p:cNvPr id="237" name="Google Shape;237;p24" descr="nb-en-12-24.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238" name="Google Shape;238;p24"/>
          <p:cNvSpPr/>
          <p:nvPr/>
        </p:nvSpPr>
        <p:spPr>
          <a:xfrm>
            <a:off x="779463" y="741363"/>
            <a:ext cx="5427720" cy="2668508"/>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Clr>
                <a:srgbClr val="000000"/>
              </a:buClr>
              <a:buSzPts val="3350"/>
              <a:buFont typeface="Arial"/>
              <a:buNone/>
            </a:pPr>
            <a:r>
              <a:rPr lang="cs" sz="3350" b="1" i="0" u="none" strike="noStrike" cap="none" dirty="0">
                <a:solidFill>
                  <a:srgbClr val="FFFFFF"/>
                </a:solidFill>
                <a:latin typeface="Source Sans Pro"/>
                <a:ea typeface="Source Sans Pro"/>
                <a:cs typeface="Source Sans Pro"/>
                <a:sym typeface="Source Sans Pro"/>
              </a:rPr>
              <a:t>„Pri odchode Pavla </a:t>
            </a:r>
            <a:br>
              <a:rPr lang="cs" sz="3350" b="1" i="0" u="none" strike="noStrike" cap="none" dirty="0">
                <a:solidFill>
                  <a:srgbClr val="FFFFFF"/>
                </a:solidFill>
                <a:latin typeface="Source Sans Pro"/>
                <a:ea typeface="Source Sans Pro"/>
                <a:cs typeface="Source Sans Pro"/>
                <a:sym typeface="Source Sans Pro"/>
              </a:rPr>
            </a:br>
            <a:r>
              <a:rPr lang="cs" sz="3350" b="1" i="0" u="none" strike="noStrike" cap="none" dirty="0">
                <a:solidFill>
                  <a:srgbClr val="FFFFFF"/>
                </a:solidFill>
                <a:latin typeface="Source Sans Pro"/>
                <a:ea typeface="Source Sans Pro"/>
                <a:cs typeface="Source Sans Pro"/>
                <a:sym typeface="Source Sans Pro"/>
              </a:rPr>
              <a:t>a Barnabáša zo synagógy ich prosili, aby im o tom hovorili aj nasledujúcu sobotu.“</a:t>
            </a:r>
            <a:endParaRPr sz="3350" b="0" i="0" u="none" strike="noStrike" cap="none" dirty="0">
              <a:solidFill>
                <a:srgbClr val="000000"/>
              </a:solidFill>
              <a:latin typeface="Arial"/>
              <a:ea typeface="Arial"/>
              <a:cs typeface="Arial"/>
              <a:sym typeface="Arial"/>
            </a:endParaRPr>
          </a:p>
        </p:txBody>
      </p:sp>
      <p:sp>
        <p:nvSpPr>
          <p:cNvPr id="239" name="Google Shape;239;p24"/>
          <p:cNvSpPr/>
          <p:nvPr/>
        </p:nvSpPr>
        <p:spPr>
          <a:xfrm>
            <a:off x="5450760" y="4631400"/>
            <a:ext cx="5495400" cy="4698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Clr>
                <a:srgbClr val="000000"/>
              </a:buClr>
              <a:buSzPts val="2500"/>
              <a:buFont typeface="Arial"/>
              <a:buNone/>
            </a:pPr>
            <a:r>
              <a:rPr lang="cs" sz="2500" b="1" i="0" u="none" strike="noStrike" cap="none">
                <a:solidFill>
                  <a:srgbClr val="FFFFFF"/>
                </a:solidFill>
                <a:latin typeface="Source Sans Pro"/>
                <a:ea typeface="Source Sans Pro"/>
                <a:cs typeface="Source Sans Pro"/>
                <a:sym typeface="Source Sans Pro"/>
              </a:rPr>
              <a:t>Skutky 13,42</a:t>
            </a:r>
            <a:endParaRPr sz="2500" b="0" i="0" u="none" strike="noStrike" cap="non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pic>
        <p:nvPicPr>
          <p:cNvPr id="245" name="Google Shape;245;p25" descr="nb-en-12-25.jpg"/>
          <p:cNvPicPr preferRelativeResize="0"/>
          <p:nvPr/>
        </p:nvPicPr>
        <p:blipFill rotWithShape="1">
          <a:blip r:embed="rId3">
            <a:alphaModFix/>
          </a:blip>
          <a:srcRect/>
          <a:stretch/>
        </p:blipFill>
        <p:spPr>
          <a:xfrm>
            <a:off x="0" y="-1"/>
            <a:ext cx="11711880" cy="6594475"/>
          </a:xfrm>
          <a:prstGeom prst="rect">
            <a:avLst/>
          </a:prstGeom>
          <a:noFill/>
          <a:ln>
            <a:noFill/>
          </a:ln>
        </p:spPr>
      </p:pic>
      <p:sp>
        <p:nvSpPr>
          <p:cNvPr id="246" name="Google Shape;246;p25"/>
          <p:cNvSpPr/>
          <p:nvPr/>
        </p:nvSpPr>
        <p:spPr>
          <a:xfrm>
            <a:off x="7559040" y="741363"/>
            <a:ext cx="3556000" cy="3184033"/>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Clr>
                <a:srgbClr val="000000"/>
              </a:buClr>
              <a:buSzPts val="3350"/>
              <a:buFont typeface="Arial"/>
              <a:buNone/>
            </a:pPr>
            <a:r>
              <a:rPr lang="cs" sz="3350" b="1" i="0" u="none" strike="noStrike" cap="none" dirty="0">
                <a:solidFill>
                  <a:srgbClr val="FFFFFF"/>
                </a:solidFill>
                <a:latin typeface="Source Sans Pro"/>
                <a:ea typeface="Source Sans Pro"/>
                <a:cs typeface="Source Sans Pro"/>
                <a:sym typeface="Source Sans Pro"/>
              </a:rPr>
              <a:t>„Nasledujúcu sobotu sa takmer celé mesto zhromaždilo, </a:t>
            </a:r>
            <a:br>
              <a:rPr lang="cs" sz="3350" b="1" i="0" u="none" strike="noStrike" cap="none" dirty="0">
                <a:solidFill>
                  <a:srgbClr val="FFFFFF"/>
                </a:solidFill>
                <a:latin typeface="Source Sans Pro"/>
                <a:ea typeface="Source Sans Pro"/>
                <a:cs typeface="Source Sans Pro"/>
                <a:sym typeface="Source Sans Pro"/>
              </a:rPr>
            </a:br>
            <a:r>
              <a:rPr lang="cs" sz="3350" b="1" i="0" u="none" strike="noStrike" cap="none" dirty="0">
                <a:solidFill>
                  <a:srgbClr val="FFFFFF"/>
                </a:solidFill>
                <a:latin typeface="Source Sans Pro"/>
                <a:ea typeface="Source Sans Pro"/>
                <a:cs typeface="Source Sans Pro"/>
                <a:sym typeface="Source Sans Pro"/>
              </a:rPr>
              <a:t>aby počulo Pánovo slovo.“</a:t>
            </a:r>
            <a:endParaRPr sz="3350" b="0" i="0" u="none" strike="noStrike" cap="none" dirty="0">
              <a:solidFill>
                <a:srgbClr val="000000"/>
              </a:solidFill>
              <a:latin typeface="Arial"/>
              <a:ea typeface="Arial"/>
              <a:cs typeface="Arial"/>
              <a:sym typeface="Arial"/>
            </a:endParaRPr>
          </a:p>
        </p:txBody>
      </p:sp>
      <p:sp>
        <p:nvSpPr>
          <p:cNvPr id="247" name="Google Shape;247;p25"/>
          <p:cNvSpPr/>
          <p:nvPr/>
        </p:nvSpPr>
        <p:spPr>
          <a:xfrm>
            <a:off x="5450760" y="4631400"/>
            <a:ext cx="5495400" cy="4698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Clr>
                <a:srgbClr val="000000"/>
              </a:buClr>
              <a:buSzPts val="2500"/>
              <a:buFont typeface="Arial"/>
              <a:buNone/>
            </a:pPr>
            <a:r>
              <a:rPr lang="cs" sz="2500" b="1" i="0" u="none" strike="noStrike" cap="none">
                <a:solidFill>
                  <a:srgbClr val="FFFFFF"/>
                </a:solidFill>
                <a:latin typeface="Source Sans Pro"/>
                <a:ea typeface="Source Sans Pro"/>
                <a:cs typeface="Source Sans Pro"/>
                <a:sym typeface="Source Sans Pro"/>
              </a:rPr>
              <a:t>Skutky 13,44</a:t>
            </a:r>
            <a:endParaRPr sz="2500" b="0" i="0" u="none" strike="noStrike" cap="non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253" name="Google Shape;253;p26"/>
          <p:cNvPicPr preferRelativeResize="0"/>
          <p:nvPr/>
        </p:nvPicPr>
        <p:blipFill>
          <a:blip r:embed="rId3"/>
          <a:srcRect/>
          <a:stretch/>
        </p:blipFill>
        <p:spPr>
          <a:xfrm>
            <a:off x="260" y="0"/>
            <a:ext cx="11711360" cy="6587641"/>
          </a:xfrm>
          <a:prstGeom prst="rect">
            <a:avLst/>
          </a:prstGeom>
          <a:noFill/>
          <a:ln>
            <a:noFill/>
          </a:ln>
        </p:spPr>
      </p:pic>
      <p:sp>
        <p:nvSpPr>
          <p:cNvPr id="254" name="Google Shape;254;p26"/>
          <p:cNvSpPr/>
          <p:nvPr/>
        </p:nvSpPr>
        <p:spPr>
          <a:xfrm>
            <a:off x="7741920" y="762884"/>
            <a:ext cx="4159840" cy="3184033"/>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Clr>
                <a:srgbClr val="000000"/>
              </a:buClr>
              <a:buSzPts val="3350"/>
              <a:buFont typeface="Arial"/>
              <a:buNone/>
            </a:pPr>
            <a:r>
              <a:rPr lang="cs" sz="3350" b="1" i="0" u="none" strike="noStrike" cap="none" dirty="0">
                <a:solidFill>
                  <a:srgbClr val="FFFFFF"/>
                </a:solidFill>
                <a:latin typeface="Source Sans Pro"/>
                <a:ea typeface="Source Sans Pro"/>
                <a:cs typeface="Source Sans Pro"/>
                <a:sym typeface="Source Sans Pro"/>
              </a:rPr>
              <a:t>„Každú sobotu potom viedol rozhovory </a:t>
            </a:r>
            <a:br>
              <a:rPr lang="cs" sz="3350" b="1" i="0" u="none" strike="noStrike" cap="none" dirty="0">
                <a:solidFill>
                  <a:srgbClr val="FFFFFF"/>
                </a:solidFill>
                <a:latin typeface="Source Sans Pro"/>
                <a:ea typeface="Source Sans Pro"/>
                <a:cs typeface="Source Sans Pro"/>
                <a:sym typeface="Source Sans Pro"/>
              </a:rPr>
            </a:br>
            <a:r>
              <a:rPr lang="cs" sz="3350" b="1" i="0" u="none" strike="noStrike" cap="none" dirty="0">
                <a:solidFill>
                  <a:srgbClr val="FFFFFF"/>
                </a:solidFill>
                <a:latin typeface="Source Sans Pro"/>
                <a:ea typeface="Source Sans Pro"/>
                <a:cs typeface="Source Sans Pro"/>
                <a:sym typeface="Source Sans Pro"/>
              </a:rPr>
              <a:t>v synagóge </a:t>
            </a:r>
            <a:br>
              <a:rPr lang="cs" sz="3350" b="1" i="0" u="none" strike="noStrike" cap="none" dirty="0">
                <a:solidFill>
                  <a:srgbClr val="FFFFFF"/>
                </a:solidFill>
                <a:latin typeface="Source Sans Pro"/>
                <a:ea typeface="Source Sans Pro"/>
                <a:cs typeface="Source Sans Pro"/>
                <a:sym typeface="Source Sans Pro"/>
              </a:rPr>
            </a:br>
            <a:r>
              <a:rPr lang="cs" sz="3350" b="1" i="0" u="none" strike="noStrike" cap="none" dirty="0">
                <a:solidFill>
                  <a:srgbClr val="FFFFFF"/>
                </a:solidFill>
                <a:latin typeface="Source Sans Pro"/>
                <a:ea typeface="Source Sans Pro"/>
                <a:cs typeface="Source Sans Pro"/>
                <a:sym typeface="Source Sans Pro"/>
              </a:rPr>
              <a:t>a presviedčal </a:t>
            </a:r>
            <a:br>
              <a:rPr lang="cs" sz="3350" b="1" i="0" u="none" strike="noStrike" cap="none" dirty="0">
                <a:solidFill>
                  <a:srgbClr val="FFFFFF"/>
                </a:solidFill>
                <a:latin typeface="Source Sans Pro"/>
                <a:ea typeface="Source Sans Pro"/>
                <a:cs typeface="Source Sans Pro"/>
                <a:sym typeface="Source Sans Pro"/>
              </a:rPr>
            </a:br>
            <a:r>
              <a:rPr lang="cs" sz="3350" b="1" i="0" u="none" strike="noStrike" cap="none" dirty="0">
                <a:solidFill>
                  <a:srgbClr val="FFFFFF"/>
                </a:solidFill>
                <a:latin typeface="Source Sans Pro"/>
                <a:ea typeface="Source Sans Pro"/>
                <a:cs typeface="Source Sans Pro"/>
                <a:sym typeface="Source Sans Pro"/>
              </a:rPr>
              <a:t>Židov i Grékov.“</a:t>
            </a:r>
            <a:endParaRPr sz="3350" b="0" i="0" u="none" strike="noStrike" cap="none" dirty="0">
              <a:solidFill>
                <a:srgbClr val="000000"/>
              </a:solidFill>
              <a:latin typeface="Arial"/>
              <a:ea typeface="Arial"/>
              <a:cs typeface="Arial"/>
              <a:sym typeface="Arial"/>
            </a:endParaRPr>
          </a:p>
        </p:txBody>
      </p:sp>
      <p:sp>
        <p:nvSpPr>
          <p:cNvPr id="255" name="Google Shape;255;p26"/>
          <p:cNvSpPr/>
          <p:nvPr/>
        </p:nvSpPr>
        <p:spPr>
          <a:xfrm>
            <a:off x="5450760" y="4631400"/>
            <a:ext cx="5495400" cy="4698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Clr>
                <a:srgbClr val="000000"/>
              </a:buClr>
              <a:buSzPts val="2500"/>
              <a:buFont typeface="Arial"/>
              <a:buNone/>
            </a:pPr>
            <a:r>
              <a:rPr lang="cs" sz="2500" b="1" i="0" u="none" strike="noStrike" cap="none">
                <a:solidFill>
                  <a:srgbClr val="FFFFFF"/>
                </a:solidFill>
                <a:latin typeface="Source Sans Pro"/>
                <a:ea typeface="Source Sans Pro"/>
                <a:cs typeface="Source Sans Pro"/>
                <a:sym typeface="Source Sans Pro"/>
              </a:rPr>
              <a:t>Skutky 18,4</a:t>
            </a:r>
            <a:endParaRPr sz="2500" b="0" i="0" u="none" strike="noStrike" cap="none">
              <a:solidFill>
                <a:srgbClr val="000000"/>
              </a:solidFill>
              <a:latin typeface="Arial"/>
              <a:ea typeface="Arial"/>
              <a:cs typeface="Arial"/>
              <a:sym typeface="Arial"/>
            </a:endParaRPr>
          </a:p>
        </p:txBody>
      </p:sp>
      <p:cxnSp>
        <p:nvCxnSpPr>
          <p:cNvPr id="256" name="Google Shape;256;p26"/>
          <p:cNvCxnSpPr/>
          <p:nvPr/>
        </p:nvCxnSpPr>
        <p:spPr>
          <a:xfrm>
            <a:off x="5050600" y="4545525"/>
            <a:ext cx="5796300" cy="0"/>
          </a:xfrm>
          <a:prstGeom prst="straightConnector1">
            <a:avLst/>
          </a:prstGeom>
          <a:noFill/>
          <a:ln w="19050" cap="flat" cmpd="sng">
            <a:solidFill>
              <a:schemeClr val="lt1"/>
            </a:solidFill>
            <a:prstDash val="solid"/>
            <a:round/>
            <a:headEnd type="none" w="sm" len="sm"/>
            <a:tailEnd type="none" w="sm" len="sm"/>
          </a:ln>
        </p:spPr>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262" name="Google Shape;262;p27" descr="nb-en-12-27.jpg"/>
          <p:cNvPicPr preferRelativeResize="0"/>
          <p:nvPr/>
        </p:nvPicPr>
        <p:blipFill rotWithShape="1">
          <a:blip r:embed="rId3">
            <a:alphaModFix/>
          </a:blip>
          <a:srcRect/>
          <a:stretch/>
        </p:blipFill>
        <p:spPr>
          <a:xfrm>
            <a:off x="695" y="-1"/>
            <a:ext cx="11711880" cy="6594475"/>
          </a:xfrm>
          <a:prstGeom prst="rect">
            <a:avLst/>
          </a:prstGeom>
          <a:noFill/>
          <a:ln>
            <a:noFill/>
          </a:ln>
        </p:spPr>
      </p:pic>
      <p:sp>
        <p:nvSpPr>
          <p:cNvPr id="263" name="Google Shape;263;p27"/>
          <p:cNvSpPr/>
          <p:nvPr/>
        </p:nvSpPr>
        <p:spPr>
          <a:xfrm>
            <a:off x="7528560" y="741363"/>
            <a:ext cx="3759200" cy="2152982"/>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Clr>
                <a:srgbClr val="000000"/>
              </a:buClr>
              <a:buSzPts val="3350"/>
              <a:buFont typeface="Arial"/>
              <a:buNone/>
            </a:pPr>
            <a:r>
              <a:rPr lang="cs" sz="3350" b="1" i="0" u="none" strike="noStrike" cap="none" dirty="0">
                <a:solidFill>
                  <a:srgbClr val="FFFFFF"/>
                </a:solidFill>
                <a:latin typeface="Source Sans Pro"/>
                <a:ea typeface="Source Sans Pro"/>
                <a:cs typeface="Source Sans Pro"/>
                <a:sym typeface="Source Sans Pro"/>
              </a:rPr>
              <a:t>„…neznesvätím svoju zmluvu, nezmením, čo mi vyšlo z úst.“</a:t>
            </a:r>
            <a:endParaRPr sz="3350" b="0" i="0" u="none" strike="noStrike" cap="none" dirty="0">
              <a:solidFill>
                <a:srgbClr val="000000"/>
              </a:solidFill>
              <a:latin typeface="Arial"/>
              <a:ea typeface="Arial"/>
              <a:cs typeface="Arial"/>
              <a:sym typeface="Arial"/>
            </a:endParaRPr>
          </a:p>
        </p:txBody>
      </p:sp>
      <p:sp>
        <p:nvSpPr>
          <p:cNvPr id="264" name="Google Shape;264;p27"/>
          <p:cNvSpPr/>
          <p:nvPr/>
        </p:nvSpPr>
        <p:spPr>
          <a:xfrm>
            <a:off x="5450760" y="4631400"/>
            <a:ext cx="5495400" cy="4698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Clr>
                <a:srgbClr val="000000"/>
              </a:buClr>
              <a:buSzPts val="2500"/>
              <a:buFont typeface="Arial"/>
              <a:buNone/>
            </a:pPr>
            <a:r>
              <a:rPr lang="cs" sz="2500" b="1" i="0" u="none" strike="noStrike" cap="none">
                <a:solidFill>
                  <a:srgbClr val="FFFFFF"/>
                </a:solidFill>
                <a:latin typeface="Source Sans Pro"/>
                <a:ea typeface="Source Sans Pro"/>
                <a:cs typeface="Source Sans Pro"/>
                <a:sym typeface="Source Sans Pro"/>
              </a:rPr>
              <a:t>Žalmy 89,35</a:t>
            </a:r>
            <a:endParaRPr sz="2500" b="0" i="0" u="none" strike="noStrike" cap="non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70" name="Google Shape;270;p28"/>
          <p:cNvPicPr preferRelativeResize="0"/>
          <p:nvPr/>
        </p:nvPicPr>
        <p:blipFill>
          <a:blip r:embed="rId3"/>
          <a:srcRect/>
          <a:stretch/>
        </p:blipFill>
        <p:spPr>
          <a:xfrm>
            <a:off x="260" y="0"/>
            <a:ext cx="11711360" cy="6594475"/>
          </a:xfrm>
          <a:prstGeom prst="rect">
            <a:avLst/>
          </a:prstGeom>
          <a:noFill/>
          <a:ln>
            <a:noFill/>
          </a:ln>
        </p:spPr>
      </p:pic>
      <p:sp>
        <p:nvSpPr>
          <p:cNvPr id="271" name="Google Shape;271;p28"/>
          <p:cNvSpPr/>
          <p:nvPr/>
        </p:nvSpPr>
        <p:spPr>
          <a:xfrm>
            <a:off x="4852925" y="741363"/>
            <a:ext cx="6148975" cy="2771741"/>
          </a:xfrm>
          <a:prstGeom prst="rect">
            <a:avLst/>
          </a:prstGeom>
          <a:noFill/>
          <a:ln>
            <a:noFill/>
          </a:ln>
        </p:spPr>
        <p:txBody>
          <a:bodyPr spcFirstLastPara="1" wrap="square" lIns="90000" tIns="45000" rIns="90000" bIns="45000" anchor="t" anchorCtr="0">
            <a:spAutoFit/>
          </a:bodyPr>
          <a:lstStyle/>
          <a:p>
            <a:pPr marL="0" marR="0" lvl="0" indent="0" algn="r" rtl="0">
              <a:lnSpc>
                <a:spcPct val="104000"/>
              </a:lnSpc>
              <a:spcBef>
                <a:spcPts val="0"/>
              </a:spcBef>
              <a:spcAft>
                <a:spcPts val="0"/>
              </a:spcAft>
              <a:buClr>
                <a:srgbClr val="000000"/>
              </a:buClr>
              <a:buSzPts val="3350"/>
              <a:buFont typeface="Arial"/>
              <a:buNone/>
            </a:pPr>
            <a:r>
              <a:rPr lang="cs" sz="3350" b="1" i="0" u="none" strike="noStrike" cap="none" dirty="0">
                <a:solidFill>
                  <a:srgbClr val="FFFFFF"/>
                </a:solidFill>
                <a:latin typeface="Source Sans Pro"/>
                <a:ea typeface="Source Sans Pro"/>
                <a:cs typeface="Source Sans Pro"/>
                <a:sym typeface="Source Sans Pro"/>
              </a:rPr>
              <a:t>„Môžete čítať Bibliu od Genezis po Zjavenie a nenájdete jediný riadok, ktorý by oprávňoval svätenie nedele. Písmo nabáda k zachovávaniu soboty.“</a:t>
            </a:r>
            <a:endParaRPr sz="3350" b="0" i="0" u="none" strike="noStrike" cap="none" dirty="0">
              <a:solidFill>
                <a:srgbClr val="000000"/>
              </a:solidFill>
              <a:latin typeface="Arial"/>
              <a:ea typeface="Arial"/>
              <a:cs typeface="Arial"/>
              <a:sym typeface="Arial"/>
            </a:endParaRPr>
          </a:p>
        </p:txBody>
      </p:sp>
      <p:sp>
        <p:nvSpPr>
          <p:cNvPr id="272" name="Google Shape;272;p28"/>
          <p:cNvSpPr/>
          <p:nvPr/>
        </p:nvSpPr>
        <p:spPr>
          <a:xfrm>
            <a:off x="4572000" y="4681973"/>
            <a:ext cx="6429900" cy="865706"/>
          </a:xfrm>
          <a:prstGeom prst="rect">
            <a:avLst/>
          </a:prstGeom>
          <a:noFill/>
          <a:ln>
            <a:noFill/>
          </a:ln>
        </p:spPr>
        <p:txBody>
          <a:bodyPr spcFirstLastPara="1" wrap="square" lIns="90000" tIns="45000" rIns="90000" bIns="45000" anchor="b" anchorCtr="0">
            <a:spAutoFit/>
          </a:bodyPr>
          <a:lstStyle/>
          <a:p>
            <a:pPr marL="0" marR="0" lvl="0" indent="0" algn="r" rtl="0">
              <a:lnSpc>
                <a:spcPct val="95000"/>
              </a:lnSpc>
              <a:spcBef>
                <a:spcPts val="0"/>
              </a:spcBef>
              <a:spcAft>
                <a:spcPts val="0"/>
              </a:spcAft>
              <a:buClr>
                <a:schemeClr val="dk1"/>
              </a:buClr>
              <a:buSzPts val="2650"/>
              <a:buFont typeface="Arial"/>
              <a:buNone/>
            </a:pPr>
            <a:r>
              <a:rPr lang="cs" sz="2650" b="1" i="0" u="none" strike="noStrike" cap="none">
                <a:solidFill>
                  <a:schemeClr val="lt1"/>
                </a:solidFill>
                <a:latin typeface="Source Sans Pro"/>
                <a:ea typeface="Source Sans Pro"/>
                <a:cs typeface="Source Sans Pro"/>
                <a:sym typeface="Source Sans Pro"/>
              </a:rPr>
              <a:t>James Gibbons (katolícky kardinál)</a:t>
            </a:r>
            <a:endParaRPr sz="2650" b="1" i="0" u="none" strike="noStrike" cap="none">
              <a:solidFill>
                <a:srgbClr val="FFFFFF"/>
              </a:solidFill>
              <a:latin typeface="Source Sans Pro"/>
              <a:ea typeface="Source Sans Pro"/>
              <a:cs typeface="Source Sans Pro"/>
              <a:sym typeface="Source Sans Pro"/>
            </a:endParaRPr>
          </a:p>
          <a:p>
            <a:pPr marL="0" marR="0" lvl="0" indent="0" algn="r" rtl="0">
              <a:lnSpc>
                <a:spcPct val="95000"/>
              </a:lnSpc>
              <a:spcBef>
                <a:spcPts val="0"/>
              </a:spcBef>
              <a:spcAft>
                <a:spcPts val="0"/>
              </a:spcAft>
              <a:buClr>
                <a:srgbClr val="000000"/>
              </a:buClr>
              <a:buSzPts val="2650"/>
              <a:buFont typeface="Arial"/>
              <a:buNone/>
            </a:pPr>
            <a:r>
              <a:rPr lang="cs" sz="2650" b="1" i="0" u="none" strike="noStrike" cap="none">
                <a:solidFill>
                  <a:srgbClr val="FFFFFF"/>
                </a:solidFill>
                <a:latin typeface="Source Sans Pro"/>
                <a:ea typeface="Source Sans Pro"/>
                <a:cs typeface="Source Sans Pro"/>
                <a:sym typeface="Source Sans Pro"/>
              </a:rPr>
              <a:t>The Faith of Our Fathers, s. 111-112</a:t>
            </a:r>
            <a:endParaRPr sz="2650" b="1" i="0" u="none" strike="noStrike" cap="none">
              <a:solidFill>
                <a:srgbClr val="000000"/>
              </a:solidFill>
              <a:latin typeface="Source Sans Pro"/>
              <a:ea typeface="Source Sans Pro"/>
              <a:cs typeface="Source Sans Pro"/>
              <a:sym typeface="Source Sans Pro"/>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pic>
        <p:nvPicPr>
          <p:cNvPr id="278" name="Google Shape;278;p29" descr="nb-en-12-29.jpg"/>
          <p:cNvPicPr preferRelativeResize="0"/>
          <p:nvPr/>
        </p:nvPicPr>
        <p:blipFill rotWithShape="1">
          <a:blip r:embed="rId3">
            <a:alphaModFix/>
          </a:blip>
          <a:srcRect/>
          <a:stretch/>
        </p:blipFill>
        <p:spPr>
          <a:xfrm>
            <a:off x="695" y="-1"/>
            <a:ext cx="11711880" cy="6594475"/>
          </a:xfrm>
          <a:prstGeom prst="rect">
            <a:avLst/>
          </a:prstGeom>
          <a:noFill/>
          <a:ln>
            <a:noFill/>
          </a:ln>
        </p:spPr>
      </p:pic>
      <p:sp>
        <p:nvSpPr>
          <p:cNvPr id="279" name="Google Shape;279;p29"/>
          <p:cNvSpPr/>
          <p:nvPr/>
        </p:nvSpPr>
        <p:spPr>
          <a:xfrm>
            <a:off x="3124800" y="741363"/>
            <a:ext cx="8332120" cy="2771741"/>
          </a:xfrm>
          <a:prstGeom prst="rect">
            <a:avLst/>
          </a:prstGeom>
          <a:noFill/>
          <a:ln>
            <a:noFill/>
          </a:ln>
        </p:spPr>
        <p:txBody>
          <a:bodyPr spcFirstLastPara="1" wrap="square" lIns="90000" tIns="45000" rIns="90000" bIns="45000" anchor="t" anchorCtr="0">
            <a:spAutoFit/>
          </a:bodyPr>
          <a:lstStyle/>
          <a:p>
            <a:pPr marL="0" marR="0" lvl="0" indent="0" algn="l" rtl="0">
              <a:lnSpc>
                <a:spcPct val="104000"/>
              </a:lnSpc>
              <a:spcBef>
                <a:spcPts val="0"/>
              </a:spcBef>
              <a:spcAft>
                <a:spcPts val="0"/>
              </a:spcAft>
              <a:buClr>
                <a:srgbClr val="000000"/>
              </a:buClr>
              <a:buSzPts val="3350"/>
              <a:buFont typeface="Arial"/>
              <a:buNone/>
            </a:pPr>
            <a:r>
              <a:rPr lang="cs" sz="3350" b="1" i="0" u="none" strike="noStrike" cap="none" dirty="0">
                <a:solidFill>
                  <a:srgbClr val="FFFFFF"/>
                </a:solidFill>
                <a:latin typeface="Source Sans Pro"/>
                <a:ea typeface="Source Sans Pro"/>
                <a:cs typeface="Source Sans Pro"/>
                <a:sym typeface="Source Sans Pro"/>
              </a:rPr>
              <a:t>„Dôvod, prečo zachovávame prvý deň miesto siedmeho nie je založený na súhlasnom príkaze. Človek bude márne skúmať Písmo, aby našiel autoritu, ktorá zmenila siedmy deň na prvý.“</a:t>
            </a:r>
            <a:endParaRPr sz="3350" b="0" i="0" u="none" strike="noStrike" cap="none" dirty="0">
              <a:solidFill>
                <a:srgbClr val="000000"/>
              </a:solidFill>
              <a:latin typeface="Arial"/>
              <a:ea typeface="Arial"/>
              <a:cs typeface="Arial"/>
              <a:sym typeface="Arial"/>
            </a:endParaRPr>
          </a:p>
        </p:txBody>
      </p:sp>
      <p:sp>
        <p:nvSpPr>
          <p:cNvPr id="280" name="Google Shape;280;p29"/>
          <p:cNvSpPr/>
          <p:nvPr/>
        </p:nvSpPr>
        <p:spPr>
          <a:xfrm>
            <a:off x="6762100" y="4713875"/>
            <a:ext cx="4232700" cy="845700"/>
          </a:xfrm>
          <a:prstGeom prst="rect">
            <a:avLst/>
          </a:prstGeom>
          <a:noFill/>
          <a:ln>
            <a:noFill/>
          </a:ln>
        </p:spPr>
        <p:txBody>
          <a:bodyPr spcFirstLastPara="1" wrap="square" lIns="90000" tIns="45000" rIns="90000" bIns="45000" anchor="b" anchorCtr="0">
            <a:spAutoFit/>
          </a:bodyPr>
          <a:lstStyle/>
          <a:p>
            <a:pPr marL="0" marR="0" lvl="0" indent="0" algn="r" rtl="0">
              <a:lnSpc>
                <a:spcPct val="95000"/>
              </a:lnSpc>
              <a:spcBef>
                <a:spcPts val="0"/>
              </a:spcBef>
              <a:spcAft>
                <a:spcPts val="0"/>
              </a:spcAft>
              <a:buClr>
                <a:schemeClr val="dk1"/>
              </a:buClr>
              <a:buSzPts val="2650"/>
              <a:buFont typeface="Arial"/>
              <a:buNone/>
            </a:pPr>
            <a:r>
              <a:rPr lang="cs" sz="2650" b="1" i="0" u="none" strike="noStrike" cap="none">
                <a:solidFill>
                  <a:schemeClr val="lt1"/>
                </a:solidFill>
                <a:latin typeface="Source Sans Pro"/>
                <a:ea typeface="Source Sans Pro"/>
                <a:cs typeface="Source Sans Pro"/>
                <a:sym typeface="Source Sans Pro"/>
              </a:rPr>
              <a:t>Clovis G. Chappell</a:t>
            </a:r>
            <a:endParaRPr sz="2650" b="1" i="0" u="none" strike="noStrike" cap="none">
              <a:solidFill>
                <a:srgbClr val="FFFFFF"/>
              </a:solidFill>
              <a:latin typeface="Source Sans Pro"/>
              <a:ea typeface="Source Sans Pro"/>
              <a:cs typeface="Source Sans Pro"/>
              <a:sym typeface="Source Sans Pro"/>
            </a:endParaRPr>
          </a:p>
          <a:p>
            <a:pPr marL="0" marR="0" lvl="0" indent="0" algn="r" rtl="0">
              <a:lnSpc>
                <a:spcPct val="95000"/>
              </a:lnSpc>
              <a:spcBef>
                <a:spcPts val="0"/>
              </a:spcBef>
              <a:spcAft>
                <a:spcPts val="0"/>
              </a:spcAft>
              <a:buClr>
                <a:srgbClr val="000000"/>
              </a:buClr>
              <a:buSzPts val="2650"/>
              <a:buFont typeface="Arial"/>
              <a:buNone/>
            </a:pPr>
            <a:r>
              <a:rPr lang="cs" sz="2650" b="1" i="0" u="none" strike="noStrike" cap="none">
                <a:solidFill>
                  <a:srgbClr val="FFFFFF"/>
                </a:solidFill>
                <a:latin typeface="Source Sans Pro"/>
                <a:ea typeface="Source Sans Pro"/>
                <a:cs typeface="Source Sans Pro"/>
                <a:sym typeface="Source Sans Pro"/>
              </a:rPr>
              <a:t>Ten Rules for Living s. 61 </a:t>
            </a:r>
            <a:endParaRPr sz="2650" b="1" i="0" u="none" strike="noStrike" cap="none">
              <a:solidFill>
                <a:srgbClr val="000000"/>
              </a:solidFill>
              <a:latin typeface="Source Sans Pro"/>
              <a:ea typeface="Source Sans Pro"/>
              <a:cs typeface="Source Sans Pro"/>
              <a:sym typeface="Source Sans Pr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pic>
        <p:nvPicPr>
          <p:cNvPr id="83" name="Google Shape;83;p3" descr="nb-en-12-3.jpg"/>
          <p:cNvPicPr preferRelativeResize="0"/>
          <p:nvPr/>
        </p:nvPicPr>
        <p:blipFill rotWithShape="1">
          <a:blip r:embed="rId3">
            <a:alphaModFix/>
          </a:blip>
          <a:srcRect/>
          <a:stretch/>
        </p:blipFill>
        <p:spPr>
          <a:xfrm>
            <a:off x="0" y="0"/>
            <a:ext cx="11711880" cy="658764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pic>
        <p:nvPicPr>
          <p:cNvPr id="286" name="Google Shape;286;p30" descr="nb-en-12-30.jpg"/>
          <p:cNvPicPr preferRelativeResize="0"/>
          <p:nvPr/>
        </p:nvPicPr>
        <p:blipFill rotWithShape="1">
          <a:blip r:embed="rId3">
            <a:alphaModFix/>
          </a:blip>
          <a:srcRect/>
          <a:stretch/>
        </p:blipFill>
        <p:spPr>
          <a:xfrm>
            <a:off x="0" y="0"/>
            <a:ext cx="11711880" cy="658764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292" name="Google Shape;292;p31" descr="nb-en-12-31.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293" name="Google Shape;293;p31"/>
          <p:cNvSpPr/>
          <p:nvPr/>
        </p:nvSpPr>
        <p:spPr>
          <a:xfrm>
            <a:off x="779463" y="741363"/>
            <a:ext cx="10045115" cy="1699396"/>
          </a:xfrm>
          <a:prstGeom prst="rect">
            <a:avLst/>
          </a:prstGeom>
          <a:noFill/>
          <a:ln>
            <a:noFill/>
          </a:ln>
        </p:spPr>
        <p:txBody>
          <a:bodyPr spcFirstLastPara="1" wrap="square" lIns="90000" tIns="45000" rIns="90000" bIns="45000" anchor="t" anchorCtr="0">
            <a:spAutoFit/>
          </a:bodyPr>
          <a:lstStyle/>
          <a:p>
            <a:pPr marL="0" marR="0" lvl="0" indent="0" algn="l" rtl="0">
              <a:lnSpc>
                <a:spcPct val="104000"/>
              </a:lnSpc>
              <a:spcBef>
                <a:spcPts val="0"/>
              </a:spcBef>
              <a:spcAft>
                <a:spcPts val="0"/>
              </a:spcAft>
              <a:buClr>
                <a:srgbClr val="000000"/>
              </a:buClr>
              <a:buSzPts val="3350"/>
              <a:buFont typeface="Arial"/>
              <a:buNone/>
            </a:pPr>
            <a:r>
              <a:rPr lang="cs" sz="3350" b="1" i="0" u="none" strike="noStrike" cap="none" dirty="0">
                <a:solidFill>
                  <a:srgbClr val="FFFFFF"/>
                </a:solidFill>
                <a:latin typeface="Source Sans Pro"/>
                <a:ea typeface="Source Sans Pro"/>
                <a:cs typeface="Source Sans Pro"/>
                <a:sym typeface="Source Sans Pro"/>
              </a:rPr>
              <a:t>„Hoci všade vo svete cirkvi… slávia tajomstvo (Večeru Pánovu) v sobotu, Alexandrijci a Rimania </a:t>
            </a:r>
            <a:br>
              <a:rPr lang="cs" sz="3350" b="1" i="0" u="none" strike="noStrike" cap="none" dirty="0">
                <a:solidFill>
                  <a:srgbClr val="FFFFFF"/>
                </a:solidFill>
                <a:latin typeface="Source Sans Pro"/>
                <a:ea typeface="Source Sans Pro"/>
                <a:cs typeface="Source Sans Pro"/>
                <a:sym typeface="Source Sans Pro"/>
              </a:rPr>
            </a:br>
            <a:r>
              <a:rPr lang="cs" sz="3350" b="1" i="0" u="none" strike="noStrike" cap="none" dirty="0">
                <a:solidFill>
                  <a:srgbClr val="FFFFFF"/>
                </a:solidFill>
                <a:latin typeface="Source Sans Pro"/>
                <a:ea typeface="Source Sans Pro"/>
                <a:cs typeface="Source Sans Pro"/>
                <a:sym typeface="Source Sans Pro"/>
              </a:rPr>
              <a:t>podľa starej tradície odmietajú tak činiť.“</a:t>
            </a:r>
            <a:endParaRPr sz="3350" b="0" i="0" u="none" strike="noStrike" cap="none" dirty="0">
              <a:solidFill>
                <a:srgbClr val="000000"/>
              </a:solidFill>
              <a:latin typeface="Arial"/>
              <a:ea typeface="Arial"/>
              <a:cs typeface="Arial"/>
              <a:sym typeface="Arial"/>
            </a:endParaRPr>
          </a:p>
        </p:txBody>
      </p:sp>
      <p:sp>
        <p:nvSpPr>
          <p:cNvPr id="294" name="Google Shape;294;p31"/>
          <p:cNvSpPr/>
          <p:nvPr/>
        </p:nvSpPr>
        <p:spPr>
          <a:xfrm>
            <a:off x="4515840" y="4648320"/>
            <a:ext cx="6429960" cy="858600"/>
          </a:xfrm>
          <a:prstGeom prst="rect">
            <a:avLst/>
          </a:prstGeom>
          <a:noFill/>
          <a:ln>
            <a:noFill/>
          </a:ln>
        </p:spPr>
        <p:txBody>
          <a:bodyPr spcFirstLastPara="1" wrap="square" lIns="90000" tIns="45000" rIns="90000" bIns="45000" anchor="b" anchorCtr="0">
            <a:spAutoFit/>
          </a:bodyPr>
          <a:lstStyle/>
          <a:p>
            <a:pPr marL="0" marR="0" lvl="0" indent="0" algn="r" rtl="0">
              <a:lnSpc>
                <a:spcPct val="95000"/>
              </a:lnSpc>
              <a:spcBef>
                <a:spcPts val="0"/>
              </a:spcBef>
              <a:spcAft>
                <a:spcPts val="0"/>
              </a:spcAft>
              <a:buClr>
                <a:srgbClr val="000000"/>
              </a:buClr>
              <a:buSzPts val="2650"/>
              <a:buFont typeface="Arial"/>
              <a:buNone/>
            </a:pPr>
            <a:r>
              <a:rPr lang="cs" sz="2650" b="1" i="0" u="none" strike="noStrike" cap="none">
                <a:solidFill>
                  <a:srgbClr val="FFFFFF"/>
                </a:solidFill>
                <a:latin typeface="Source Sans Pro"/>
                <a:ea typeface="Source Sans Pro"/>
                <a:cs typeface="Source Sans Pro"/>
                <a:sym typeface="Source Sans Pro"/>
              </a:rPr>
              <a:t>Socrates Scholasticus, </a:t>
            </a:r>
            <a:br>
              <a:rPr lang="cs" sz="2650" b="1" i="0" u="none" strike="noStrike" cap="none">
                <a:solidFill>
                  <a:srgbClr val="FFFFFF"/>
                </a:solidFill>
                <a:latin typeface="Source Sans Pro"/>
                <a:ea typeface="Source Sans Pro"/>
                <a:cs typeface="Source Sans Pro"/>
                <a:sym typeface="Source Sans Pro"/>
              </a:rPr>
            </a:br>
            <a:r>
              <a:rPr lang="cs" sz="2650" b="1" i="0" u="none" strike="noStrike" cap="none">
                <a:solidFill>
                  <a:srgbClr val="FFFFFF"/>
                </a:solidFill>
                <a:latin typeface="Source Sans Pro"/>
                <a:ea typeface="Source Sans Pro"/>
                <a:cs typeface="Source Sans Pro"/>
                <a:sym typeface="Source Sans Pro"/>
              </a:rPr>
              <a:t>Cirkevné dejiny, kniha V., kapitola 22</a:t>
            </a:r>
            <a:endParaRPr sz="2650" b="0" i="0" u="none" strike="noStrike" cap="non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pic>
        <p:nvPicPr>
          <p:cNvPr id="300" name="Google Shape;300;p32" descr="nb-en-12-32.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301" name="Google Shape;301;p32"/>
          <p:cNvSpPr/>
          <p:nvPr/>
        </p:nvSpPr>
        <p:spPr>
          <a:xfrm>
            <a:off x="779463" y="3623330"/>
            <a:ext cx="10330200" cy="3085545"/>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Clr>
                <a:srgbClr val="000000"/>
              </a:buClr>
              <a:buSzPts val="7000"/>
              <a:buFont typeface="Arial"/>
              <a:buNone/>
            </a:pPr>
            <a:r>
              <a:rPr lang="cs" sz="7000" b="0" i="0" u="none" strike="noStrike" cap="none">
                <a:solidFill>
                  <a:schemeClr val="lt1"/>
                </a:solidFill>
                <a:latin typeface="Source Sans Pro Light"/>
                <a:ea typeface="Source Sans Pro Light"/>
                <a:cs typeface="Source Sans Pro Light"/>
                <a:sym typeface="Source Sans Pro Light"/>
              </a:rPr>
              <a:t>VALDÉNSKY </a:t>
            </a:r>
            <a:r>
              <a:rPr lang="cs" sz="7000" b="1" i="0" u="none" strike="noStrike" cap="none">
                <a:solidFill>
                  <a:schemeClr val="lt1"/>
                </a:solidFill>
                <a:latin typeface="Source Sans Pro"/>
                <a:ea typeface="Source Sans Pro"/>
                <a:cs typeface="Source Sans Pro"/>
                <a:sym typeface="Source Sans Pro"/>
              </a:rPr>
              <a:t>ZACHOVÁVAJÚCI </a:t>
            </a:r>
            <a:r>
              <a:rPr lang="cs" sz="7000" b="1" i="0" u="none" strike="noStrike" cap="none">
                <a:solidFill>
                  <a:srgbClr val="FFFFFF"/>
                </a:solidFill>
                <a:latin typeface="Source Sans Pro"/>
                <a:ea typeface="Source Sans Pro"/>
                <a:cs typeface="Source Sans Pro"/>
                <a:sym typeface="Source Sans Pro"/>
              </a:rPr>
              <a:t>BIBLIU</a:t>
            </a:r>
            <a:endParaRPr sz="7000" b="1" i="0" u="none" strike="noStrike" cap="none" dirty="0">
              <a:solidFill>
                <a:srgbClr val="000000"/>
              </a:solidFill>
              <a:latin typeface="Source Sans Pro"/>
              <a:ea typeface="Source Sans Pro"/>
              <a:cs typeface="Source Sans Pro"/>
              <a:sym typeface="Source Sans Pro"/>
            </a:endParaRPr>
          </a:p>
          <a:p>
            <a:pPr marL="0" marR="0" lvl="0" indent="0" algn="l" rtl="0">
              <a:lnSpc>
                <a:spcPct val="78000"/>
              </a:lnSpc>
              <a:spcBef>
                <a:spcPts val="0"/>
              </a:spcBef>
              <a:spcAft>
                <a:spcPts val="0"/>
              </a:spcAft>
              <a:buClr>
                <a:srgbClr val="000000"/>
              </a:buClr>
              <a:buSzPts val="7000"/>
              <a:buFont typeface="Arial"/>
              <a:buNone/>
            </a:pPr>
            <a:endParaRPr sz="7000" b="0" i="0" u="none" strike="noStrike" cap="none" dirty="0">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pic>
        <p:nvPicPr>
          <p:cNvPr id="307" name="Google Shape;307;p33" descr="nb-en-12-33.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308" name="Google Shape;308;p33"/>
          <p:cNvSpPr/>
          <p:nvPr/>
        </p:nvSpPr>
        <p:spPr>
          <a:xfrm>
            <a:off x="3331835" y="1609470"/>
            <a:ext cx="7623900" cy="3368699"/>
          </a:xfrm>
          <a:prstGeom prst="rect">
            <a:avLst/>
          </a:prstGeom>
          <a:noFill/>
          <a:ln>
            <a:noFill/>
          </a:ln>
        </p:spPr>
        <p:txBody>
          <a:bodyPr spcFirstLastPara="1" wrap="square" lIns="90000" tIns="45000" rIns="90000" bIns="45000" anchor="t" anchorCtr="0">
            <a:spAutoFit/>
          </a:bodyPr>
          <a:lstStyle/>
          <a:p>
            <a:pPr marL="0" marR="0" lvl="0" indent="0" algn="r" rtl="0">
              <a:spcBef>
                <a:spcPts val="0"/>
              </a:spcBef>
              <a:spcAft>
                <a:spcPts val="0"/>
              </a:spcAft>
              <a:buClr>
                <a:srgbClr val="000000"/>
              </a:buClr>
              <a:buSzPts val="7100"/>
              <a:buFont typeface="Arial"/>
              <a:buNone/>
            </a:pPr>
            <a:r>
              <a:rPr lang="cs" sz="7100" b="1" i="0" u="none" strike="noStrike" cap="none" dirty="0">
                <a:solidFill>
                  <a:srgbClr val="FFFFFF"/>
                </a:solidFill>
                <a:latin typeface="Source Sans Pro"/>
                <a:ea typeface="Source Sans Pro"/>
                <a:cs typeface="Source Sans Pro"/>
                <a:sym typeface="Source Sans Pro"/>
              </a:rPr>
              <a:t>POSTUPNÁ </a:t>
            </a:r>
          </a:p>
          <a:p>
            <a:pPr marL="0" marR="0" lvl="0" indent="0" algn="r" rtl="0">
              <a:spcBef>
                <a:spcPts val="0"/>
              </a:spcBef>
              <a:spcAft>
                <a:spcPts val="0"/>
              </a:spcAft>
              <a:buClr>
                <a:srgbClr val="000000"/>
              </a:buClr>
              <a:buSzPts val="7100"/>
              <a:buFont typeface="Arial"/>
              <a:buNone/>
            </a:pPr>
            <a:r>
              <a:rPr lang="cs" sz="7100" b="1" i="0" u="none" strike="noStrike" cap="none" dirty="0">
                <a:solidFill>
                  <a:srgbClr val="FFFFFF"/>
                </a:solidFill>
                <a:latin typeface="Source Sans Pro"/>
                <a:ea typeface="Source Sans Pro"/>
                <a:cs typeface="Source Sans Pro"/>
                <a:sym typeface="Source Sans Pro"/>
              </a:rPr>
              <a:t>ZMENA</a:t>
            </a:r>
          </a:p>
          <a:p>
            <a:pPr algn="r">
              <a:buSzPts val="7100"/>
            </a:pPr>
            <a:r>
              <a:rPr lang="cs-CZ" sz="7100" b="0" i="0" u="none" strike="noStrike" cap="none" dirty="0">
                <a:solidFill>
                  <a:schemeClr val="lt1"/>
                </a:solidFill>
                <a:latin typeface="Source Sans Pro Light"/>
                <a:ea typeface="Source Sans Pro Light"/>
                <a:cs typeface="Source Sans Pro Light"/>
                <a:sym typeface="Source Sans Pro Light"/>
              </a:rPr>
              <a:t>DŇA BOHOSLUŽBY</a:t>
            </a:r>
            <a:endParaRPr lang="cs-CZ"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pic>
        <p:nvPicPr>
          <p:cNvPr id="315" name="Google Shape;315;p34" descr="nb-en-12-34.jpg"/>
          <p:cNvPicPr preferRelativeResize="0"/>
          <p:nvPr/>
        </p:nvPicPr>
        <p:blipFill rotWithShape="1">
          <a:blip r:embed="rId3">
            <a:alphaModFix/>
          </a:blip>
          <a:srcRect/>
          <a:stretch/>
        </p:blipFill>
        <p:spPr>
          <a:xfrm>
            <a:off x="0" y="0"/>
            <a:ext cx="11711880" cy="658764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pic>
        <p:nvPicPr>
          <p:cNvPr id="321" name="Google Shape;321;p35"/>
          <p:cNvPicPr preferRelativeResize="0"/>
          <p:nvPr/>
        </p:nvPicPr>
        <p:blipFill>
          <a:blip r:embed="rId3"/>
          <a:srcRect/>
          <a:stretch/>
        </p:blipFill>
        <p:spPr>
          <a:xfrm>
            <a:off x="260" y="0"/>
            <a:ext cx="11711360" cy="6587641"/>
          </a:xfrm>
          <a:prstGeom prst="rect">
            <a:avLst/>
          </a:prstGeom>
          <a:noFill/>
          <a:ln>
            <a:noFill/>
          </a:ln>
        </p:spPr>
      </p:pic>
      <p:sp>
        <p:nvSpPr>
          <p:cNvPr id="322" name="Google Shape;322;p35"/>
          <p:cNvSpPr/>
          <p:nvPr/>
        </p:nvSpPr>
        <p:spPr>
          <a:xfrm>
            <a:off x="779463" y="741363"/>
            <a:ext cx="7477596" cy="3307913"/>
          </a:xfrm>
          <a:prstGeom prst="rect">
            <a:avLst/>
          </a:prstGeom>
          <a:noFill/>
          <a:ln>
            <a:noFill/>
          </a:ln>
        </p:spPr>
        <p:txBody>
          <a:bodyPr spcFirstLastPara="1" wrap="square" lIns="90000" tIns="45000" rIns="90000" bIns="45000" anchor="t" anchorCtr="0">
            <a:spAutoFit/>
          </a:bodyPr>
          <a:lstStyle/>
          <a:p>
            <a:pPr marL="0" marR="0" lvl="0" indent="0" algn="l" rtl="0">
              <a:lnSpc>
                <a:spcPct val="104000"/>
              </a:lnSpc>
              <a:spcBef>
                <a:spcPts val="0"/>
              </a:spcBef>
              <a:spcAft>
                <a:spcPts val="0"/>
              </a:spcAft>
              <a:buClr>
                <a:srgbClr val="000000"/>
              </a:buClr>
              <a:buSzPts val="3350"/>
              <a:buFont typeface="Arial"/>
              <a:buNone/>
            </a:pPr>
            <a:r>
              <a:rPr lang="cs" sz="3350" b="1" i="0" u="none" strike="noStrike" cap="none" dirty="0">
                <a:solidFill>
                  <a:srgbClr val="FFFFFF"/>
                </a:solidFill>
                <a:latin typeface="Source Sans Pro"/>
                <a:ea typeface="Source Sans Pro"/>
                <a:cs typeface="Source Sans Pro"/>
                <a:sym typeface="Source Sans Pro"/>
              </a:rPr>
              <a:t>„Pôsobivé náznaky (navrhujú), </a:t>
            </a:r>
            <a:br>
              <a:rPr lang="cs" sz="3350" b="1" i="0" u="none" strike="noStrike" cap="none" dirty="0">
                <a:solidFill>
                  <a:srgbClr val="FFFFFF"/>
                </a:solidFill>
                <a:latin typeface="Source Sans Pro"/>
                <a:ea typeface="Source Sans Pro"/>
                <a:cs typeface="Source Sans Pro"/>
                <a:sym typeface="Source Sans Pro"/>
              </a:rPr>
            </a:br>
            <a:r>
              <a:rPr lang="cs" sz="3350" b="1" i="0" u="none" strike="noStrike" cap="none" dirty="0">
                <a:solidFill>
                  <a:srgbClr val="FFFFFF"/>
                </a:solidFill>
                <a:latin typeface="Source Sans Pro"/>
                <a:ea typeface="Source Sans Pro"/>
                <a:cs typeface="Source Sans Pro"/>
                <a:sym typeface="Source Sans Pro"/>
              </a:rPr>
              <a:t>že zachovávanie nedele bolo zavedené </a:t>
            </a:r>
            <a:br>
              <a:rPr lang="cs" sz="3350" b="1" i="0" u="none" strike="noStrike" cap="none" dirty="0">
                <a:solidFill>
                  <a:srgbClr val="FFFFFF"/>
                </a:solidFill>
                <a:latin typeface="Source Sans Pro"/>
                <a:ea typeface="Source Sans Pro"/>
                <a:cs typeface="Source Sans Pro"/>
                <a:sym typeface="Source Sans Pro"/>
              </a:rPr>
            </a:br>
            <a:r>
              <a:rPr lang="cs" sz="3350" b="1" i="0" u="none" strike="noStrike" cap="none" dirty="0">
                <a:solidFill>
                  <a:srgbClr val="FFFFFF"/>
                </a:solidFill>
                <a:latin typeface="Source Sans Pro"/>
                <a:ea typeface="Source Sans Pro"/>
                <a:cs typeface="Source Sans Pro"/>
                <a:sym typeface="Source Sans Pro"/>
              </a:rPr>
              <a:t>v tejto dobe v spojitosti s Veľkonočnou nedeľou, ako pokus osvetliť rímskej vláde odlišnosť kresťanov od judaizmu.“</a:t>
            </a:r>
            <a:endParaRPr sz="3350" b="0" i="0" u="none" strike="noStrike" cap="none" dirty="0">
              <a:solidFill>
                <a:srgbClr val="000000"/>
              </a:solidFill>
              <a:latin typeface="Arial"/>
              <a:ea typeface="Arial"/>
              <a:cs typeface="Arial"/>
              <a:sym typeface="Arial"/>
            </a:endParaRPr>
          </a:p>
        </p:txBody>
      </p:sp>
      <p:sp>
        <p:nvSpPr>
          <p:cNvPr id="323" name="Google Shape;323;p35"/>
          <p:cNvSpPr/>
          <p:nvPr/>
        </p:nvSpPr>
        <p:spPr>
          <a:xfrm>
            <a:off x="3558600" y="4648320"/>
            <a:ext cx="7387200" cy="858600"/>
          </a:xfrm>
          <a:prstGeom prst="rect">
            <a:avLst/>
          </a:prstGeom>
          <a:noFill/>
          <a:ln>
            <a:noFill/>
          </a:ln>
        </p:spPr>
        <p:txBody>
          <a:bodyPr spcFirstLastPara="1" wrap="square" lIns="90000" tIns="45000" rIns="90000" bIns="45000" anchor="b" anchorCtr="0">
            <a:spAutoFit/>
          </a:bodyPr>
          <a:lstStyle/>
          <a:p>
            <a:pPr marL="0" marR="0" lvl="0" indent="0" algn="r" rtl="0">
              <a:lnSpc>
                <a:spcPct val="95000"/>
              </a:lnSpc>
              <a:spcBef>
                <a:spcPts val="0"/>
              </a:spcBef>
              <a:spcAft>
                <a:spcPts val="0"/>
              </a:spcAft>
              <a:buClr>
                <a:schemeClr val="dk1"/>
              </a:buClr>
              <a:buSzPts val="2650"/>
              <a:buFont typeface="Arial"/>
              <a:buNone/>
            </a:pPr>
            <a:r>
              <a:rPr lang="cs" sz="2650" b="1" i="0" u="none" strike="noStrike" cap="none">
                <a:solidFill>
                  <a:schemeClr val="lt1"/>
                </a:solidFill>
                <a:latin typeface="Source Sans Pro"/>
                <a:ea typeface="Source Sans Pro"/>
                <a:cs typeface="Source Sans Pro"/>
                <a:sym typeface="Source Sans Pro"/>
              </a:rPr>
              <a:t>Dr. Samuel Bacchiocchi</a:t>
            </a:r>
            <a:endParaRPr sz="2650" b="1" i="0" u="none" strike="noStrike" cap="none">
              <a:solidFill>
                <a:srgbClr val="FFFFFF"/>
              </a:solidFill>
              <a:latin typeface="Source Sans Pro"/>
              <a:ea typeface="Source Sans Pro"/>
              <a:cs typeface="Source Sans Pro"/>
              <a:sym typeface="Source Sans Pro"/>
            </a:endParaRPr>
          </a:p>
          <a:p>
            <a:pPr marL="0" marR="0" lvl="0" indent="0" algn="r" rtl="0">
              <a:lnSpc>
                <a:spcPct val="95000"/>
              </a:lnSpc>
              <a:spcBef>
                <a:spcPts val="0"/>
              </a:spcBef>
              <a:spcAft>
                <a:spcPts val="0"/>
              </a:spcAft>
              <a:buClr>
                <a:srgbClr val="000000"/>
              </a:buClr>
              <a:buSzPts val="2650"/>
              <a:buFont typeface="Arial"/>
              <a:buNone/>
            </a:pPr>
            <a:r>
              <a:rPr lang="cs" sz="2650" b="1" i="0" u="none" strike="noStrike" cap="none">
                <a:solidFill>
                  <a:srgbClr val="FFFFFF"/>
                </a:solidFill>
                <a:latin typeface="Source Sans Pro"/>
                <a:ea typeface="Source Sans Pro"/>
                <a:cs typeface="Source Sans Pro"/>
                <a:sym typeface="Source Sans Pro"/>
              </a:rPr>
              <a:t>Divine Rest for Human Restlessness s. 237 </a:t>
            </a:r>
            <a:endParaRPr sz="2650" b="0" i="0" u="none" strike="noStrike" cap="non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pic>
        <p:nvPicPr>
          <p:cNvPr id="329" name="Google Shape;329;p36" descr="nb-en-12-36.jpg"/>
          <p:cNvPicPr preferRelativeResize="0"/>
          <p:nvPr/>
        </p:nvPicPr>
        <p:blipFill rotWithShape="1">
          <a:blip r:embed="rId3">
            <a:alphaModFix/>
          </a:blip>
          <a:srcRect/>
          <a:stretch/>
        </p:blipFill>
        <p:spPr>
          <a:xfrm>
            <a:off x="0" y="0"/>
            <a:ext cx="11711880" cy="658764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pic>
        <p:nvPicPr>
          <p:cNvPr id="335" name="Google Shape;335;p37" descr="nb-en-12-37.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336" name="Google Shape;336;p37"/>
          <p:cNvSpPr/>
          <p:nvPr/>
        </p:nvSpPr>
        <p:spPr>
          <a:xfrm>
            <a:off x="779463" y="741363"/>
            <a:ext cx="3040343" cy="1111115"/>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Clr>
                <a:srgbClr val="000000"/>
              </a:buClr>
              <a:buSzPts val="3350"/>
              <a:buFont typeface="Arial"/>
              <a:buNone/>
            </a:pPr>
            <a:r>
              <a:rPr lang="cs" sz="3350" b="1" i="0" u="none" strike="noStrike" cap="none" dirty="0">
                <a:solidFill>
                  <a:srgbClr val="FFFFFF"/>
                </a:solidFill>
                <a:latin typeface="Source Sans Pro"/>
                <a:ea typeface="Source Sans Pro"/>
                <a:cs typeface="Source Sans Pro"/>
                <a:sym typeface="Source Sans Pro"/>
              </a:rPr>
              <a:t>„… ja, apoštol pohanov…“</a:t>
            </a:r>
            <a:endParaRPr sz="3350" b="0" i="0" u="none" strike="noStrike" cap="none" dirty="0">
              <a:solidFill>
                <a:srgbClr val="000000"/>
              </a:solidFill>
              <a:latin typeface="Arial"/>
              <a:ea typeface="Arial"/>
              <a:cs typeface="Arial"/>
              <a:sym typeface="Arial"/>
            </a:endParaRPr>
          </a:p>
        </p:txBody>
      </p:sp>
      <p:sp>
        <p:nvSpPr>
          <p:cNvPr id="337" name="Google Shape;337;p37"/>
          <p:cNvSpPr/>
          <p:nvPr/>
        </p:nvSpPr>
        <p:spPr>
          <a:xfrm>
            <a:off x="5450760" y="4625600"/>
            <a:ext cx="5495400" cy="4756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Clr>
                <a:srgbClr val="000000"/>
              </a:buClr>
              <a:buSzPts val="2500"/>
              <a:buFont typeface="Arial"/>
              <a:buNone/>
            </a:pPr>
            <a:r>
              <a:rPr lang="cs" sz="2500" b="1" i="0" u="none" strike="noStrike" cap="none">
                <a:solidFill>
                  <a:srgbClr val="FFFFFF"/>
                </a:solidFill>
                <a:latin typeface="Source Sans Pro"/>
                <a:ea typeface="Source Sans Pro"/>
                <a:cs typeface="Source Sans Pro"/>
                <a:sym typeface="Source Sans Pro"/>
              </a:rPr>
              <a:t>Rimanom 11,13</a:t>
            </a:r>
            <a:endParaRPr sz="2500" b="0" i="0" u="none" strike="noStrike" cap="non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343" name="Google Shape;343;p38"/>
          <p:cNvPicPr preferRelativeResize="0"/>
          <p:nvPr/>
        </p:nvPicPr>
        <p:blipFill>
          <a:blip r:embed="rId3"/>
          <a:srcRect/>
          <a:stretch/>
        </p:blipFill>
        <p:spPr>
          <a:xfrm>
            <a:off x="260" y="0"/>
            <a:ext cx="11711360" cy="6587641"/>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pic>
        <p:nvPicPr>
          <p:cNvPr id="349" name="Google Shape;349;p39"/>
          <p:cNvPicPr preferRelativeResize="0"/>
          <p:nvPr/>
        </p:nvPicPr>
        <p:blipFill>
          <a:blip r:embed="rId3"/>
          <a:srcRect/>
          <a:stretch/>
        </p:blipFill>
        <p:spPr>
          <a:xfrm>
            <a:off x="260" y="0"/>
            <a:ext cx="11711359" cy="658764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4" descr="nb-en-12-4.jpg"/>
          <p:cNvPicPr preferRelativeResize="0"/>
          <p:nvPr/>
        </p:nvPicPr>
        <p:blipFill rotWithShape="1">
          <a:blip r:embed="rId3">
            <a:alphaModFix/>
          </a:blip>
          <a:srcRect/>
          <a:stretch/>
        </p:blipFill>
        <p:spPr>
          <a:xfrm>
            <a:off x="0" y="0"/>
            <a:ext cx="11711880" cy="658764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pic>
        <p:nvPicPr>
          <p:cNvPr id="355" name="Google Shape;355;p40" descr="nb-en-12-40.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356" name="Google Shape;356;p40"/>
          <p:cNvSpPr/>
          <p:nvPr/>
        </p:nvSpPr>
        <p:spPr>
          <a:xfrm>
            <a:off x="779463" y="741363"/>
            <a:ext cx="9878377" cy="3393757"/>
          </a:xfrm>
          <a:prstGeom prst="rect">
            <a:avLst/>
          </a:prstGeom>
          <a:noFill/>
          <a:ln>
            <a:noFill/>
          </a:ln>
        </p:spPr>
        <p:txBody>
          <a:bodyPr spcFirstLastPara="1" wrap="square" lIns="90000" tIns="45000" rIns="90000" bIns="45000" anchor="t" anchorCtr="0">
            <a:spAutoFit/>
          </a:bodyPr>
          <a:lstStyle/>
          <a:p>
            <a:pPr marL="0" marR="0" lvl="0" indent="0" algn="l" rtl="0">
              <a:lnSpc>
                <a:spcPct val="104000"/>
              </a:lnSpc>
              <a:spcBef>
                <a:spcPts val="0"/>
              </a:spcBef>
              <a:spcAft>
                <a:spcPts val="0"/>
              </a:spcAft>
              <a:buClr>
                <a:srgbClr val="000000"/>
              </a:buClr>
              <a:buSzPts val="3350"/>
              <a:buFont typeface="Arial"/>
              <a:buNone/>
            </a:pPr>
            <a:r>
              <a:rPr lang="cs" sz="3350" b="1" i="0" u="none" strike="noStrike" cap="none" dirty="0">
                <a:solidFill>
                  <a:srgbClr val="FFFFFF"/>
                </a:solidFill>
                <a:latin typeface="Source Sans Pro"/>
                <a:ea typeface="Source Sans Pro"/>
                <a:cs typeface="Source Sans Pro"/>
                <a:sym typeface="Source Sans Pro"/>
              </a:rPr>
              <a:t>„Kresťania neboli jediní, ktorí sa stali ľahkovážnymi a začali vo veciach viery robiť kompromisy. Narušenie čistoty apoštolskej cirkvi, ktorá bola pevná a čistá prišlo až s druhou a treťou generáciou kresťanov</a:t>
            </a:r>
            <a:r>
              <a:rPr lang="cs" sz="3350" b="1" dirty="0">
                <a:solidFill>
                  <a:srgbClr val="FFFFFF"/>
                </a:solidFill>
                <a:latin typeface="Source Sans Pro"/>
                <a:ea typeface="Source Sans Pro"/>
                <a:cs typeface="Source Sans Pro"/>
                <a:sym typeface="Source Sans Pro"/>
              </a:rPr>
              <a:t>, </a:t>
            </a:r>
            <a:r>
              <a:rPr lang="cs" sz="3350" b="1" dirty="0">
                <a:solidFill>
                  <a:schemeClr val="lt1"/>
                </a:solidFill>
                <a:latin typeface="Source Sans Pro"/>
                <a:ea typeface="Source Sans Pro"/>
                <a:cs typeface="Source Sans Pro"/>
                <a:sym typeface="Source Sans Pro"/>
              </a:rPr>
              <a:t>kde vidíme dôkazy kompromisov a odpadnutí.“</a:t>
            </a:r>
            <a:endParaRPr sz="3350" b="0" i="0" u="none" strike="noStrike" cap="none" dirty="0">
              <a:solidFill>
                <a:srgbClr val="000000"/>
              </a:solidFill>
              <a:latin typeface="Arial"/>
              <a:ea typeface="Arial"/>
              <a:cs typeface="Arial"/>
              <a:sym typeface="Arial"/>
            </a:endParaRPr>
          </a:p>
        </p:txBody>
      </p:sp>
      <p:sp>
        <p:nvSpPr>
          <p:cNvPr id="357" name="Google Shape;357;p40"/>
          <p:cNvSpPr/>
          <p:nvPr/>
        </p:nvSpPr>
        <p:spPr>
          <a:xfrm>
            <a:off x="3558600" y="5032800"/>
            <a:ext cx="7387200" cy="474120"/>
          </a:xfrm>
          <a:prstGeom prst="rect">
            <a:avLst/>
          </a:prstGeom>
          <a:noFill/>
          <a:ln>
            <a:noFill/>
          </a:ln>
        </p:spPr>
        <p:txBody>
          <a:bodyPr spcFirstLastPara="1" wrap="square" lIns="90000" tIns="45000" rIns="90000" bIns="45000" anchor="b" anchorCtr="0">
            <a:spAutoFit/>
          </a:bodyPr>
          <a:lstStyle/>
          <a:p>
            <a:pPr marL="0" marR="0" lvl="0" indent="0" algn="r" rtl="0">
              <a:lnSpc>
                <a:spcPct val="95000"/>
              </a:lnSpc>
              <a:spcBef>
                <a:spcPts val="0"/>
              </a:spcBef>
              <a:spcAft>
                <a:spcPts val="0"/>
              </a:spcAft>
              <a:buClr>
                <a:srgbClr val="000000"/>
              </a:buClr>
              <a:buSzPts val="2650"/>
              <a:buFont typeface="Arial"/>
              <a:buNone/>
            </a:pPr>
            <a:r>
              <a:rPr lang="cs" sz="2650" b="1" i="0" u="none" strike="noStrike" cap="none">
                <a:solidFill>
                  <a:srgbClr val="FFFFFF"/>
                </a:solidFill>
                <a:latin typeface="Source Sans Pro"/>
                <a:ea typeface="Source Sans Pro"/>
                <a:cs typeface="Source Sans Pro"/>
                <a:sym typeface="Source Sans Pro"/>
              </a:rPr>
              <a:t>Apoštolská konštitúcia, kap. 23</a:t>
            </a:r>
            <a:endParaRPr sz="2650" b="0" i="0" u="none" strike="noStrike" cap="non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pic>
        <p:nvPicPr>
          <p:cNvPr id="363" name="Google Shape;363;p42" descr="nb-en-12-42.jpg"/>
          <p:cNvPicPr preferRelativeResize="0"/>
          <p:nvPr/>
        </p:nvPicPr>
        <p:blipFill rotWithShape="1">
          <a:blip r:embed="rId3">
            <a:alphaModFix/>
          </a:blip>
          <a:srcRect/>
          <a:stretch/>
        </p:blipFill>
        <p:spPr>
          <a:xfrm>
            <a:off x="0" y="-1"/>
            <a:ext cx="11711880" cy="6594475"/>
          </a:xfrm>
          <a:prstGeom prst="rect">
            <a:avLst/>
          </a:prstGeom>
          <a:noFill/>
          <a:ln>
            <a:noFill/>
          </a:ln>
        </p:spPr>
      </p:pic>
      <p:sp>
        <p:nvSpPr>
          <p:cNvPr id="364" name="Google Shape;364;p42"/>
          <p:cNvSpPr/>
          <p:nvPr/>
        </p:nvSpPr>
        <p:spPr>
          <a:xfrm>
            <a:off x="6736160" y="1665923"/>
            <a:ext cx="4571920" cy="3408710"/>
          </a:xfrm>
          <a:prstGeom prst="rect">
            <a:avLst/>
          </a:prstGeom>
          <a:noFill/>
          <a:ln>
            <a:noFill/>
          </a:ln>
        </p:spPr>
        <p:txBody>
          <a:bodyPr spcFirstLastPara="1" wrap="square" lIns="90000" tIns="45000" rIns="90000" bIns="45000" anchor="t" anchorCtr="0">
            <a:spAutoFit/>
          </a:bodyPr>
          <a:lstStyle/>
          <a:p>
            <a:pPr marL="0" marR="0" lvl="0" indent="0" algn="l" rtl="0">
              <a:lnSpc>
                <a:spcPct val="77000"/>
              </a:lnSpc>
              <a:spcBef>
                <a:spcPts val="0"/>
              </a:spcBef>
              <a:spcAft>
                <a:spcPts val="0"/>
              </a:spcAft>
              <a:buClr>
                <a:srgbClr val="000000"/>
              </a:buClr>
              <a:buSzPts val="7000"/>
              <a:buFont typeface="Arial"/>
              <a:buNone/>
            </a:pPr>
            <a:r>
              <a:rPr lang="cs" sz="7000" b="0" i="0" u="none" strike="noStrike" cap="none" dirty="0">
                <a:solidFill>
                  <a:srgbClr val="FFFFFF"/>
                </a:solidFill>
                <a:latin typeface="Source Sans Pro Light"/>
                <a:ea typeface="Source Sans Pro Light"/>
                <a:cs typeface="Source Sans Pro Light"/>
                <a:sym typeface="Source Sans Pro Light"/>
              </a:rPr>
              <a:t>PRVÝ OBČIANSKÝ NEDEĽNÝ ZÁKON</a:t>
            </a:r>
            <a:endParaRPr sz="7000" b="0" i="0" u="none" strike="noStrike" cap="none" dirty="0">
              <a:solidFill>
                <a:srgbClr val="000000"/>
              </a:solidFill>
              <a:latin typeface="Arial"/>
              <a:ea typeface="Arial"/>
              <a:cs typeface="Arial"/>
              <a:sym typeface="Arial"/>
            </a:endParaRPr>
          </a:p>
        </p:txBody>
      </p:sp>
      <p:sp>
        <p:nvSpPr>
          <p:cNvPr id="365" name="Google Shape;365;p42"/>
          <p:cNvSpPr/>
          <p:nvPr/>
        </p:nvSpPr>
        <p:spPr>
          <a:xfrm>
            <a:off x="0" y="0"/>
            <a:ext cx="1125720" cy="505800"/>
          </a:xfrm>
          <a:prstGeom prst="rect">
            <a:avLst/>
          </a:prstGeom>
          <a:noFill/>
          <a:ln>
            <a:noFill/>
          </a:ln>
        </p:spPr>
        <p:txBody>
          <a:bodyPr spcFirstLastPara="1" wrap="square" lIns="90000" tIns="45000" rIns="90000" bIns="45000" anchor="t" anchorCtr="0">
            <a:spAutoFit/>
          </a:bodyPr>
          <a:lstStyle/>
          <a:p>
            <a:pPr marL="0" marR="0" lvl="0" indent="0" algn="l" rtl="0">
              <a:lnSpc>
                <a:spcPct val="103000"/>
              </a:lnSpc>
              <a:spcBef>
                <a:spcPts val="0"/>
              </a:spcBef>
              <a:spcAft>
                <a:spcPts val="0"/>
              </a:spcAft>
              <a:buClr>
                <a:srgbClr val="000000"/>
              </a:buClr>
              <a:buSzPts val="1350"/>
              <a:buFont typeface="Arial"/>
              <a:buNone/>
            </a:pPr>
            <a:r>
              <a:rPr lang="cs" sz="1350" b="0" i="0" u="none" strike="noStrike" cap="none">
                <a:solidFill>
                  <a:srgbClr val="FFFFFF"/>
                </a:solidFill>
                <a:latin typeface="Source Sans Pro Light"/>
                <a:ea typeface="Source Sans Pro Light"/>
                <a:cs typeface="Source Sans Pro Light"/>
                <a:sym typeface="Source Sans Pro Light"/>
              </a:rPr>
              <a:t>BYL VYDÁN 7. BŘEZNA 321</a:t>
            </a:r>
            <a:endParaRPr sz="1350" b="0" i="0" u="none" strike="noStrike" cap="non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pic>
        <p:nvPicPr>
          <p:cNvPr id="371" name="Google Shape;371;p43" descr="nb-en-12-43.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372" name="Google Shape;372;p43"/>
          <p:cNvSpPr/>
          <p:nvPr/>
        </p:nvSpPr>
        <p:spPr>
          <a:xfrm>
            <a:off x="779463" y="741363"/>
            <a:ext cx="9878377" cy="2771741"/>
          </a:xfrm>
          <a:prstGeom prst="rect">
            <a:avLst/>
          </a:prstGeom>
          <a:noFill/>
          <a:ln>
            <a:noFill/>
          </a:ln>
        </p:spPr>
        <p:txBody>
          <a:bodyPr spcFirstLastPara="1" wrap="square" lIns="90000" tIns="45000" rIns="90000" bIns="45000" anchor="t" anchorCtr="0">
            <a:spAutoFit/>
          </a:bodyPr>
          <a:lstStyle/>
          <a:p>
            <a:pPr marL="0" marR="0" lvl="0" indent="0" algn="l" rtl="0">
              <a:lnSpc>
                <a:spcPct val="104000"/>
              </a:lnSpc>
              <a:spcBef>
                <a:spcPts val="0"/>
              </a:spcBef>
              <a:spcAft>
                <a:spcPts val="0"/>
              </a:spcAft>
              <a:buClr>
                <a:srgbClr val="000000"/>
              </a:buClr>
              <a:buSzPts val="3350"/>
              <a:buFont typeface="Arial"/>
              <a:buNone/>
            </a:pPr>
            <a:r>
              <a:rPr lang="cs" sz="3350" b="1" i="0" u="none" strike="noStrike" cap="none" dirty="0">
                <a:solidFill>
                  <a:srgbClr val="FFFFFF"/>
                </a:solidFill>
                <a:latin typeface="Source Sans Pro"/>
                <a:ea typeface="Source Sans Pro"/>
                <a:cs typeface="Source Sans Pro"/>
                <a:sym typeface="Source Sans Pro"/>
              </a:rPr>
              <a:t>„Nech je na posvätný deň slnka pokoj pre všetkých úradníkov a ľudí žijúcich v mestách a nech sú všetky dielne zatvorené. Na vidieku však človek zamestnaný v poľnohospodárstve nech slobodne </a:t>
            </a:r>
            <a:br>
              <a:rPr lang="cs" sz="3350" b="1" i="0" u="none" strike="noStrike" cap="none" dirty="0">
                <a:solidFill>
                  <a:srgbClr val="FFFFFF"/>
                </a:solidFill>
                <a:latin typeface="Source Sans Pro"/>
                <a:ea typeface="Source Sans Pro"/>
                <a:cs typeface="Source Sans Pro"/>
                <a:sym typeface="Source Sans Pro"/>
              </a:rPr>
            </a:br>
            <a:r>
              <a:rPr lang="cs" sz="3350" b="1" i="0" u="none" strike="noStrike" cap="none" dirty="0">
                <a:solidFill>
                  <a:srgbClr val="FFFFFF"/>
                </a:solidFill>
                <a:latin typeface="Source Sans Pro"/>
                <a:ea typeface="Source Sans Pro"/>
                <a:cs typeface="Source Sans Pro"/>
                <a:sym typeface="Source Sans Pro"/>
              </a:rPr>
              <a:t>a podľa zákona vykonáva svoju činnosť…“</a:t>
            </a:r>
            <a:endParaRPr sz="3350" b="0" i="0" u="none" strike="noStrike" cap="none" dirty="0">
              <a:solidFill>
                <a:srgbClr val="000000"/>
              </a:solidFill>
              <a:latin typeface="Arial"/>
              <a:ea typeface="Arial"/>
              <a:cs typeface="Arial"/>
              <a:sym typeface="Arial"/>
            </a:endParaRPr>
          </a:p>
        </p:txBody>
      </p:sp>
      <p:sp>
        <p:nvSpPr>
          <p:cNvPr id="373" name="Google Shape;373;p43"/>
          <p:cNvSpPr/>
          <p:nvPr/>
        </p:nvSpPr>
        <p:spPr>
          <a:xfrm>
            <a:off x="3650040" y="4813312"/>
            <a:ext cx="7387200" cy="474120"/>
          </a:xfrm>
          <a:prstGeom prst="rect">
            <a:avLst/>
          </a:prstGeom>
          <a:noFill/>
          <a:ln>
            <a:noFill/>
          </a:ln>
        </p:spPr>
        <p:txBody>
          <a:bodyPr spcFirstLastPara="1" wrap="square" lIns="90000" tIns="45000" rIns="90000" bIns="45000" anchor="b" anchorCtr="0">
            <a:spAutoFit/>
          </a:bodyPr>
          <a:lstStyle/>
          <a:p>
            <a:pPr marL="0" marR="0" lvl="0" indent="0" algn="r" rtl="0">
              <a:lnSpc>
                <a:spcPct val="95000"/>
              </a:lnSpc>
              <a:spcBef>
                <a:spcPts val="0"/>
              </a:spcBef>
              <a:spcAft>
                <a:spcPts val="0"/>
              </a:spcAft>
              <a:buClr>
                <a:srgbClr val="000000"/>
              </a:buClr>
              <a:buSzPts val="2650"/>
              <a:buFont typeface="Arial"/>
              <a:buNone/>
            </a:pPr>
            <a:r>
              <a:rPr lang="cs" sz="2650" b="0" i="0" u="none" strike="noStrike" cap="none" dirty="0">
                <a:solidFill>
                  <a:srgbClr val="FFFFFF"/>
                </a:solidFill>
                <a:latin typeface="Source Sans Pro Light"/>
                <a:ea typeface="Source Sans Pro Light"/>
                <a:cs typeface="Source Sans Pro Light"/>
                <a:sym typeface="Source Sans Pro Light"/>
              </a:rPr>
              <a:t>History of the Christian Church, ed. 1902, v. 3, s. 380</a:t>
            </a:r>
            <a:endParaRPr sz="2650" b="0" i="0" u="none" strike="noStrike" cap="none" dirty="0">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pic>
        <p:nvPicPr>
          <p:cNvPr id="379" name="Google Shape;379;p44" descr="nb-en-12-44.jpg"/>
          <p:cNvPicPr preferRelativeResize="0"/>
          <p:nvPr/>
        </p:nvPicPr>
        <p:blipFill rotWithShape="1">
          <a:blip r:embed="rId3">
            <a:alphaModFix/>
          </a:blip>
          <a:srcRect/>
          <a:stretch/>
        </p:blipFill>
        <p:spPr>
          <a:xfrm>
            <a:off x="0" y="0"/>
            <a:ext cx="11711880" cy="658764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5" descr="nb-en-12-45.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386" name="Google Shape;386;p45"/>
          <p:cNvSpPr/>
          <p:nvPr/>
        </p:nvSpPr>
        <p:spPr>
          <a:xfrm>
            <a:off x="779463" y="741363"/>
            <a:ext cx="4371657" cy="3307913"/>
          </a:xfrm>
          <a:prstGeom prst="rect">
            <a:avLst/>
          </a:prstGeom>
          <a:noFill/>
          <a:ln>
            <a:noFill/>
          </a:ln>
        </p:spPr>
        <p:txBody>
          <a:bodyPr spcFirstLastPara="1" wrap="square" lIns="90000" tIns="45000" rIns="90000" bIns="45000" anchor="t" anchorCtr="0">
            <a:spAutoFit/>
          </a:bodyPr>
          <a:lstStyle/>
          <a:p>
            <a:pPr marL="0" marR="0" lvl="0" indent="0" algn="l" rtl="0">
              <a:lnSpc>
                <a:spcPct val="104000"/>
              </a:lnSpc>
              <a:spcBef>
                <a:spcPts val="0"/>
              </a:spcBef>
              <a:spcAft>
                <a:spcPts val="0"/>
              </a:spcAft>
              <a:buClr>
                <a:srgbClr val="000000"/>
              </a:buClr>
              <a:buSzPts val="3350"/>
              <a:buFont typeface="Arial"/>
              <a:buNone/>
            </a:pPr>
            <a:r>
              <a:rPr lang="cs" sz="3350" b="1" i="0" u="none" strike="noStrike" cap="none" dirty="0">
                <a:solidFill>
                  <a:srgbClr val="FFFFFF"/>
                </a:solidFill>
                <a:latin typeface="Source Sans Pro"/>
                <a:ea typeface="Source Sans Pro"/>
                <a:cs typeface="Source Sans Pro"/>
                <a:sym typeface="Source Sans Pro"/>
              </a:rPr>
              <a:t>„Kresťania nebudú napodobňovať Židov a nebudú v sobotu (deň odpočinku) nečinní, ale budú </a:t>
            </a:r>
            <a:br>
              <a:rPr lang="cs" sz="3350" b="1" i="0" u="none" strike="noStrike" cap="none" dirty="0">
                <a:solidFill>
                  <a:srgbClr val="FFFFFF"/>
                </a:solidFill>
                <a:latin typeface="Source Sans Pro"/>
                <a:ea typeface="Source Sans Pro"/>
                <a:cs typeface="Source Sans Pro"/>
                <a:sym typeface="Source Sans Pro"/>
              </a:rPr>
            </a:br>
            <a:r>
              <a:rPr lang="cs" sz="3350" b="1" i="0" u="none" strike="noStrike" cap="none" dirty="0">
                <a:solidFill>
                  <a:srgbClr val="FFFFFF"/>
                </a:solidFill>
                <a:latin typeface="Source Sans Pro"/>
                <a:ea typeface="Source Sans Pro"/>
                <a:cs typeface="Source Sans Pro"/>
                <a:sym typeface="Source Sans Pro"/>
              </a:rPr>
              <a:t>v ten deň pracovať.”</a:t>
            </a:r>
            <a:endParaRPr sz="3350" b="0" i="0" u="none" strike="noStrike" cap="none" dirty="0">
              <a:solidFill>
                <a:srgbClr val="000000"/>
              </a:solidFill>
              <a:latin typeface="Arial"/>
              <a:ea typeface="Arial"/>
              <a:cs typeface="Arial"/>
              <a:sym typeface="Arial"/>
            </a:endParaRPr>
          </a:p>
        </p:txBody>
      </p:sp>
      <p:sp>
        <p:nvSpPr>
          <p:cNvPr id="3" name="Google Shape;387;p45"/>
          <p:cNvSpPr/>
          <p:nvPr/>
        </p:nvSpPr>
        <p:spPr>
          <a:xfrm>
            <a:off x="3558600" y="4809280"/>
            <a:ext cx="7387200" cy="474120"/>
          </a:xfrm>
          <a:prstGeom prst="rect">
            <a:avLst/>
          </a:prstGeom>
          <a:noFill/>
          <a:ln>
            <a:noFill/>
          </a:ln>
        </p:spPr>
        <p:txBody>
          <a:bodyPr spcFirstLastPara="1" wrap="square" lIns="90000" tIns="45000" rIns="90000" bIns="45000" anchor="b" anchorCtr="0">
            <a:spAutoFit/>
          </a:bodyPr>
          <a:lstStyle/>
          <a:p>
            <a:pPr marL="0" marR="0" lvl="0" indent="0" algn="r" rtl="0">
              <a:lnSpc>
                <a:spcPct val="95000"/>
              </a:lnSpc>
              <a:spcBef>
                <a:spcPts val="0"/>
              </a:spcBef>
              <a:spcAft>
                <a:spcPts val="0"/>
              </a:spcAft>
              <a:buClr>
                <a:srgbClr val="000000"/>
              </a:buClr>
              <a:buSzPts val="2650"/>
              <a:buFont typeface="Arial"/>
              <a:buNone/>
            </a:pPr>
            <a:r>
              <a:rPr lang="cs" sz="2650" b="0" i="0" u="none" strike="noStrike" cap="none" dirty="0">
                <a:solidFill>
                  <a:srgbClr val="FFFFFF"/>
                </a:solidFill>
                <a:latin typeface="Source Sans Pro Light"/>
                <a:ea typeface="Source Sans Pro Light"/>
                <a:cs typeface="Source Sans Pro Light"/>
                <a:sym typeface="Source Sans Pro Light"/>
              </a:rPr>
              <a:t>A History of the Councils of the Church, v. 2, s. 316</a:t>
            </a:r>
            <a:endParaRPr sz="2650" b="0" i="0" u="none" strike="noStrike" cap="none" dirty="0">
              <a:solidFill>
                <a:srgbClr val="00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pic>
        <p:nvPicPr>
          <p:cNvPr id="393" name="Google Shape;393;p46" descr="nb-en-12-46.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394" name="Google Shape;394;p46"/>
          <p:cNvSpPr/>
          <p:nvPr/>
        </p:nvSpPr>
        <p:spPr>
          <a:xfrm>
            <a:off x="779463" y="741363"/>
            <a:ext cx="4595177" cy="3307913"/>
          </a:xfrm>
          <a:prstGeom prst="rect">
            <a:avLst/>
          </a:prstGeom>
          <a:noFill/>
          <a:ln>
            <a:noFill/>
          </a:ln>
        </p:spPr>
        <p:txBody>
          <a:bodyPr spcFirstLastPara="1" wrap="square" lIns="90000" tIns="45000" rIns="90000" bIns="45000" anchor="t" anchorCtr="0">
            <a:spAutoFit/>
          </a:bodyPr>
          <a:lstStyle/>
          <a:p>
            <a:pPr marL="0" marR="0" lvl="0" indent="0" algn="l" rtl="0">
              <a:lnSpc>
                <a:spcPct val="104000"/>
              </a:lnSpc>
              <a:spcBef>
                <a:spcPts val="0"/>
              </a:spcBef>
              <a:spcAft>
                <a:spcPts val="0"/>
              </a:spcAft>
              <a:buClr>
                <a:srgbClr val="000000"/>
              </a:buClr>
              <a:buSzPts val="3350"/>
              <a:buFont typeface="Arial"/>
              <a:buNone/>
            </a:pPr>
            <a:r>
              <a:rPr lang="cs" sz="3350" b="1" i="0" u="none" strike="noStrike" cap="none" dirty="0">
                <a:solidFill>
                  <a:srgbClr val="FFFFFF"/>
                </a:solidFill>
                <a:latin typeface="Source Sans Pro"/>
                <a:ea typeface="Source Sans Pro"/>
                <a:cs typeface="Source Sans Pro"/>
                <a:sym typeface="Source Sans Pro"/>
              </a:rPr>
              <a:t>„Ale Deň Pána budú obzvlášť uctievať, </a:t>
            </a:r>
            <a:br>
              <a:rPr lang="cs" sz="3350" b="1" i="0" u="none" strike="noStrike" cap="none" dirty="0">
                <a:solidFill>
                  <a:srgbClr val="FFFFFF"/>
                </a:solidFill>
                <a:latin typeface="Source Sans Pro"/>
                <a:ea typeface="Source Sans Pro"/>
                <a:cs typeface="Source Sans Pro"/>
                <a:sym typeface="Source Sans Pro"/>
              </a:rPr>
            </a:br>
            <a:r>
              <a:rPr lang="cs" sz="3350" b="1" i="0" u="none" strike="noStrike" cap="none" dirty="0">
                <a:solidFill>
                  <a:srgbClr val="FFFFFF"/>
                </a:solidFill>
                <a:latin typeface="Source Sans Pro"/>
                <a:ea typeface="Source Sans Pro"/>
                <a:cs typeface="Source Sans Pro"/>
                <a:sym typeface="Source Sans Pro"/>
              </a:rPr>
              <a:t>a pretože to sú kresťania, nebudú </a:t>
            </a:r>
            <a:br>
              <a:rPr lang="cs" sz="3350" b="1" i="0" u="none" strike="noStrike" cap="none" dirty="0">
                <a:solidFill>
                  <a:srgbClr val="FFFFFF"/>
                </a:solidFill>
                <a:latin typeface="Source Sans Pro"/>
                <a:ea typeface="Source Sans Pro"/>
                <a:cs typeface="Source Sans Pro"/>
                <a:sym typeface="Source Sans Pro"/>
              </a:rPr>
            </a:br>
            <a:r>
              <a:rPr lang="cs" sz="3350" b="1" i="0" u="none" strike="noStrike" cap="none" dirty="0">
                <a:solidFill>
                  <a:srgbClr val="FFFFFF"/>
                </a:solidFill>
                <a:latin typeface="Source Sans Pro"/>
                <a:ea typeface="Source Sans Pro"/>
                <a:cs typeface="Source Sans Pro"/>
                <a:sym typeface="Source Sans Pro"/>
              </a:rPr>
              <a:t>v ten deň, pokiaľ je to možné, pracovať.“</a:t>
            </a:r>
            <a:endParaRPr sz="3350" b="0" i="0" u="none" strike="noStrike" cap="none" dirty="0">
              <a:solidFill>
                <a:srgbClr val="000000"/>
              </a:solidFill>
              <a:latin typeface="Arial"/>
              <a:ea typeface="Arial"/>
              <a:cs typeface="Arial"/>
              <a:sym typeface="Arial"/>
            </a:endParaRPr>
          </a:p>
        </p:txBody>
      </p:sp>
      <p:sp>
        <p:nvSpPr>
          <p:cNvPr id="395" name="Google Shape;395;p46"/>
          <p:cNvSpPr/>
          <p:nvPr/>
        </p:nvSpPr>
        <p:spPr>
          <a:xfrm>
            <a:off x="3558600" y="4809280"/>
            <a:ext cx="7387200" cy="474120"/>
          </a:xfrm>
          <a:prstGeom prst="rect">
            <a:avLst/>
          </a:prstGeom>
          <a:noFill/>
          <a:ln>
            <a:noFill/>
          </a:ln>
        </p:spPr>
        <p:txBody>
          <a:bodyPr spcFirstLastPara="1" wrap="square" lIns="90000" tIns="45000" rIns="90000" bIns="45000" anchor="b" anchorCtr="0">
            <a:spAutoFit/>
          </a:bodyPr>
          <a:lstStyle/>
          <a:p>
            <a:pPr marL="0" marR="0" lvl="0" indent="0" algn="r" rtl="0">
              <a:lnSpc>
                <a:spcPct val="95000"/>
              </a:lnSpc>
              <a:spcBef>
                <a:spcPts val="0"/>
              </a:spcBef>
              <a:spcAft>
                <a:spcPts val="0"/>
              </a:spcAft>
              <a:buClr>
                <a:srgbClr val="000000"/>
              </a:buClr>
              <a:buSzPts val="2650"/>
              <a:buFont typeface="Arial"/>
              <a:buNone/>
            </a:pPr>
            <a:r>
              <a:rPr lang="cs" sz="2650" b="0" i="0" u="none" strike="noStrike" cap="none" dirty="0">
                <a:solidFill>
                  <a:srgbClr val="FFFFFF"/>
                </a:solidFill>
                <a:latin typeface="Source Sans Pro Light"/>
                <a:ea typeface="Source Sans Pro Light"/>
                <a:cs typeface="Source Sans Pro Light"/>
                <a:sym typeface="Source Sans Pro Light"/>
              </a:rPr>
              <a:t>A History of the Councils of the Church, v. 2, s. 316</a:t>
            </a:r>
            <a:endParaRPr sz="2650" b="0" i="0" u="none" strike="noStrike" cap="none" dirty="0">
              <a:solidFill>
                <a:srgbClr val="000000"/>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pic>
        <p:nvPicPr>
          <p:cNvPr id="401" name="Google Shape;401;p47" descr="nb-en-12-47.jpg"/>
          <p:cNvPicPr preferRelativeResize="0"/>
          <p:nvPr/>
        </p:nvPicPr>
        <p:blipFill rotWithShape="1">
          <a:blip r:embed="rId3">
            <a:alphaModFix/>
          </a:blip>
          <a:srcRect/>
          <a:stretch/>
        </p:blipFill>
        <p:spPr>
          <a:xfrm>
            <a:off x="0" y="0"/>
            <a:ext cx="11711880" cy="658764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pic>
        <p:nvPicPr>
          <p:cNvPr id="407" name="Google Shape;407;p48" descr="nb-en-12-48.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408" name="Google Shape;408;p48"/>
          <p:cNvSpPr/>
          <p:nvPr/>
        </p:nvSpPr>
        <p:spPr>
          <a:xfrm>
            <a:off x="788580" y="822643"/>
            <a:ext cx="5067360" cy="2235569"/>
          </a:xfrm>
          <a:prstGeom prst="rect">
            <a:avLst/>
          </a:prstGeom>
          <a:noFill/>
          <a:ln>
            <a:noFill/>
          </a:ln>
        </p:spPr>
        <p:txBody>
          <a:bodyPr spcFirstLastPara="1" wrap="square" lIns="90000" tIns="45000" rIns="90000" bIns="45000" anchor="t" anchorCtr="0">
            <a:spAutoFit/>
          </a:bodyPr>
          <a:lstStyle/>
          <a:p>
            <a:pPr marL="0" marR="0" lvl="0" indent="0" algn="l" rtl="0">
              <a:lnSpc>
                <a:spcPct val="104000"/>
              </a:lnSpc>
              <a:spcBef>
                <a:spcPts val="0"/>
              </a:spcBef>
              <a:spcAft>
                <a:spcPts val="0"/>
              </a:spcAft>
              <a:buClr>
                <a:srgbClr val="000000"/>
              </a:buClr>
              <a:buSzPts val="3350"/>
              <a:buFont typeface="Arial"/>
              <a:buNone/>
            </a:pPr>
            <a:r>
              <a:rPr lang="cs" sz="3350" b="1" i="0" u="none" strike="noStrike" cap="none" dirty="0">
                <a:solidFill>
                  <a:srgbClr val="FFFFFF"/>
                </a:solidFill>
                <a:latin typeface="Source Sans Pro"/>
                <a:ea typeface="Source Sans Pro"/>
                <a:cs typeface="Source Sans Pro"/>
                <a:sym typeface="Source Sans Pro"/>
              </a:rPr>
              <a:t>„Ako proroci antikrista sú tí, ktorí zastávajú názor, že by nemala byť konaná práca v siedmy deň.“</a:t>
            </a:r>
            <a:endParaRPr sz="3350" b="0" i="0" u="none" strike="noStrike" cap="none" dirty="0">
              <a:solidFill>
                <a:srgbClr val="000000"/>
              </a:solidFill>
              <a:latin typeface="Arial"/>
              <a:ea typeface="Arial"/>
              <a:cs typeface="Arial"/>
              <a:sym typeface="Arial"/>
            </a:endParaRPr>
          </a:p>
        </p:txBody>
      </p:sp>
      <p:sp>
        <p:nvSpPr>
          <p:cNvPr id="409" name="Google Shape;409;p48"/>
          <p:cNvSpPr/>
          <p:nvPr/>
        </p:nvSpPr>
        <p:spPr>
          <a:xfrm>
            <a:off x="3558600" y="4758480"/>
            <a:ext cx="7387200" cy="474120"/>
          </a:xfrm>
          <a:prstGeom prst="rect">
            <a:avLst/>
          </a:prstGeom>
          <a:noFill/>
          <a:ln>
            <a:noFill/>
          </a:ln>
        </p:spPr>
        <p:txBody>
          <a:bodyPr spcFirstLastPara="1" wrap="square" lIns="90000" tIns="45000" rIns="90000" bIns="45000" anchor="b" anchorCtr="0">
            <a:spAutoFit/>
          </a:bodyPr>
          <a:lstStyle/>
          <a:p>
            <a:pPr marL="0" marR="0" lvl="0" indent="0" algn="r" rtl="0">
              <a:lnSpc>
                <a:spcPct val="95000"/>
              </a:lnSpc>
              <a:spcBef>
                <a:spcPts val="0"/>
              </a:spcBef>
              <a:spcAft>
                <a:spcPts val="0"/>
              </a:spcAft>
              <a:buClr>
                <a:srgbClr val="000000"/>
              </a:buClr>
              <a:buSzPts val="2650"/>
              <a:buFont typeface="Arial"/>
              <a:buNone/>
            </a:pPr>
            <a:r>
              <a:rPr lang="cs" sz="2650" b="1" i="0" u="none" strike="noStrike" cap="none" dirty="0">
                <a:solidFill>
                  <a:srgbClr val="FFFFFF"/>
                </a:solidFill>
                <a:latin typeface="Source Sans Pro"/>
                <a:ea typeface="Source Sans Pro"/>
                <a:cs typeface="Source Sans Pro"/>
                <a:sym typeface="Source Sans Pro"/>
              </a:rPr>
              <a:t>From Sabbath to Sunday, s. 43 C. B. Haynes</a:t>
            </a:r>
            <a:endParaRPr sz="2650" b="0" i="0" u="none" strike="noStrike" cap="none" dirty="0">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pic>
        <p:nvPicPr>
          <p:cNvPr id="415" name="Google Shape;415;p49" descr="nb-en-12-49.jpg"/>
          <p:cNvPicPr preferRelativeResize="0"/>
          <p:nvPr/>
        </p:nvPicPr>
        <p:blipFill rotWithShape="1">
          <a:blip r:embed="rId3">
            <a:alphaModFix/>
          </a:blip>
          <a:srcRect/>
          <a:stretch/>
        </p:blipFill>
        <p:spPr>
          <a:xfrm>
            <a:off x="0" y="0"/>
            <a:ext cx="11711880" cy="658764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pic>
        <p:nvPicPr>
          <p:cNvPr id="421" name="Google Shape;421;p50" descr="nb-en-12-50.jpg"/>
          <p:cNvPicPr preferRelativeResize="0"/>
          <p:nvPr/>
        </p:nvPicPr>
        <p:blipFill rotWithShape="1">
          <a:blip r:embed="rId3">
            <a:alphaModFix/>
          </a:blip>
          <a:srcRect/>
          <a:stretch/>
        </p:blipFill>
        <p:spPr>
          <a:xfrm>
            <a:off x="0" y="0"/>
            <a:ext cx="11711880" cy="658764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Google Shape;95;p5" descr="nb-en-12-5.jpg"/>
          <p:cNvPicPr preferRelativeResize="0"/>
          <p:nvPr/>
        </p:nvPicPr>
        <p:blipFill rotWithShape="1">
          <a:blip r:embed="rId3">
            <a:alphaModFix/>
          </a:blip>
          <a:srcRect/>
          <a:stretch/>
        </p:blipFill>
        <p:spPr>
          <a:xfrm>
            <a:off x="0" y="0"/>
            <a:ext cx="11711880" cy="658764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pic>
        <p:nvPicPr>
          <p:cNvPr id="427" name="Google Shape;427;p51" descr="nb-en-12-51.jpg"/>
          <p:cNvPicPr preferRelativeResize="0"/>
          <p:nvPr/>
        </p:nvPicPr>
        <p:blipFill rotWithShape="1">
          <a:blip r:embed="rId3">
            <a:alphaModFix/>
          </a:blip>
          <a:srcRect/>
          <a:stretch/>
        </p:blipFill>
        <p:spPr>
          <a:xfrm>
            <a:off x="0" y="0"/>
            <a:ext cx="11711880" cy="658764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pic>
        <p:nvPicPr>
          <p:cNvPr id="433" name="Google Shape;433;p52" descr="nb-en-12-52.jpg"/>
          <p:cNvPicPr preferRelativeResize="0"/>
          <p:nvPr/>
        </p:nvPicPr>
        <p:blipFill rotWithShape="1">
          <a:blip r:embed="rId3">
            <a:alphaModFix/>
          </a:blip>
          <a:srcRect/>
          <a:stretch/>
        </p:blipFill>
        <p:spPr>
          <a:xfrm>
            <a:off x="0" y="0"/>
            <a:ext cx="11711880" cy="658764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pic>
        <p:nvPicPr>
          <p:cNvPr id="439" name="Google Shape;439;p53" descr="nb-en-12-53.jpg"/>
          <p:cNvPicPr preferRelativeResize="0"/>
          <p:nvPr/>
        </p:nvPicPr>
        <p:blipFill rotWithShape="1">
          <a:blip r:embed="rId3">
            <a:alphaModFix/>
          </a:blip>
          <a:srcRect/>
          <a:stretch/>
        </p:blipFill>
        <p:spPr>
          <a:xfrm>
            <a:off x="0" y="0"/>
            <a:ext cx="11711880" cy="658764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pic>
        <p:nvPicPr>
          <p:cNvPr id="445" name="Google Shape;445;p54" descr="nb-en-12-54.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446" name="Google Shape;446;p54"/>
          <p:cNvSpPr/>
          <p:nvPr/>
        </p:nvSpPr>
        <p:spPr>
          <a:xfrm>
            <a:off x="5008880" y="741363"/>
            <a:ext cx="6138600" cy="2771741"/>
          </a:xfrm>
          <a:prstGeom prst="rect">
            <a:avLst/>
          </a:prstGeom>
          <a:noFill/>
          <a:ln>
            <a:noFill/>
          </a:ln>
        </p:spPr>
        <p:txBody>
          <a:bodyPr spcFirstLastPara="1" wrap="square" lIns="90000" tIns="45000" rIns="90000" bIns="45000" anchor="t" anchorCtr="0">
            <a:spAutoFit/>
          </a:bodyPr>
          <a:lstStyle/>
          <a:p>
            <a:pPr marL="0" marR="0" lvl="0" indent="0" algn="l" rtl="0">
              <a:lnSpc>
                <a:spcPct val="104000"/>
              </a:lnSpc>
              <a:spcBef>
                <a:spcPts val="0"/>
              </a:spcBef>
              <a:spcAft>
                <a:spcPts val="0"/>
              </a:spcAft>
              <a:buClr>
                <a:srgbClr val="000000"/>
              </a:buClr>
              <a:buSzPts val="3350"/>
              <a:buFont typeface="Arial"/>
              <a:buNone/>
            </a:pPr>
            <a:r>
              <a:rPr lang="cs" sz="3350" b="1" i="0" u="none" strike="noStrike" cap="none" dirty="0">
                <a:solidFill>
                  <a:srgbClr val="FFFFFF"/>
                </a:solidFill>
                <a:latin typeface="Source Sans Pro"/>
                <a:ea typeface="Source Sans Pro"/>
                <a:cs typeface="Source Sans Pro"/>
                <a:sym typeface="Source Sans Pro"/>
              </a:rPr>
              <a:t>„Katolícka cirkev viac než tisíc rokov pred existenciou protestantov z titulu svojho božského poslania zmenila deň zo soboty na nedeľu.“</a:t>
            </a:r>
            <a:endParaRPr sz="3350" b="0" i="0" u="none" strike="noStrike" cap="none" dirty="0">
              <a:solidFill>
                <a:srgbClr val="000000"/>
              </a:solidFill>
              <a:latin typeface="Arial"/>
              <a:ea typeface="Arial"/>
              <a:cs typeface="Arial"/>
              <a:sym typeface="Arial"/>
            </a:endParaRPr>
          </a:p>
        </p:txBody>
      </p:sp>
      <p:sp>
        <p:nvSpPr>
          <p:cNvPr id="447" name="Google Shape;447;p54"/>
          <p:cNvSpPr/>
          <p:nvPr/>
        </p:nvSpPr>
        <p:spPr>
          <a:xfrm>
            <a:off x="3558600" y="5032800"/>
            <a:ext cx="7387200" cy="474120"/>
          </a:xfrm>
          <a:prstGeom prst="rect">
            <a:avLst/>
          </a:prstGeom>
          <a:noFill/>
          <a:ln>
            <a:noFill/>
          </a:ln>
        </p:spPr>
        <p:txBody>
          <a:bodyPr spcFirstLastPara="1" wrap="square" lIns="90000" tIns="45000" rIns="90000" bIns="45000" anchor="b" anchorCtr="0">
            <a:spAutoFit/>
          </a:bodyPr>
          <a:lstStyle/>
          <a:p>
            <a:pPr marL="0" marR="0" lvl="0" indent="0" algn="r" rtl="0">
              <a:lnSpc>
                <a:spcPct val="95000"/>
              </a:lnSpc>
              <a:spcBef>
                <a:spcPts val="0"/>
              </a:spcBef>
              <a:spcAft>
                <a:spcPts val="0"/>
              </a:spcAft>
              <a:buClr>
                <a:srgbClr val="000000"/>
              </a:buClr>
              <a:buSzPts val="2650"/>
              <a:buFont typeface="Arial"/>
              <a:buNone/>
            </a:pPr>
            <a:r>
              <a:rPr lang="cs" sz="2650" b="0" i="0" u="none" strike="noStrike" cap="none">
                <a:solidFill>
                  <a:srgbClr val="FFFFFF"/>
                </a:solidFill>
                <a:latin typeface="Source Sans Pro Light"/>
                <a:ea typeface="Source Sans Pro Light"/>
                <a:cs typeface="Source Sans Pro Light"/>
                <a:sym typeface="Source Sans Pro Light"/>
              </a:rPr>
              <a:t>The Christian Sabbath, s. 16</a:t>
            </a:r>
            <a:endParaRPr sz="2650" b="0" i="0" u="none" strike="noStrike" cap="none">
              <a:solidFill>
                <a:srgbClr val="000000"/>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pic>
        <p:nvPicPr>
          <p:cNvPr id="453" name="Google Shape;453;p55" descr="nb-en-12-55.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454" name="Google Shape;454;p55"/>
          <p:cNvSpPr/>
          <p:nvPr/>
        </p:nvSpPr>
        <p:spPr>
          <a:xfrm>
            <a:off x="779463" y="635080"/>
            <a:ext cx="8581032" cy="1751013"/>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Clr>
                <a:srgbClr val="000000"/>
              </a:buClr>
              <a:buSzPts val="3350"/>
              <a:buFont typeface="Arial"/>
              <a:buNone/>
            </a:pPr>
            <a:r>
              <a:rPr lang="cs" sz="4650" b="1" i="0" u="none" strike="noStrike" cap="none" dirty="0">
                <a:solidFill>
                  <a:srgbClr val="FFFFFF"/>
                </a:solidFill>
                <a:latin typeface="Source Sans Pro Light" panose="020B0403030403020204" pitchFamily="34" charset="0"/>
                <a:ea typeface="Source Sans Pro Light" panose="020B0403030403020204" pitchFamily="34" charset="0"/>
                <a:cs typeface="Source Sans Pro"/>
                <a:sym typeface="Source Sans Pro"/>
              </a:rPr>
              <a:t>„Otázka: Ktorý deň je sabat?</a:t>
            </a:r>
            <a:endParaRPr sz="4650" b="1" i="0" u="none" strike="noStrike" cap="none" dirty="0">
              <a:solidFill>
                <a:srgbClr val="000000"/>
              </a:solidFill>
              <a:latin typeface="Source Sans Pro Light" panose="020B0403030403020204" pitchFamily="34" charset="0"/>
              <a:ea typeface="Source Sans Pro Light" panose="020B0403030403020204" pitchFamily="34" charset="0"/>
            </a:endParaRPr>
          </a:p>
          <a:p>
            <a:pPr marL="0" marR="0" lvl="0" indent="0" algn="l" rtl="0">
              <a:lnSpc>
                <a:spcPct val="132000"/>
              </a:lnSpc>
              <a:spcBef>
                <a:spcPts val="0"/>
              </a:spcBef>
              <a:spcAft>
                <a:spcPts val="0"/>
              </a:spcAft>
              <a:buClr>
                <a:srgbClr val="000000"/>
              </a:buClr>
              <a:buSzPts val="3350"/>
              <a:buFont typeface="Arial"/>
              <a:buNone/>
            </a:pPr>
            <a:r>
              <a:rPr lang="cs" sz="4650" b="1" i="0" u="none" strike="noStrike" cap="none" dirty="0">
                <a:solidFill>
                  <a:srgbClr val="FFFFFF"/>
                </a:solidFill>
                <a:latin typeface="Source Sans Pro"/>
                <a:ea typeface="Source Sans Pro"/>
                <a:cs typeface="Source Sans Pro"/>
                <a:sym typeface="Source Sans Pro"/>
              </a:rPr>
              <a:t>Odpoveď: Nedeľa je sabat.“</a:t>
            </a:r>
            <a:endParaRPr sz="4650" b="1" i="0" u="none" strike="noStrike" cap="none" dirty="0">
              <a:solidFill>
                <a:srgbClr val="000000"/>
              </a:solidFill>
            </a:endParaRPr>
          </a:p>
        </p:txBody>
      </p:sp>
      <p:sp>
        <p:nvSpPr>
          <p:cNvPr id="455" name="Google Shape;455;p55"/>
          <p:cNvSpPr/>
          <p:nvPr/>
        </p:nvSpPr>
        <p:spPr>
          <a:xfrm>
            <a:off x="3558600" y="4638600"/>
            <a:ext cx="7387200" cy="474120"/>
          </a:xfrm>
          <a:prstGeom prst="rect">
            <a:avLst/>
          </a:prstGeom>
          <a:noFill/>
          <a:ln>
            <a:noFill/>
          </a:ln>
        </p:spPr>
        <p:txBody>
          <a:bodyPr spcFirstLastPara="1" wrap="square" lIns="90000" tIns="45000" rIns="90000" bIns="45000" anchor="b" anchorCtr="0">
            <a:spAutoFit/>
          </a:bodyPr>
          <a:lstStyle/>
          <a:p>
            <a:pPr marL="0" marR="0" lvl="0" indent="0" algn="r" rtl="0">
              <a:lnSpc>
                <a:spcPct val="95000"/>
              </a:lnSpc>
              <a:spcBef>
                <a:spcPts val="0"/>
              </a:spcBef>
              <a:spcAft>
                <a:spcPts val="0"/>
              </a:spcAft>
              <a:buClr>
                <a:srgbClr val="000000"/>
              </a:buClr>
              <a:buSzPts val="2650"/>
              <a:buFont typeface="Arial"/>
              <a:buNone/>
            </a:pPr>
            <a:r>
              <a:rPr lang="cs" sz="2650" b="0" i="0" u="none" strike="noStrike" cap="none">
                <a:solidFill>
                  <a:srgbClr val="FFFFFF"/>
                </a:solidFill>
                <a:latin typeface="Source Sans Pro"/>
                <a:ea typeface="Source Sans Pro"/>
                <a:cs typeface="Source Sans Pro"/>
                <a:sym typeface="Source Sans Pro"/>
              </a:rPr>
              <a:t>The Convert’s Catechism</a:t>
            </a:r>
            <a:endParaRPr sz="2650" b="0" i="0" u="none" strike="noStrike" cap="none">
              <a:solidFill>
                <a:srgbClr val="000000"/>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pic>
        <p:nvPicPr>
          <p:cNvPr id="461" name="Google Shape;461;p56" descr="nb-en-12-56.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462" name="Google Shape;462;p56"/>
          <p:cNvSpPr/>
          <p:nvPr/>
        </p:nvSpPr>
        <p:spPr>
          <a:xfrm>
            <a:off x="779463" y="741363"/>
            <a:ext cx="7443600" cy="3055152"/>
          </a:xfrm>
          <a:prstGeom prst="rect">
            <a:avLst/>
          </a:prstGeom>
          <a:noFill/>
          <a:ln>
            <a:noFill/>
          </a:ln>
        </p:spPr>
        <p:txBody>
          <a:bodyPr spcFirstLastPara="1" wrap="square" lIns="90000" tIns="45000" rIns="90000" bIns="45000" anchor="t" anchorCtr="0">
            <a:spAutoFit/>
          </a:bodyPr>
          <a:lstStyle/>
          <a:p>
            <a:pPr marL="0" marR="0" lvl="0" indent="0" algn="l" rtl="0">
              <a:lnSpc>
                <a:spcPct val="114999"/>
              </a:lnSpc>
              <a:spcBef>
                <a:spcPts val="0"/>
              </a:spcBef>
              <a:spcAft>
                <a:spcPts val="0"/>
              </a:spcAft>
              <a:buClr>
                <a:srgbClr val="000000"/>
              </a:buClr>
              <a:buSzPts val="3350"/>
              <a:buFont typeface="Arial"/>
              <a:buNone/>
            </a:pPr>
            <a:r>
              <a:rPr lang="cs" sz="3350" i="0" u="none" strike="noStrike" cap="none" dirty="0">
                <a:solidFill>
                  <a:srgbClr val="FFFFFF"/>
                </a:solidFill>
                <a:latin typeface="Source Sans Pro"/>
                <a:ea typeface="Source Sans Pro"/>
                <a:cs typeface="Source Sans Pro"/>
                <a:sym typeface="Source Sans Pro"/>
              </a:rPr>
              <a:t>„Otázka: Prečo zachovávame nedeľu miesto soboty?</a:t>
            </a:r>
            <a:endParaRPr sz="3350" i="0" u="none" strike="noStrike" cap="none" dirty="0">
              <a:solidFill>
                <a:srgbClr val="000000"/>
              </a:solidFill>
            </a:endParaRPr>
          </a:p>
          <a:p>
            <a:pPr marL="0" marR="0" lvl="0" indent="0" algn="l" rtl="0">
              <a:lnSpc>
                <a:spcPct val="114999"/>
              </a:lnSpc>
              <a:spcBef>
                <a:spcPts val="0"/>
              </a:spcBef>
              <a:spcAft>
                <a:spcPts val="0"/>
              </a:spcAft>
              <a:buClr>
                <a:srgbClr val="000000"/>
              </a:buClr>
              <a:buSzPts val="3350"/>
              <a:buFont typeface="Arial"/>
              <a:buNone/>
            </a:pPr>
            <a:r>
              <a:rPr lang="cs" sz="3350" b="1" i="0" u="none" strike="noStrike" cap="none" dirty="0">
                <a:solidFill>
                  <a:srgbClr val="FFFFFF"/>
                </a:solidFill>
                <a:latin typeface="Source Sans Pro"/>
                <a:ea typeface="Source Sans Pro"/>
                <a:cs typeface="Source Sans Pro"/>
                <a:sym typeface="Source Sans Pro"/>
              </a:rPr>
              <a:t>Odpoveď: …pretože Katolícka cirkev presunula vážnosť tohto dňa </a:t>
            </a:r>
            <a:br>
              <a:rPr lang="cs" sz="3350" b="1" i="0" u="none" strike="noStrike" cap="none" dirty="0">
                <a:solidFill>
                  <a:srgbClr val="FFFFFF"/>
                </a:solidFill>
                <a:latin typeface="Source Sans Pro"/>
                <a:ea typeface="Source Sans Pro"/>
                <a:cs typeface="Source Sans Pro"/>
                <a:sym typeface="Source Sans Pro"/>
              </a:rPr>
            </a:br>
            <a:r>
              <a:rPr lang="cs" sz="3350" b="1" i="0" u="none" strike="noStrike" cap="none" dirty="0">
                <a:solidFill>
                  <a:srgbClr val="FFFFFF"/>
                </a:solidFill>
                <a:latin typeface="Source Sans Pro"/>
                <a:ea typeface="Source Sans Pro"/>
                <a:cs typeface="Source Sans Pro"/>
                <a:sym typeface="Source Sans Pro"/>
              </a:rPr>
              <a:t>zo soboty na nedeľu.“</a:t>
            </a:r>
            <a:endParaRPr sz="3350" b="1" i="0" u="none" strike="noStrike" cap="none" dirty="0">
              <a:solidFill>
                <a:srgbClr val="000000"/>
              </a:solidFill>
            </a:endParaRPr>
          </a:p>
        </p:txBody>
      </p:sp>
      <p:sp>
        <p:nvSpPr>
          <p:cNvPr id="463" name="Google Shape;463;p56"/>
          <p:cNvSpPr/>
          <p:nvPr/>
        </p:nvSpPr>
        <p:spPr>
          <a:xfrm>
            <a:off x="3558600" y="4650480"/>
            <a:ext cx="7387200" cy="462240"/>
          </a:xfrm>
          <a:prstGeom prst="rect">
            <a:avLst/>
          </a:prstGeom>
          <a:noFill/>
          <a:ln>
            <a:noFill/>
          </a:ln>
        </p:spPr>
        <p:txBody>
          <a:bodyPr spcFirstLastPara="1" wrap="square" lIns="90000" tIns="45000" rIns="90000" bIns="45000" anchor="b" anchorCtr="0">
            <a:spAutoFit/>
          </a:bodyPr>
          <a:lstStyle/>
          <a:p>
            <a:pPr marL="0" marR="0" lvl="0" indent="0" algn="r" rtl="0">
              <a:lnSpc>
                <a:spcPct val="92000"/>
              </a:lnSpc>
              <a:spcBef>
                <a:spcPts val="0"/>
              </a:spcBef>
              <a:spcAft>
                <a:spcPts val="0"/>
              </a:spcAft>
              <a:buClr>
                <a:srgbClr val="000000"/>
              </a:buClr>
              <a:buSzPts val="2650"/>
              <a:buFont typeface="Arial"/>
              <a:buNone/>
            </a:pPr>
            <a:r>
              <a:rPr lang="cs" sz="2650" b="0" i="0" u="none" strike="noStrike" cap="none">
                <a:solidFill>
                  <a:srgbClr val="FFFFFF"/>
                </a:solidFill>
                <a:latin typeface="Source Sans Pro"/>
                <a:ea typeface="Source Sans Pro"/>
                <a:cs typeface="Source Sans Pro"/>
                <a:sym typeface="Source Sans Pro"/>
              </a:rPr>
              <a:t>The Convert's Catechism</a:t>
            </a:r>
            <a:endParaRPr sz="2650" b="0" i="0" u="none" strike="noStrike" cap="none">
              <a:solidFill>
                <a:srgbClr val="000000"/>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pic>
        <p:nvPicPr>
          <p:cNvPr id="469" name="Google Shape;469;p57" descr="nb-en-12-57.jpg"/>
          <p:cNvPicPr preferRelativeResize="0"/>
          <p:nvPr/>
        </p:nvPicPr>
        <p:blipFill rotWithShape="1">
          <a:blip r:embed="rId3">
            <a:alphaModFix/>
          </a:blip>
          <a:srcRect/>
          <a:stretch/>
        </p:blipFill>
        <p:spPr>
          <a:xfrm>
            <a:off x="0" y="0"/>
            <a:ext cx="11711880" cy="658764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pic>
        <p:nvPicPr>
          <p:cNvPr id="475" name="Google Shape;475;p58" descr="nb-en-12-58.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476" name="Google Shape;476;p58"/>
          <p:cNvSpPr/>
          <p:nvPr/>
        </p:nvSpPr>
        <p:spPr>
          <a:xfrm>
            <a:off x="779463" y="741363"/>
            <a:ext cx="8580960" cy="2823037"/>
          </a:xfrm>
          <a:prstGeom prst="rect">
            <a:avLst/>
          </a:prstGeom>
          <a:noFill/>
          <a:ln>
            <a:noFill/>
          </a:ln>
        </p:spPr>
        <p:txBody>
          <a:bodyPr spcFirstLastPara="1" wrap="square" lIns="90000" tIns="45000" rIns="90000" bIns="45000" anchor="t" anchorCtr="0">
            <a:spAutoFit/>
          </a:bodyPr>
          <a:lstStyle/>
          <a:p>
            <a:pPr marL="0" marR="0" lvl="0" indent="0" algn="l" rtl="0">
              <a:lnSpc>
                <a:spcPct val="106000"/>
              </a:lnSpc>
              <a:spcBef>
                <a:spcPts val="0"/>
              </a:spcBef>
              <a:spcAft>
                <a:spcPts val="0"/>
              </a:spcAft>
              <a:buClr>
                <a:srgbClr val="000000"/>
              </a:buClr>
              <a:buSzPts val="3350"/>
              <a:buFont typeface="Arial"/>
              <a:buNone/>
            </a:pPr>
            <a:r>
              <a:rPr lang="cs" sz="3350" b="1" i="0" u="none" strike="noStrike" cap="none" dirty="0">
                <a:solidFill>
                  <a:srgbClr val="FFFFFF"/>
                </a:solidFill>
                <a:latin typeface="Source Sans Pro"/>
                <a:ea typeface="Source Sans Pro"/>
                <a:cs typeface="Source Sans Pro"/>
                <a:sym typeface="Source Sans Pro"/>
              </a:rPr>
              <a:t>„Nakoniec, pri poslednom úvodnom jednaní v januári 1562 boli odložené všetky pochybnosti a arcibiskup z Reggia predniesol svoj príhovor, v ktorom otvorene prehlásil, že tradícia je nad Písmo.“</a:t>
            </a:r>
            <a:endParaRPr sz="3350" b="0" i="0" u="none" strike="noStrike" cap="none" dirty="0">
              <a:solidFill>
                <a:srgbClr val="000000"/>
              </a:solidFill>
              <a:latin typeface="Arial"/>
              <a:ea typeface="Arial"/>
              <a:cs typeface="Arial"/>
              <a:sym typeface="Arial"/>
            </a:endParaRPr>
          </a:p>
        </p:txBody>
      </p:sp>
      <p:sp>
        <p:nvSpPr>
          <p:cNvPr id="477" name="Google Shape;477;p58"/>
          <p:cNvSpPr/>
          <p:nvPr/>
        </p:nvSpPr>
        <p:spPr>
          <a:xfrm>
            <a:off x="3558600" y="4669840"/>
            <a:ext cx="7387200" cy="49464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Clr>
                <a:srgbClr val="000000"/>
              </a:buClr>
              <a:buSzPts val="2650"/>
              <a:buFont typeface="Arial"/>
              <a:buNone/>
            </a:pPr>
            <a:r>
              <a:rPr lang="cs" sz="2650" b="0" i="0" u="none" strike="noStrike" cap="none" dirty="0">
                <a:solidFill>
                  <a:srgbClr val="FFFFFF"/>
                </a:solidFill>
                <a:latin typeface="Source Sans Pro"/>
                <a:ea typeface="Source Sans Pro"/>
                <a:cs typeface="Source Sans Pro"/>
                <a:sym typeface="Source Sans Pro"/>
              </a:rPr>
              <a:t>Canon and Tradition, s. 263</a:t>
            </a:r>
            <a:endParaRPr sz="2650" b="0" i="0" u="none" strike="noStrike" cap="none" dirty="0">
              <a:solidFill>
                <a:srgbClr val="000000"/>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483" name="Google Shape;483;p59" descr="nb-en-12-59.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484" name="Google Shape;484;p59"/>
          <p:cNvSpPr/>
          <p:nvPr/>
        </p:nvSpPr>
        <p:spPr>
          <a:xfrm>
            <a:off x="779463" y="741363"/>
            <a:ext cx="3930192" cy="2152982"/>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Clr>
                <a:srgbClr val="000000"/>
              </a:buClr>
              <a:buSzPts val="3350"/>
              <a:buFont typeface="Arial"/>
              <a:buNone/>
            </a:pPr>
            <a:r>
              <a:rPr lang="cs" sz="3350" b="1" i="0" u="none" strike="noStrike" cap="none" dirty="0">
                <a:solidFill>
                  <a:srgbClr val="FFFFFF"/>
                </a:solidFill>
                <a:latin typeface="Source Sans Pro"/>
                <a:ea typeface="Source Sans Pro"/>
                <a:cs typeface="Source Sans Pro"/>
                <a:sym typeface="Source Sans Pro"/>
              </a:rPr>
              <a:t>„A vy prečo prestupujete Božie prikázanie pre svoju tradíciu?“</a:t>
            </a:r>
            <a:endParaRPr sz="3350" b="0" i="0" u="none" strike="noStrike" cap="none" dirty="0">
              <a:solidFill>
                <a:srgbClr val="000000"/>
              </a:solidFill>
              <a:latin typeface="Arial"/>
              <a:ea typeface="Arial"/>
              <a:cs typeface="Arial"/>
              <a:sym typeface="Arial"/>
            </a:endParaRPr>
          </a:p>
        </p:txBody>
      </p:sp>
      <p:sp>
        <p:nvSpPr>
          <p:cNvPr id="485" name="Google Shape;485;p59"/>
          <p:cNvSpPr/>
          <p:nvPr/>
        </p:nvSpPr>
        <p:spPr>
          <a:xfrm>
            <a:off x="5450760" y="4625600"/>
            <a:ext cx="5495400" cy="4756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Clr>
                <a:srgbClr val="000000"/>
              </a:buClr>
              <a:buSzPts val="2500"/>
              <a:buFont typeface="Arial"/>
              <a:buNone/>
            </a:pPr>
            <a:r>
              <a:rPr lang="cs" sz="2500" b="1" i="0" u="none" strike="noStrike" cap="none">
                <a:solidFill>
                  <a:srgbClr val="FFFFFF"/>
                </a:solidFill>
                <a:latin typeface="Source Sans Pro"/>
                <a:ea typeface="Source Sans Pro"/>
                <a:cs typeface="Source Sans Pro"/>
                <a:sym typeface="Source Sans Pro"/>
              </a:rPr>
              <a:t>Matúš 15,3</a:t>
            </a:r>
            <a:endParaRPr sz="2500" b="0" i="0" u="none" strike="noStrike" cap="none">
              <a:solidFill>
                <a:srgbClr val="000000"/>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pic>
        <p:nvPicPr>
          <p:cNvPr id="491" name="Google Shape;491;p60" descr="nb-en-12-60.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492" name="Google Shape;492;p60"/>
          <p:cNvSpPr/>
          <p:nvPr/>
        </p:nvSpPr>
        <p:spPr>
          <a:xfrm>
            <a:off x="7790920" y="741363"/>
            <a:ext cx="3288312" cy="2668508"/>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Clr>
                <a:srgbClr val="000000"/>
              </a:buClr>
              <a:buSzPts val="3350"/>
              <a:buFont typeface="Arial"/>
              <a:buNone/>
            </a:pPr>
            <a:r>
              <a:rPr lang="cs" sz="3350" b="1" i="0" u="none" strike="noStrike" cap="none" dirty="0">
                <a:solidFill>
                  <a:srgbClr val="FFFFFF"/>
                </a:solidFill>
                <a:latin typeface="Source Sans Pro"/>
                <a:ea typeface="Source Sans Pro"/>
                <a:cs typeface="Source Sans Pro"/>
                <a:sym typeface="Source Sans Pro"/>
              </a:rPr>
              <a:t>„…zbytočne ma však uctievajú, lebo ako náuku učia ľudské príkazy.“</a:t>
            </a:r>
            <a:endParaRPr sz="3350" b="0" i="0" u="none" strike="noStrike" cap="none" dirty="0">
              <a:solidFill>
                <a:srgbClr val="000000"/>
              </a:solidFill>
              <a:latin typeface="Arial"/>
              <a:ea typeface="Arial"/>
              <a:cs typeface="Arial"/>
              <a:sym typeface="Arial"/>
            </a:endParaRPr>
          </a:p>
        </p:txBody>
      </p:sp>
      <p:sp>
        <p:nvSpPr>
          <p:cNvPr id="493" name="Google Shape;493;p60"/>
          <p:cNvSpPr/>
          <p:nvPr/>
        </p:nvSpPr>
        <p:spPr>
          <a:xfrm>
            <a:off x="5450760" y="4625600"/>
            <a:ext cx="5495400" cy="4756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Clr>
                <a:srgbClr val="000000"/>
              </a:buClr>
              <a:buSzPts val="2500"/>
              <a:buFont typeface="Arial"/>
              <a:buNone/>
            </a:pPr>
            <a:r>
              <a:rPr lang="cs" sz="2500" b="1" i="0" u="none" strike="noStrike" cap="none">
                <a:solidFill>
                  <a:srgbClr val="FFFFFF"/>
                </a:solidFill>
                <a:latin typeface="Source Sans Pro"/>
                <a:ea typeface="Source Sans Pro"/>
                <a:cs typeface="Source Sans Pro"/>
                <a:sym typeface="Source Sans Pro"/>
              </a:rPr>
              <a:t>Matúš 15,9</a:t>
            </a:r>
            <a:endParaRPr sz="2500" b="0"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6" descr="nb-en-12-6.jpg"/>
          <p:cNvPicPr preferRelativeResize="0"/>
          <p:nvPr/>
        </p:nvPicPr>
        <p:blipFill rotWithShape="1">
          <a:blip r:embed="rId3">
            <a:alphaModFix/>
          </a:blip>
          <a:srcRect/>
          <a:stretch/>
        </p:blipFill>
        <p:spPr>
          <a:xfrm>
            <a:off x="0" y="0"/>
            <a:ext cx="11711880" cy="658764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pic>
        <p:nvPicPr>
          <p:cNvPr id="499" name="Google Shape;499;p61" descr="nb-en-12-61.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500" name="Google Shape;500;p61"/>
          <p:cNvSpPr/>
          <p:nvPr/>
        </p:nvSpPr>
        <p:spPr>
          <a:xfrm>
            <a:off x="967727" y="4974900"/>
            <a:ext cx="7488600" cy="942000"/>
          </a:xfrm>
          <a:prstGeom prst="rect">
            <a:avLst/>
          </a:prstGeom>
          <a:noFill/>
          <a:ln>
            <a:noFill/>
          </a:ln>
        </p:spPr>
        <p:txBody>
          <a:bodyPr spcFirstLastPara="1" wrap="square" lIns="90000" tIns="45000" rIns="90000" bIns="45000" anchor="t" anchorCtr="0">
            <a:spAutoFit/>
          </a:bodyPr>
          <a:lstStyle/>
          <a:p>
            <a:pPr marL="0" marR="0" lvl="0" indent="0" algn="l" rtl="0">
              <a:lnSpc>
                <a:spcPct val="79000"/>
              </a:lnSpc>
              <a:spcBef>
                <a:spcPts val="0"/>
              </a:spcBef>
              <a:spcAft>
                <a:spcPts val="0"/>
              </a:spcAft>
              <a:buClr>
                <a:srgbClr val="000000"/>
              </a:buClr>
              <a:buSzPts val="7000"/>
              <a:buFont typeface="Arial"/>
              <a:buNone/>
            </a:pPr>
            <a:r>
              <a:rPr lang="cs" sz="7000" dirty="0">
                <a:solidFill>
                  <a:srgbClr val="FFFFFF"/>
                </a:solidFill>
                <a:latin typeface="Source Sans Pro Light"/>
                <a:ea typeface="Source Sans Pro Light"/>
                <a:cs typeface="Source Sans Pro Light"/>
                <a:sym typeface="Source Sans Pro Light"/>
              </a:rPr>
              <a:t>ČÍM SA </a:t>
            </a:r>
            <a:r>
              <a:rPr lang="cs" sz="7000" b="1" dirty="0">
                <a:solidFill>
                  <a:srgbClr val="FFFFFF"/>
                </a:solidFill>
                <a:latin typeface="Source Code Pro" panose="020B0509030403020204" pitchFamily="49" charset="0"/>
                <a:ea typeface="Source Code Pro" panose="020B0509030403020204" pitchFamily="49" charset="0"/>
                <a:cs typeface="Source Sans Pro Light"/>
                <a:sym typeface="Source Sans Pro Light"/>
              </a:rPr>
              <a:t>RIADITE?</a:t>
            </a:r>
            <a:endParaRPr sz="7000" b="1" i="0" u="none" strike="noStrike" cap="none" dirty="0">
              <a:solidFill>
                <a:srgbClr val="000000"/>
              </a:solidFill>
              <a:latin typeface="Source Code Pro" panose="020B0509030403020204" pitchFamily="49" charset="0"/>
              <a:ea typeface="Source Code Pro" panose="020B0509030403020204" pitchFamily="49" charset="0"/>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pic>
        <p:nvPicPr>
          <p:cNvPr id="506" name="Google Shape;506;p62" descr="nb-en-12-62.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507" name="Google Shape;507;p62"/>
          <p:cNvSpPr/>
          <p:nvPr/>
        </p:nvSpPr>
        <p:spPr>
          <a:xfrm>
            <a:off x="6654800" y="741363"/>
            <a:ext cx="4731560" cy="3307913"/>
          </a:xfrm>
          <a:prstGeom prst="rect">
            <a:avLst/>
          </a:prstGeom>
          <a:noFill/>
          <a:ln>
            <a:noFill/>
          </a:ln>
        </p:spPr>
        <p:txBody>
          <a:bodyPr spcFirstLastPara="1" wrap="square" lIns="90000" tIns="45000" rIns="90000" bIns="45000" anchor="t" anchorCtr="0">
            <a:spAutoFit/>
          </a:bodyPr>
          <a:lstStyle/>
          <a:p>
            <a:pPr marL="0" marR="0" lvl="0" indent="0" algn="l" rtl="0">
              <a:lnSpc>
                <a:spcPct val="104000"/>
              </a:lnSpc>
              <a:spcBef>
                <a:spcPts val="0"/>
              </a:spcBef>
              <a:spcAft>
                <a:spcPts val="0"/>
              </a:spcAft>
              <a:buClr>
                <a:srgbClr val="000000"/>
              </a:buClr>
              <a:buSzPts val="3350"/>
              <a:buFont typeface="Arial"/>
              <a:buNone/>
            </a:pPr>
            <a:r>
              <a:rPr lang="cs" sz="3350" b="1" i="0" u="none" strike="noStrike" cap="none" dirty="0">
                <a:solidFill>
                  <a:srgbClr val="FFFFFF"/>
                </a:solidFill>
                <a:latin typeface="Source Sans Pro"/>
                <a:ea typeface="Source Sans Pro"/>
                <a:cs typeface="Source Sans Pro"/>
                <a:sym typeface="Source Sans Pro"/>
              </a:rPr>
              <a:t>„Bola to Katolícka cirkev, ktorá rozhodla, že nedeľa bude dňom bohoslužby pre kresťanov na oslavu vzkriesenia.“</a:t>
            </a:r>
            <a:endParaRPr sz="3350" b="0" i="0" u="none" strike="noStrike" cap="none" dirty="0">
              <a:solidFill>
                <a:srgbClr val="000000"/>
              </a:solidFill>
              <a:latin typeface="Arial"/>
              <a:ea typeface="Arial"/>
              <a:cs typeface="Arial"/>
              <a:sym typeface="Arial"/>
            </a:endParaRPr>
          </a:p>
        </p:txBody>
      </p:sp>
      <p:sp>
        <p:nvSpPr>
          <p:cNvPr id="508" name="Google Shape;508;p62"/>
          <p:cNvSpPr/>
          <p:nvPr/>
        </p:nvSpPr>
        <p:spPr>
          <a:xfrm>
            <a:off x="3558600" y="4648320"/>
            <a:ext cx="7387200" cy="858600"/>
          </a:xfrm>
          <a:prstGeom prst="rect">
            <a:avLst/>
          </a:prstGeom>
          <a:noFill/>
          <a:ln>
            <a:noFill/>
          </a:ln>
        </p:spPr>
        <p:txBody>
          <a:bodyPr spcFirstLastPara="1" wrap="square" lIns="90000" tIns="45000" rIns="90000" bIns="45000" anchor="b" anchorCtr="0">
            <a:spAutoFit/>
          </a:bodyPr>
          <a:lstStyle/>
          <a:p>
            <a:pPr marL="0" marR="0" lvl="0" indent="0" algn="r" rtl="0">
              <a:lnSpc>
                <a:spcPct val="95000"/>
              </a:lnSpc>
              <a:spcBef>
                <a:spcPts val="0"/>
              </a:spcBef>
              <a:spcAft>
                <a:spcPts val="0"/>
              </a:spcAft>
              <a:buClr>
                <a:srgbClr val="000000"/>
              </a:buClr>
              <a:buSzPts val="2650"/>
              <a:buFont typeface="Arial"/>
              <a:buNone/>
            </a:pPr>
            <a:r>
              <a:rPr lang="cs" sz="2650" b="0" i="0" u="none" strike="noStrike" cap="none" dirty="0">
                <a:solidFill>
                  <a:srgbClr val="FFFFFF"/>
                </a:solidFill>
                <a:latin typeface="Source Sans Pro Light"/>
                <a:ea typeface="Source Sans Pro Light"/>
                <a:cs typeface="Source Sans Pro Light"/>
                <a:sym typeface="Source Sans Pro Light"/>
              </a:rPr>
              <a:t>Catholicism and Fundamentalism, </a:t>
            </a:r>
            <a:br>
              <a:rPr lang="cs" sz="2650" b="0" i="0" u="none" strike="noStrike" cap="none" dirty="0">
                <a:solidFill>
                  <a:srgbClr val="FFFFFF"/>
                </a:solidFill>
                <a:latin typeface="Source Sans Pro Light"/>
                <a:ea typeface="Source Sans Pro Light"/>
                <a:cs typeface="Source Sans Pro Light"/>
                <a:sym typeface="Source Sans Pro Light"/>
              </a:rPr>
            </a:br>
            <a:r>
              <a:rPr lang="cs" sz="2650" b="0" i="0" u="none" strike="noStrike" cap="none" dirty="0">
                <a:solidFill>
                  <a:srgbClr val="FFFFFF"/>
                </a:solidFill>
                <a:latin typeface="Source Sans Pro Light"/>
                <a:ea typeface="Source Sans Pro Light"/>
                <a:cs typeface="Source Sans Pro Light"/>
                <a:sym typeface="Source Sans Pro Light"/>
              </a:rPr>
              <a:t>Karl Keating, 1988, s. 38.</a:t>
            </a:r>
            <a:endParaRPr sz="2650" b="0" i="0" u="none" strike="noStrike" cap="none" dirty="0">
              <a:solidFill>
                <a:srgbClr val="000000"/>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pic>
        <p:nvPicPr>
          <p:cNvPr id="514" name="Google Shape;514;p63" descr="nb-en-12-63.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515" name="Google Shape;515;p63"/>
          <p:cNvSpPr/>
          <p:nvPr/>
        </p:nvSpPr>
        <p:spPr>
          <a:xfrm>
            <a:off x="779463" y="741363"/>
            <a:ext cx="10473191" cy="3307913"/>
          </a:xfrm>
          <a:prstGeom prst="rect">
            <a:avLst/>
          </a:prstGeom>
          <a:noFill/>
          <a:ln>
            <a:noFill/>
          </a:ln>
        </p:spPr>
        <p:txBody>
          <a:bodyPr spcFirstLastPara="1" wrap="square" lIns="90000" tIns="45000" rIns="90000" bIns="45000" anchor="t" anchorCtr="0">
            <a:spAutoFit/>
          </a:bodyPr>
          <a:lstStyle/>
          <a:p>
            <a:pPr marL="0" marR="0" lvl="0" indent="0" algn="l" rtl="0">
              <a:lnSpc>
                <a:spcPct val="104000"/>
              </a:lnSpc>
              <a:spcBef>
                <a:spcPts val="0"/>
              </a:spcBef>
              <a:spcAft>
                <a:spcPts val="0"/>
              </a:spcAft>
              <a:buClr>
                <a:srgbClr val="000000"/>
              </a:buClr>
              <a:buSzPts val="3350"/>
              <a:buFont typeface="Arial"/>
              <a:buNone/>
            </a:pPr>
            <a:r>
              <a:rPr lang="cs" sz="3350" b="1" i="0" u="none" strike="noStrike" cap="none" dirty="0">
                <a:solidFill>
                  <a:srgbClr val="FFFFFF"/>
                </a:solidFill>
                <a:latin typeface="Source Sans Pro"/>
                <a:ea typeface="Source Sans Pro"/>
                <a:cs typeface="Source Sans Pro"/>
                <a:sym typeface="Source Sans Pro"/>
              </a:rPr>
              <a:t>„Pravdepodobne najodvážnejšou vecou, najrevolučnejšou zmenou, ktorú cirkev urobila, nastala v prvom storočí. Svätý deň sabat bol zmenený zo  soboty na nedeľu...nie z nariadení, ktoré by bolo zaznamenané v Biblii, ale z vedomia vlastnej moci cirkvi…</a:t>
            </a:r>
            <a:r>
              <a:rPr lang="cs" sz="3350" b="1" dirty="0">
                <a:solidFill>
                  <a:srgbClr val="FFFFFF"/>
                </a:solidFill>
                <a:latin typeface="Source Sans Pro"/>
                <a:ea typeface="Source Sans Pro"/>
                <a:cs typeface="Source Sans Pro"/>
                <a:sym typeface="Source Sans Pro"/>
              </a:rPr>
              <a:t>“</a:t>
            </a:r>
            <a:endParaRPr sz="3350" b="0" i="0" u="none" strike="noStrike" cap="none" dirty="0">
              <a:solidFill>
                <a:srgbClr val="000000"/>
              </a:solidFill>
              <a:latin typeface="Arial"/>
              <a:ea typeface="Arial"/>
              <a:cs typeface="Arial"/>
              <a:sym typeface="Arial"/>
            </a:endParaRPr>
          </a:p>
        </p:txBody>
      </p:sp>
      <p:sp>
        <p:nvSpPr>
          <p:cNvPr id="516" name="Google Shape;516;p63"/>
          <p:cNvSpPr/>
          <p:nvPr/>
        </p:nvSpPr>
        <p:spPr>
          <a:xfrm>
            <a:off x="3568760" y="4709280"/>
            <a:ext cx="7387200" cy="858600"/>
          </a:xfrm>
          <a:prstGeom prst="rect">
            <a:avLst/>
          </a:prstGeom>
          <a:noFill/>
          <a:ln>
            <a:noFill/>
          </a:ln>
        </p:spPr>
        <p:txBody>
          <a:bodyPr spcFirstLastPara="1" wrap="square" lIns="90000" tIns="45000" rIns="90000" bIns="45000" anchor="b" anchorCtr="0">
            <a:spAutoFit/>
          </a:bodyPr>
          <a:lstStyle/>
          <a:p>
            <a:pPr marL="0" marR="0" lvl="0" indent="0" algn="r" rtl="0">
              <a:lnSpc>
                <a:spcPct val="95000"/>
              </a:lnSpc>
              <a:spcBef>
                <a:spcPts val="0"/>
              </a:spcBef>
              <a:spcAft>
                <a:spcPts val="0"/>
              </a:spcAft>
              <a:buClr>
                <a:srgbClr val="000000"/>
              </a:buClr>
              <a:buSzPts val="2650"/>
              <a:buFont typeface="Arial"/>
              <a:buNone/>
            </a:pPr>
            <a:r>
              <a:rPr lang="cs" sz="2650" b="0" i="0" u="none" strike="noStrike" cap="none" dirty="0">
                <a:solidFill>
                  <a:srgbClr val="FFFFFF"/>
                </a:solidFill>
                <a:latin typeface="Source Sans Pro Light"/>
                <a:ea typeface="Source Sans Pro Light"/>
                <a:cs typeface="Source Sans Pro Light"/>
                <a:sym typeface="Source Sans Pro Light"/>
              </a:rPr>
              <a:t> </a:t>
            </a:r>
            <a:r>
              <a:rPr lang="cs" sz="2650" b="1" i="0" u="none" strike="noStrike" cap="none" dirty="0">
                <a:solidFill>
                  <a:srgbClr val="FFFFFF"/>
                </a:solidFill>
                <a:latin typeface="Source Sans Pro"/>
                <a:ea typeface="Source Sans Pro"/>
                <a:cs typeface="Source Sans Pro"/>
                <a:sym typeface="Source Sans Pro"/>
              </a:rPr>
              <a:t>Saint Catherine Catholic Church Sentinel </a:t>
            </a:r>
            <a:endParaRPr sz="2650" b="0" i="0" u="none" strike="noStrike" cap="none" dirty="0">
              <a:solidFill>
                <a:srgbClr val="000000"/>
              </a:solidFill>
              <a:latin typeface="Arial"/>
              <a:ea typeface="Arial"/>
              <a:cs typeface="Arial"/>
              <a:sym typeface="Arial"/>
            </a:endParaRPr>
          </a:p>
          <a:p>
            <a:pPr marL="0" marR="0" lvl="0" indent="0" algn="r" rtl="0">
              <a:lnSpc>
                <a:spcPct val="95000"/>
              </a:lnSpc>
              <a:spcBef>
                <a:spcPts val="0"/>
              </a:spcBef>
              <a:spcAft>
                <a:spcPts val="0"/>
              </a:spcAft>
              <a:buClr>
                <a:srgbClr val="000000"/>
              </a:buClr>
              <a:buSzPts val="2650"/>
              <a:buFont typeface="Arial"/>
              <a:buNone/>
            </a:pPr>
            <a:r>
              <a:rPr lang="cs" sz="2650" b="0" i="0" u="none" strike="noStrike" cap="none" dirty="0">
                <a:solidFill>
                  <a:srgbClr val="FFFFFF"/>
                </a:solidFill>
                <a:latin typeface="Source Sans Pro Light"/>
                <a:ea typeface="Source Sans Pro Light"/>
                <a:cs typeface="Source Sans Pro Light"/>
                <a:sym typeface="Source Sans Pro Light"/>
              </a:rPr>
              <a:t>Máj 21, 1995</a:t>
            </a:r>
            <a:endParaRPr sz="2650" b="0" i="0" u="none" strike="noStrike" cap="none" dirty="0">
              <a:solidFill>
                <a:srgbClr val="000000"/>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pic>
        <p:nvPicPr>
          <p:cNvPr id="3" name="Google Shape;529;p64">
            <a:extLst>
              <a:ext uri="{FF2B5EF4-FFF2-40B4-BE49-F238E27FC236}">
                <a16:creationId xmlns:a16="http://schemas.microsoft.com/office/drawing/2014/main" id="{EE32E426-3F73-C30E-580B-C0E7B95AF4D8}"/>
              </a:ext>
            </a:extLst>
          </p:cNvPr>
          <p:cNvPicPr preferRelativeResize="0"/>
          <p:nvPr/>
        </p:nvPicPr>
        <p:blipFill rotWithShape="1">
          <a:blip r:embed="rId3">
            <a:alphaModFix/>
          </a:blip>
          <a:srcRect/>
          <a:stretch/>
        </p:blipFill>
        <p:spPr>
          <a:xfrm>
            <a:off x="0" y="0"/>
            <a:ext cx="11711880" cy="6587641"/>
          </a:xfrm>
          <a:prstGeom prst="rect">
            <a:avLst/>
          </a:prstGeom>
          <a:noFill/>
          <a:ln>
            <a:noFill/>
          </a:ln>
        </p:spPr>
      </p:pic>
      <p:sp>
        <p:nvSpPr>
          <p:cNvPr id="523" name="Google Shape;523;p64"/>
          <p:cNvSpPr/>
          <p:nvPr/>
        </p:nvSpPr>
        <p:spPr>
          <a:xfrm>
            <a:off x="779463" y="741363"/>
            <a:ext cx="5997257" cy="3307913"/>
          </a:xfrm>
          <a:prstGeom prst="rect">
            <a:avLst/>
          </a:prstGeom>
          <a:noFill/>
          <a:ln>
            <a:noFill/>
          </a:ln>
        </p:spPr>
        <p:txBody>
          <a:bodyPr spcFirstLastPara="1" wrap="square" lIns="90000" tIns="45000" rIns="90000" bIns="45000" anchor="t" anchorCtr="0">
            <a:spAutoFit/>
          </a:bodyPr>
          <a:lstStyle/>
          <a:p>
            <a:pPr marL="0" marR="0" lvl="0" indent="0" algn="l" rtl="0">
              <a:lnSpc>
                <a:spcPct val="104000"/>
              </a:lnSpc>
              <a:spcBef>
                <a:spcPts val="0"/>
              </a:spcBef>
              <a:spcAft>
                <a:spcPts val="0"/>
              </a:spcAft>
              <a:buClr>
                <a:srgbClr val="000000"/>
              </a:buClr>
              <a:buSzPts val="3350"/>
              <a:buFont typeface="Arial"/>
              <a:buNone/>
            </a:pPr>
            <a:r>
              <a:rPr lang="cs" sz="3350" b="1" i="0" u="none" strike="noStrike" cap="none" dirty="0">
                <a:solidFill>
                  <a:srgbClr val="FFFFFF"/>
                </a:solidFill>
                <a:latin typeface="Source Sans Pro"/>
                <a:ea typeface="Source Sans Pro"/>
                <a:cs typeface="Source Sans Pro"/>
                <a:sym typeface="Source Sans Pro"/>
              </a:rPr>
              <a:t>„Ľudia, ktorí si myslia, že Písmo by malo byť jedinou autoritou, by sa mali logicky stať adventistami siedmeho dňa a zachovávať sobotu ako svätý deň.“</a:t>
            </a:r>
            <a:endParaRPr sz="3350" b="0" i="0" u="none" strike="noStrike" cap="none" dirty="0">
              <a:solidFill>
                <a:srgbClr val="000000"/>
              </a:solidFill>
              <a:latin typeface="Arial"/>
              <a:ea typeface="Arial"/>
              <a:cs typeface="Arial"/>
              <a:sym typeface="Arial"/>
            </a:endParaRPr>
          </a:p>
        </p:txBody>
      </p:sp>
      <p:sp>
        <p:nvSpPr>
          <p:cNvPr id="2" name="Google Shape;516;p63">
            <a:extLst>
              <a:ext uri="{FF2B5EF4-FFF2-40B4-BE49-F238E27FC236}">
                <a16:creationId xmlns:a16="http://schemas.microsoft.com/office/drawing/2014/main" id="{98B087C5-02CB-D3C4-CCA1-2C0EBA807944}"/>
              </a:ext>
            </a:extLst>
          </p:cNvPr>
          <p:cNvSpPr/>
          <p:nvPr/>
        </p:nvSpPr>
        <p:spPr>
          <a:xfrm>
            <a:off x="3568760" y="4709280"/>
            <a:ext cx="7387200" cy="858600"/>
          </a:xfrm>
          <a:prstGeom prst="rect">
            <a:avLst/>
          </a:prstGeom>
          <a:noFill/>
          <a:ln>
            <a:noFill/>
          </a:ln>
        </p:spPr>
        <p:txBody>
          <a:bodyPr spcFirstLastPara="1" wrap="square" lIns="90000" tIns="45000" rIns="90000" bIns="45000" anchor="b" anchorCtr="0">
            <a:spAutoFit/>
          </a:bodyPr>
          <a:lstStyle/>
          <a:p>
            <a:pPr marL="0" marR="0" lvl="0" indent="0" algn="r" rtl="0">
              <a:lnSpc>
                <a:spcPct val="95000"/>
              </a:lnSpc>
              <a:spcBef>
                <a:spcPts val="0"/>
              </a:spcBef>
              <a:spcAft>
                <a:spcPts val="0"/>
              </a:spcAft>
              <a:buClr>
                <a:srgbClr val="000000"/>
              </a:buClr>
              <a:buSzPts val="2650"/>
              <a:buFont typeface="Arial"/>
              <a:buNone/>
            </a:pPr>
            <a:r>
              <a:rPr lang="cs" sz="2650" b="0" i="0" u="none" strike="noStrike" cap="none" dirty="0">
                <a:solidFill>
                  <a:srgbClr val="FFFFFF"/>
                </a:solidFill>
                <a:latin typeface="Source Sans Pro Light"/>
                <a:ea typeface="Source Sans Pro Light"/>
                <a:cs typeface="Source Sans Pro Light"/>
                <a:sym typeface="Source Sans Pro Light"/>
              </a:rPr>
              <a:t> </a:t>
            </a:r>
            <a:r>
              <a:rPr lang="cs" sz="2650" b="1" i="0" u="none" strike="noStrike" cap="none" dirty="0">
                <a:solidFill>
                  <a:srgbClr val="FFFFFF"/>
                </a:solidFill>
                <a:latin typeface="Source Sans Pro"/>
                <a:ea typeface="Source Sans Pro"/>
                <a:cs typeface="Source Sans Pro"/>
                <a:sym typeface="Source Sans Pro"/>
              </a:rPr>
              <a:t>Saint Catherine Catholic Church Sentinel </a:t>
            </a:r>
            <a:endParaRPr sz="2650" b="0" i="0" u="none" strike="noStrike" cap="none" dirty="0">
              <a:solidFill>
                <a:srgbClr val="000000"/>
              </a:solidFill>
              <a:latin typeface="Arial"/>
              <a:ea typeface="Arial"/>
              <a:cs typeface="Arial"/>
              <a:sym typeface="Arial"/>
            </a:endParaRPr>
          </a:p>
          <a:p>
            <a:pPr marL="0" marR="0" lvl="0" indent="0" algn="r" rtl="0">
              <a:lnSpc>
                <a:spcPct val="95000"/>
              </a:lnSpc>
              <a:spcBef>
                <a:spcPts val="0"/>
              </a:spcBef>
              <a:spcAft>
                <a:spcPts val="0"/>
              </a:spcAft>
              <a:buClr>
                <a:srgbClr val="000000"/>
              </a:buClr>
              <a:buSzPts val="2650"/>
              <a:buFont typeface="Arial"/>
              <a:buNone/>
            </a:pPr>
            <a:r>
              <a:rPr lang="cs" sz="2650" b="0" i="0" u="none" strike="noStrike" cap="none" dirty="0">
                <a:solidFill>
                  <a:srgbClr val="FFFFFF"/>
                </a:solidFill>
                <a:latin typeface="Source Sans Pro Light"/>
                <a:ea typeface="Source Sans Pro Light"/>
                <a:cs typeface="Source Sans Pro Light"/>
                <a:sym typeface="Source Sans Pro Light"/>
              </a:rPr>
              <a:t>Máj 21, 1995</a:t>
            </a:r>
            <a:endParaRPr sz="2650" b="0" i="0" u="none" strike="noStrike" cap="none" dirty="0">
              <a:solidFill>
                <a:srgbClr val="000000"/>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pic>
        <p:nvPicPr>
          <p:cNvPr id="530" name="Google Shape;530;p65" descr="nb-en-12-65.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531" name="Google Shape;531;p65"/>
          <p:cNvSpPr/>
          <p:nvPr/>
        </p:nvSpPr>
        <p:spPr>
          <a:xfrm>
            <a:off x="5617879" y="1963074"/>
            <a:ext cx="5709456" cy="1111115"/>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Clr>
                <a:srgbClr val="000000"/>
              </a:buClr>
              <a:buSzPts val="3350"/>
              <a:buFont typeface="Arial"/>
              <a:buNone/>
            </a:pPr>
            <a:r>
              <a:rPr lang="cs" sz="3350" b="1" i="0" u="none" strike="noStrike" cap="none" dirty="0">
                <a:solidFill>
                  <a:srgbClr val="FFFFFF"/>
                </a:solidFill>
                <a:latin typeface="Source Sans Pro"/>
                <a:ea typeface="Source Sans Pro"/>
                <a:cs typeface="Source Sans Pro"/>
                <a:sym typeface="Source Sans Pro"/>
              </a:rPr>
              <a:t>„… bude sa snažiť zmeniť doby a zákon.“</a:t>
            </a:r>
            <a:endParaRPr sz="3350" b="0" i="0" u="none" strike="noStrike" cap="none" dirty="0">
              <a:solidFill>
                <a:srgbClr val="000000"/>
              </a:solidFill>
              <a:latin typeface="Arial"/>
              <a:ea typeface="Arial"/>
              <a:cs typeface="Arial"/>
              <a:sym typeface="Arial"/>
            </a:endParaRPr>
          </a:p>
        </p:txBody>
      </p:sp>
      <p:sp>
        <p:nvSpPr>
          <p:cNvPr id="532" name="Google Shape;532;p65"/>
          <p:cNvSpPr/>
          <p:nvPr/>
        </p:nvSpPr>
        <p:spPr>
          <a:xfrm>
            <a:off x="5450760" y="4631400"/>
            <a:ext cx="5495400" cy="4698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Clr>
                <a:srgbClr val="000000"/>
              </a:buClr>
              <a:buSzPts val="2500"/>
              <a:buFont typeface="Arial"/>
              <a:buNone/>
            </a:pPr>
            <a:r>
              <a:rPr lang="cs" sz="2500" b="1" i="0" u="none" strike="noStrike" cap="none">
                <a:solidFill>
                  <a:srgbClr val="FFFFFF"/>
                </a:solidFill>
                <a:latin typeface="Source Sans Pro"/>
                <a:ea typeface="Source Sans Pro"/>
                <a:cs typeface="Source Sans Pro"/>
                <a:sym typeface="Source Sans Pro"/>
              </a:rPr>
              <a:t>Daniel 7,25</a:t>
            </a:r>
            <a:endParaRPr sz="2500" b="0" i="0" u="none" strike="noStrike" cap="none">
              <a:solidFill>
                <a:srgbClr val="000000"/>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pic>
        <p:nvPicPr>
          <p:cNvPr id="538" name="Google Shape;538;p66" descr="nb-en-12-66.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539" name="Google Shape;539;p66"/>
          <p:cNvSpPr/>
          <p:nvPr/>
        </p:nvSpPr>
        <p:spPr>
          <a:xfrm>
            <a:off x="779463" y="741363"/>
            <a:ext cx="8164440" cy="1637456"/>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Clr>
                <a:srgbClr val="000000"/>
              </a:buClr>
              <a:buSzPts val="3350"/>
              <a:buFont typeface="Arial"/>
              <a:buNone/>
            </a:pPr>
            <a:r>
              <a:rPr lang="cs" sz="3350" b="1" i="0" u="none" strike="noStrike" cap="none" dirty="0">
                <a:solidFill>
                  <a:srgbClr val="FFFFFF"/>
                </a:solidFill>
                <a:latin typeface="Source Sans Pro"/>
                <a:ea typeface="Source Sans Pro"/>
                <a:cs typeface="Source Sans Pro"/>
                <a:sym typeface="Source Sans Pro"/>
              </a:rPr>
              <a:t>„V tomto je trpezlivosť svätých, ktorí zachovávajú Božie prikázania a vieru Ježiša.“</a:t>
            </a:r>
            <a:endParaRPr sz="3350" b="0" i="0" u="none" strike="noStrike" cap="none" dirty="0">
              <a:solidFill>
                <a:srgbClr val="000000"/>
              </a:solidFill>
              <a:latin typeface="Arial"/>
              <a:ea typeface="Arial"/>
              <a:cs typeface="Arial"/>
              <a:sym typeface="Arial"/>
            </a:endParaRPr>
          </a:p>
        </p:txBody>
      </p:sp>
      <p:sp>
        <p:nvSpPr>
          <p:cNvPr id="540" name="Google Shape;540;p66"/>
          <p:cNvSpPr/>
          <p:nvPr/>
        </p:nvSpPr>
        <p:spPr>
          <a:xfrm>
            <a:off x="5450760" y="4625600"/>
            <a:ext cx="5495400" cy="4756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Clr>
                <a:srgbClr val="000000"/>
              </a:buClr>
              <a:buSzPts val="2500"/>
              <a:buFont typeface="Arial"/>
              <a:buNone/>
            </a:pPr>
            <a:r>
              <a:rPr lang="cs" sz="2500" b="1" i="0" u="none" strike="noStrike" cap="none">
                <a:solidFill>
                  <a:srgbClr val="FFFFFF"/>
                </a:solidFill>
                <a:latin typeface="Source Sans Pro"/>
                <a:ea typeface="Source Sans Pro"/>
                <a:cs typeface="Source Sans Pro"/>
                <a:sym typeface="Source Sans Pro"/>
              </a:rPr>
              <a:t>Zjavenie 14,12</a:t>
            </a:r>
            <a:endParaRPr sz="2500" b="0" i="0" u="none" strike="noStrike" cap="none">
              <a:solidFill>
                <a:srgbClr val="000000"/>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pic>
        <p:nvPicPr>
          <p:cNvPr id="546" name="Google Shape;546;p67" descr="nb-en-12-67.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547" name="Google Shape;547;p67"/>
          <p:cNvSpPr/>
          <p:nvPr/>
        </p:nvSpPr>
        <p:spPr>
          <a:xfrm>
            <a:off x="6442880" y="4103920"/>
            <a:ext cx="5563080" cy="931109"/>
          </a:xfrm>
          <a:prstGeom prst="rect">
            <a:avLst/>
          </a:prstGeom>
          <a:noFill/>
          <a:ln>
            <a:noFill/>
          </a:ln>
        </p:spPr>
        <p:txBody>
          <a:bodyPr spcFirstLastPara="1" wrap="square" lIns="90000" tIns="45000" rIns="90000" bIns="45000" anchor="t" anchorCtr="0">
            <a:spAutoFit/>
          </a:bodyPr>
          <a:lstStyle/>
          <a:p>
            <a:pPr marL="0" marR="0" lvl="0" indent="0" algn="l" rtl="0">
              <a:lnSpc>
                <a:spcPct val="78000"/>
              </a:lnSpc>
              <a:spcBef>
                <a:spcPts val="0"/>
              </a:spcBef>
              <a:spcAft>
                <a:spcPts val="0"/>
              </a:spcAft>
              <a:buClr>
                <a:srgbClr val="000000"/>
              </a:buClr>
              <a:buSzPts val="7000"/>
              <a:buFont typeface="Arial"/>
              <a:buNone/>
            </a:pPr>
            <a:r>
              <a:rPr lang="cs" sz="7000" b="0" i="0" u="none" strike="noStrike" cap="none" dirty="0">
                <a:solidFill>
                  <a:srgbClr val="FFFFFF"/>
                </a:solidFill>
                <a:latin typeface="Source Sans Pro Light"/>
                <a:ea typeface="Source Sans Pro Light"/>
                <a:cs typeface="Source Sans Pro Light"/>
                <a:sym typeface="Source Sans Pro Light"/>
              </a:rPr>
              <a:t> </a:t>
            </a:r>
            <a:r>
              <a:rPr lang="cs" sz="7000" b="1" i="0" u="none" strike="noStrike" cap="none" dirty="0">
                <a:solidFill>
                  <a:srgbClr val="FFFFFF"/>
                </a:solidFill>
                <a:latin typeface="Source Sans Pro"/>
                <a:ea typeface="Source Sans Pro"/>
                <a:cs typeface="Source Sans Pro"/>
                <a:sym typeface="Source Sans Pro"/>
              </a:rPr>
              <a:t>PAMÄTAJ </a:t>
            </a:r>
            <a:endParaRPr sz="7000" b="0" i="0" u="none" strike="noStrike" cap="none" dirty="0">
              <a:solidFill>
                <a:srgbClr val="000000"/>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pic>
        <p:nvPicPr>
          <p:cNvPr id="553" name="Google Shape;553;p68" descr="nb-en-12-68.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554" name="Google Shape;554;p68"/>
          <p:cNvSpPr/>
          <p:nvPr/>
        </p:nvSpPr>
        <p:spPr>
          <a:xfrm>
            <a:off x="779463" y="741363"/>
            <a:ext cx="4921272" cy="2668508"/>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Clr>
                <a:srgbClr val="000000"/>
              </a:buClr>
              <a:buSzPts val="3350"/>
              <a:buFont typeface="Arial"/>
              <a:buNone/>
            </a:pPr>
            <a:r>
              <a:rPr lang="cs" sz="3350" b="1" i="0" u="none" strike="noStrike" cap="none" dirty="0">
                <a:solidFill>
                  <a:srgbClr val="FFFFFF"/>
                </a:solidFill>
                <a:latin typeface="Source Sans Pro"/>
                <a:ea typeface="Source Sans Pro"/>
                <a:cs typeface="Source Sans Pro"/>
                <a:sym typeface="Source Sans Pro"/>
              </a:rPr>
              <a:t>„Lebo láska k Bohu je </a:t>
            </a:r>
            <a:br>
              <a:rPr lang="cs" sz="3350" b="1" i="0" u="none" strike="noStrike" cap="none" dirty="0">
                <a:solidFill>
                  <a:srgbClr val="FFFFFF"/>
                </a:solidFill>
                <a:latin typeface="Source Sans Pro"/>
                <a:ea typeface="Source Sans Pro"/>
                <a:cs typeface="Source Sans Pro"/>
                <a:sym typeface="Source Sans Pro"/>
              </a:rPr>
            </a:br>
            <a:r>
              <a:rPr lang="cs" sz="3350" b="1" i="0" u="none" strike="noStrike" cap="none" dirty="0">
                <a:solidFill>
                  <a:srgbClr val="FFFFFF"/>
                </a:solidFill>
                <a:latin typeface="Source Sans Pro"/>
                <a:ea typeface="Source Sans Pro"/>
                <a:cs typeface="Source Sans Pro"/>
                <a:sym typeface="Source Sans Pro"/>
              </a:rPr>
              <a:t>v tom, že zachovávame jeho prikázania; a jeho prikázania nie sú ťažké…“</a:t>
            </a:r>
            <a:endParaRPr sz="3350" b="0" i="0" u="none" strike="noStrike" cap="none" dirty="0">
              <a:solidFill>
                <a:srgbClr val="000000"/>
              </a:solidFill>
              <a:latin typeface="Arial"/>
              <a:ea typeface="Arial"/>
              <a:cs typeface="Arial"/>
              <a:sym typeface="Arial"/>
            </a:endParaRPr>
          </a:p>
        </p:txBody>
      </p:sp>
      <p:sp>
        <p:nvSpPr>
          <p:cNvPr id="555" name="Google Shape;555;p68"/>
          <p:cNvSpPr/>
          <p:nvPr/>
        </p:nvSpPr>
        <p:spPr>
          <a:xfrm>
            <a:off x="5450760" y="4625600"/>
            <a:ext cx="5495400" cy="4756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Clr>
                <a:srgbClr val="000000"/>
              </a:buClr>
              <a:buSzPts val="2500"/>
              <a:buFont typeface="Arial"/>
              <a:buNone/>
            </a:pPr>
            <a:r>
              <a:rPr lang="cs" sz="2500" b="1" i="0" u="none" strike="noStrike" cap="none">
                <a:solidFill>
                  <a:srgbClr val="FFFFFF"/>
                </a:solidFill>
                <a:latin typeface="Source Sans Pro"/>
                <a:ea typeface="Source Sans Pro"/>
                <a:cs typeface="Source Sans Pro"/>
                <a:sym typeface="Source Sans Pro"/>
              </a:rPr>
              <a:t>1. Jánova 5,3</a:t>
            </a:r>
            <a:endParaRPr sz="2500" b="0" i="0" u="none" strike="noStrike" cap="none">
              <a:solidFill>
                <a:srgbClr val="000000"/>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pic>
        <p:nvPicPr>
          <p:cNvPr id="561" name="Google Shape;561;p69" descr="nb-en-12-69.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562" name="Google Shape;562;p69"/>
          <p:cNvSpPr/>
          <p:nvPr/>
        </p:nvSpPr>
        <p:spPr>
          <a:xfrm>
            <a:off x="3671280" y="743400"/>
            <a:ext cx="7342200" cy="2152982"/>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Clr>
                <a:srgbClr val="000000"/>
              </a:buClr>
              <a:buSzPts val="3350"/>
              <a:buFont typeface="Arial"/>
              <a:buNone/>
            </a:pPr>
            <a:r>
              <a:rPr lang="cs" sz="3350" b="1" i="0" u="none" strike="noStrike" cap="none" dirty="0">
                <a:solidFill>
                  <a:srgbClr val="FFFFFF"/>
                </a:solidFill>
                <a:latin typeface="Source Sans Pro"/>
                <a:ea typeface="Source Sans Pro"/>
                <a:cs typeface="Source Sans Pro"/>
                <a:sym typeface="Source Sans Pro"/>
              </a:rPr>
              <a:t>„Nie každý, kto mi hovorí: ,Pane, Pane! vojde do nebeského kráľovstva, ale iba ten, kto plní vôľu môjho Otca, ktorý je v nebesiach.“</a:t>
            </a:r>
            <a:endParaRPr sz="3350" b="0" i="0" u="none" strike="noStrike" cap="none" dirty="0">
              <a:solidFill>
                <a:srgbClr val="000000"/>
              </a:solidFill>
              <a:latin typeface="Arial"/>
              <a:ea typeface="Arial"/>
              <a:cs typeface="Arial"/>
              <a:sym typeface="Arial"/>
            </a:endParaRPr>
          </a:p>
        </p:txBody>
      </p:sp>
      <p:sp>
        <p:nvSpPr>
          <p:cNvPr id="563" name="Google Shape;563;p69"/>
          <p:cNvSpPr/>
          <p:nvPr/>
        </p:nvSpPr>
        <p:spPr>
          <a:xfrm>
            <a:off x="5450760" y="4625600"/>
            <a:ext cx="5495400" cy="4756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Clr>
                <a:srgbClr val="000000"/>
              </a:buClr>
              <a:buSzPts val="2500"/>
              <a:buFont typeface="Arial"/>
              <a:buNone/>
            </a:pPr>
            <a:r>
              <a:rPr lang="cs" sz="2500" b="1" i="0" u="none" strike="noStrike" cap="none">
                <a:solidFill>
                  <a:srgbClr val="FFFFFF"/>
                </a:solidFill>
                <a:latin typeface="Source Sans Pro"/>
                <a:ea typeface="Source Sans Pro"/>
                <a:cs typeface="Source Sans Pro"/>
                <a:sym typeface="Source Sans Pro"/>
              </a:rPr>
              <a:t>Matúš 7,21</a:t>
            </a:r>
            <a:endParaRPr sz="2500" b="0" i="0" u="none" strike="noStrike" cap="none">
              <a:solidFill>
                <a:srgbClr val="000000"/>
              </a:solidFill>
              <a:latin typeface="Arial"/>
              <a:ea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pic>
        <p:nvPicPr>
          <p:cNvPr id="569" name="Google Shape;569;p70" descr="nb-en-12-70.jpg"/>
          <p:cNvPicPr preferRelativeResize="0"/>
          <p:nvPr/>
        </p:nvPicPr>
        <p:blipFill rotWithShape="1">
          <a:blip r:embed="rId3">
            <a:alphaModFix/>
          </a:blip>
          <a:srcRect/>
          <a:stretch/>
        </p:blipFill>
        <p:spPr>
          <a:xfrm>
            <a:off x="0" y="0"/>
            <a:ext cx="11711880" cy="658764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Google Shape;107;p7" descr="nb-en-12-7.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108" name="Google Shape;108;p7"/>
          <p:cNvSpPr/>
          <p:nvPr/>
        </p:nvSpPr>
        <p:spPr>
          <a:xfrm>
            <a:off x="315360" y="619560"/>
            <a:ext cx="11058840" cy="919800"/>
          </a:xfrm>
          <a:prstGeom prst="rect">
            <a:avLst/>
          </a:prstGeom>
          <a:noFill/>
          <a:ln>
            <a:noFill/>
          </a:ln>
        </p:spPr>
        <p:txBody>
          <a:bodyPr spcFirstLastPara="1" wrap="square" lIns="90000" tIns="45000" rIns="90000" bIns="45000" anchor="t" anchorCtr="0">
            <a:spAutoFit/>
          </a:bodyPr>
          <a:lstStyle/>
          <a:p>
            <a:pPr marL="0" marR="0" lvl="0" indent="0" algn="ctr" rtl="0">
              <a:lnSpc>
                <a:spcPct val="77000"/>
              </a:lnSpc>
              <a:spcBef>
                <a:spcPts val="0"/>
              </a:spcBef>
              <a:spcAft>
                <a:spcPts val="0"/>
              </a:spcAft>
              <a:buClr>
                <a:srgbClr val="000000"/>
              </a:buClr>
              <a:buSzPts val="7100"/>
              <a:buFont typeface="Arial"/>
              <a:buNone/>
            </a:pPr>
            <a:r>
              <a:rPr lang="cs" sz="7100" b="0" i="0" u="none" strike="noStrike" cap="none">
                <a:solidFill>
                  <a:srgbClr val="FFFFFF"/>
                </a:solidFill>
                <a:latin typeface="Source Sans Pro Light"/>
                <a:ea typeface="Source Sans Pro Light"/>
                <a:cs typeface="Source Sans Pro Light"/>
                <a:sym typeface="Source Sans Pro Light"/>
              </a:rPr>
              <a:t> </a:t>
            </a:r>
            <a:r>
              <a:rPr lang="cs" sz="7100" b="1" i="0" u="none" strike="noStrike" cap="none">
                <a:solidFill>
                  <a:srgbClr val="FFFFFF"/>
                </a:solidFill>
                <a:latin typeface="Source Sans Pro"/>
                <a:ea typeface="Source Sans Pro"/>
                <a:cs typeface="Source Sans Pro"/>
                <a:sym typeface="Source Sans Pro"/>
              </a:rPr>
              <a:t>SOBOTA </a:t>
            </a:r>
            <a:endParaRPr sz="7100" b="0" i="0" u="none" strike="noStrike" cap="none">
              <a:solidFill>
                <a:srgbClr val="000000"/>
              </a:solidFill>
              <a:latin typeface="Arial"/>
              <a:ea typeface="Arial"/>
              <a:cs typeface="Arial"/>
              <a:sym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pic>
        <p:nvPicPr>
          <p:cNvPr id="575" name="Google Shape;575;p71" descr="nb-en-12-71.jpg"/>
          <p:cNvPicPr preferRelativeResize="0"/>
          <p:nvPr/>
        </p:nvPicPr>
        <p:blipFill rotWithShape="1">
          <a:blip r:embed="rId3">
            <a:alphaModFix/>
          </a:blip>
          <a:srcRect/>
          <a:stretch/>
        </p:blipFill>
        <p:spPr>
          <a:xfrm>
            <a:off x="0" y="0"/>
            <a:ext cx="11711880" cy="658764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pic>
        <p:nvPicPr>
          <p:cNvPr id="581" name="Google Shape;581;p72" descr="nb-en-12-72.jpg"/>
          <p:cNvPicPr preferRelativeResize="0"/>
          <p:nvPr/>
        </p:nvPicPr>
        <p:blipFill rotWithShape="1">
          <a:blip r:embed="rId3">
            <a:alphaModFix/>
          </a:blip>
          <a:srcRect/>
          <a:stretch/>
        </p:blipFill>
        <p:spPr>
          <a:xfrm>
            <a:off x="0" y="0"/>
            <a:ext cx="11711880" cy="658764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pic>
        <p:nvPicPr>
          <p:cNvPr id="2" name="Google Shape;594;p73">
            <a:extLst>
              <a:ext uri="{FF2B5EF4-FFF2-40B4-BE49-F238E27FC236}">
                <a16:creationId xmlns:a16="http://schemas.microsoft.com/office/drawing/2014/main" id="{77A42142-2789-3617-763B-7A5173430C98}"/>
              </a:ext>
            </a:extLst>
          </p:cNvPr>
          <p:cNvPicPr preferRelativeResize="0"/>
          <p:nvPr/>
        </p:nvPicPr>
        <p:blipFill rotWithShape="1">
          <a:blip r:embed="rId3">
            <a:alphaModFix/>
          </a:blip>
          <a:srcRect b="10"/>
          <a:stretch/>
        </p:blipFill>
        <p:spPr>
          <a:xfrm>
            <a:off x="0" y="0"/>
            <a:ext cx="11711520" cy="6587279"/>
          </a:xfrm>
          <a:prstGeom prst="rect">
            <a:avLst/>
          </a:prstGeom>
          <a:noFill/>
          <a:ln>
            <a:noFill/>
          </a:ln>
        </p:spPr>
      </p:pic>
      <p:sp>
        <p:nvSpPr>
          <p:cNvPr id="3" name="Google Shape;595;p73">
            <a:extLst>
              <a:ext uri="{FF2B5EF4-FFF2-40B4-BE49-F238E27FC236}">
                <a16:creationId xmlns:a16="http://schemas.microsoft.com/office/drawing/2014/main" id="{971A53C6-7A59-3D86-4095-35D9B0A9261C}"/>
              </a:ext>
            </a:extLst>
          </p:cNvPr>
          <p:cNvSpPr txBox="1"/>
          <p:nvPr/>
        </p:nvSpPr>
        <p:spPr>
          <a:xfrm>
            <a:off x="6238240" y="1153940"/>
            <a:ext cx="4846320" cy="1284937"/>
          </a:xfrm>
          <a:prstGeom prst="rect">
            <a:avLst/>
          </a:prstGeom>
          <a:noFill/>
          <a:ln>
            <a:noFill/>
          </a:ln>
        </p:spPr>
        <p:txBody>
          <a:bodyPr spcFirstLastPara="1" wrap="square" lIns="91425" tIns="91425" rIns="91425" bIns="91425" anchor="t" anchorCtr="0">
            <a:spAutoFit/>
          </a:bodyPr>
          <a:lstStyle/>
          <a:p>
            <a:pPr marL="0" lvl="0" indent="0" algn="ctr" rtl="0">
              <a:lnSpc>
                <a:spcPct val="65000"/>
              </a:lnSpc>
              <a:spcBef>
                <a:spcPts val="0"/>
              </a:spcBef>
              <a:spcAft>
                <a:spcPts val="0"/>
              </a:spcAft>
              <a:buNone/>
            </a:pPr>
            <a:r>
              <a:rPr lang="cs" sz="5500" dirty="0">
                <a:solidFill>
                  <a:srgbClr val="FFFFFF"/>
                </a:solidFill>
                <a:latin typeface="Source Sans Pro Light"/>
                <a:ea typeface="Source Sans Pro Light"/>
                <a:cs typeface="Source Sans Pro Light"/>
                <a:sym typeface="Source Sans Pro Light"/>
              </a:rPr>
              <a:t>MOJA </a:t>
            </a:r>
            <a:endParaRPr sz="5500" dirty="0">
              <a:solidFill>
                <a:srgbClr val="FFFFFF"/>
              </a:solidFill>
              <a:latin typeface="Source Sans Pro Light"/>
              <a:ea typeface="Source Sans Pro Light"/>
              <a:cs typeface="Source Sans Pro Light"/>
              <a:sym typeface="Source Sans Pro Light"/>
            </a:endParaRPr>
          </a:p>
          <a:p>
            <a:pPr marL="0" lvl="0" indent="0" algn="ctr" rtl="0">
              <a:lnSpc>
                <a:spcPct val="65000"/>
              </a:lnSpc>
              <a:spcBef>
                <a:spcPts val="0"/>
              </a:spcBef>
              <a:spcAft>
                <a:spcPts val="0"/>
              </a:spcAft>
              <a:buNone/>
            </a:pPr>
            <a:r>
              <a:rPr lang="cs" sz="5500" b="1" dirty="0">
                <a:solidFill>
                  <a:srgbClr val="FFFFFF"/>
                </a:solidFill>
                <a:latin typeface="Source Sans Pro"/>
                <a:ea typeface="Source Sans Pro"/>
                <a:cs typeface="Source Sans Pro"/>
                <a:sym typeface="Source Sans Pro"/>
              </a:rPr>
              <a:t>ROZHODNUTIE</a:t>
            </a:r>
            <a:endParaRPr sz="5500" b="1" dirty="0">
              <a:solidFill>
                <a:srgbClr val="FFFFFF"/>
              </a:solidFill>
              <a:latin typeface="Source Sans Pro"/>
              <a:ea typeface="Source Sans Pro"/>
              <a:cs typeface="Source Sans Pro"/>
              <a:sym typeface="Source Sans Pro"/>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pic>
        <p:nvPicPr>
          <p:cNvPr id="593" name="Google Shape;593;p74" descr="nb-en-12-74.jpg"/>
          <p:cNvPicPr preferRelativeResize="0"/>
          <p:nvPr/>
        </p:nvPicPr>
        <p:blipFill rotWithShape="1">
          <a:blip r:embed="rId3">
            <a:alphaModFix/>
          </a:blip>
          <a:srcRect/>
          <a:stretch/>
        </p:blipFill>
        <p:spPr>
          <a:xfrm>
            <a:off x="0" y="0"/>
            <a:ext cx="11711880" cy="658764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600" name="Google Shape;600;p75"/>
          <p:cNvSpPr/>
          <p:nvPr/>
        </p:nvSpPr>
        <p:spPr>
          <a:xfrm>
            <a:off x="2815560" y="349200"/>
            <a:ext cx="6216120" cy="2016720"/>
          </a:xfrm>
          <a:prstGeom prst="rect">
            <a:avLst/>
          </a:prstGeom>
          <a:noFill/>
          <a:ln>
            <a:noFill/>
          </a:ln>
        </p:spPr>
        <p:txBody>
          <a:bodyPr spcFirstLastPara="1" wrap="square" lIns="90000" tIns="45000" rIns="90000" bIns="45000" anchor="t" anchorCtr="0">
            <a:spAutoFit/>
          </a:bodyPr>
          <a:lstStyle/>
          <a:p>
            <a:pPr marL="0" marR="0" lvl="0" indent="0" algn="ctr" rtl="0">
              <a:lnSpc>
                <a:spcPct val="76000"/>
              </a:lnSpc>
              <a:spcBef>
                <a:spcPts val="0"/>
              </a:spcBef>
              <a:spcAft>
                <a:spcPts val="0"/>
              </a:spcAft>
              <a:buClr>
                <a:srgbClr val="000000"/>
              </a:buClr>
              <a:buSzPts val="16650"/>
              <a:buFont typeface="Arial"/>
              <a:buNone/>
            </a:pPr>
            <a:r>
              <a:rPr lang="cs" sz="16650" b="0" i="0" u="none" strike="noStrike" cap="none">
                <a:solidFill>
                  <a:srgbClr val="FFFFFF"/>
                </a:solidFill>
                <a:latin typeface="Source Sans Pro Light"/>
                <a:ea typeface="Source Sans Pro Light"/>
                <a:cs typeface="Source Sans Pro Light"/>
                <a:sym typeface="Source Sans Pro Light"/>
              </a:rPr>
              <a:t>NOVÉ</a:t>
            </a:r>
            <a:endParaRPr sz="16650" b="0" i="0" u="none" strike="noStrike" cap="none">
              <a:solidFill>
                <a:srgbClr val="000000"/>
              </a:solidFill>
              <a:latin typeface="Arial"/>
              <a:ea typeface="Arial"/>
              <a:cs typeface="Arial"/>
              <a:sym typeface="Arial"/>
            </a:endParaRPr>
          </a:p>
        </p:txBody>
      </p:sp>
      <p:sp>
        <p:nvSpPr>
          <p:cNvPr id="601" name="Google Shape;601;p75"/>
          <p:cNvSpPr/>
          <p:nvPr/>
        </p:nvSpPr>
        <p:spPr>
          <a:xfrm>
            <a:off x="2815560" y="2229724"/>
            <a:ext cx="6216120" cy="1272356"/>
          </a:xfrm>
          <a:prstGeom prst="rect">
            <a:avLst/>
          </a:prstGeom>
          <a:noFill/>
          <a:ln>
            <a:noFill/>
          </a:ln>
        </p:spPr>
        <p:txBody>
          <a:bodyPr spcFirstLastPara="1" wrap="square" lIns="90000" tIns="45000" rIns="90000" bIns="45000" anchor="b" anchorCtr="0">
            <a:spAutoFit/>
          </a:bodyPr>
          <a:lstStyle/>
          <a:p>
            <a:pPr marL="0" marR="0" lvl="0" indent="0" algn="ctr" rtl="0">
              <a:lnSpc>
                <a:spcPct val="83000"/>
              </a:lnSpc>
              <a:spcBef>
                <a:spcPts val="0"/>
              </a:spcBef>
              <a:spcAft>
                <a:spcPts val="0"/>
              </a:spcAft>
              <a:buClr>
                <a:srgbClr val="000000"/>
              </a:buClr>
              <a:buSzPts val="9250"/>
              <a:buFont typeface="Arial"/>
              <a:buNone/>
            </a:pPr>
            <a:r>
              <a:rPr lang="cs" sz="9250" b="1" i="0" u="none" strike="noStrike" cap="none">
                <a:solidFill>
                  <a:srgbClr val="FFFFFF"/>
                </a:solidFill>
                <a:latin typeface="Source Sans Pro"/>
                <a:ea typeface="Source Sans Pro"/>
                <a:cs typeface="Source Sans Pro"/>
                <a:sym typeface="Source Sans Pro"/>
              </a:rPr>
              <a:t>ZAČIATKY</a:t>
            </a:r>
            <a:endParaRPr sz="9250" b="0" i="0" u="none" strike="noStrike" cap="none">
              <a:solidFill>
                <a:srgbClr val="000000"/>
              </a:solidFill>
              <a:latin typeface="Arial"/>
              <a:ea typeface="Arial"/>
              <a:cs typeface="Arial"/>
              <a:sym typeface="Arial"/>
            </a:endParaRPr>
          </a:p>
        </p:txBody>
      </p:sp>
      <p:sp>
        <p:nvSpPr>
          <p:cNvPr id="2" name="Google Shape;626;p75">
            <a:extLst>
              <a:ext uri="{FF2B5EF4-FFF2-40B4-BE49-F238E27FC236}">
                <a16:creationId xmlns:a16="http://schemas.microsoft.com/office/drawing/2014/main" id="{4E07BE6A-4840-0B56-660B-81D8B901EAAD}"/>
              </a:ext>
            </a:extLst>
          </p:cNvPr>
          <p:cNvSpPr/>
          <p:nvPr/>
        </p:nvSpPr>
        <p:spPr>
          <a:xfrm>
            <a:off x="1249925" y="3535425"/>
            <a:ext cx="9693000" cy="1847400"/>
          </a:xfrm>
          <a:prstGeom prst="rect">
            <a:avLst/>
          </a:prstGeom>
          <a:noFill/>
          <a:ln>
            <a:noFill/>
          </a:ln>
        </p:spPr>
        <p:txBody>
          <a:bodyPr spcFirstLastPara="1" wrap="square" lIns="90000" tIns="45000" rIns="90000" bIns="45000" anchor="t" anchorCtr="0">
            <a:noAutofit/>
          </a:bodyPr>
          <a:lstStyle/>
          <a:p>
            <a:pPr marL="0" marR="0" lvl="0" indent="0" algn="r" rtl="0">
              <a:lnSpc>
                <a:spcPct val="78000"/>
              </a:lnSpc>
              <a:spcBef>
                <a:spcPts val="0"/>
              </a:spcBef>
              <a:spcAft>
                <a:spcPts val="0"/>
              </a:spcAft>
              <a:buNone/>
            </a:pPr>
            <a:r>
              <a:rPr lang="cs-CZ" sz="7410" dirty="0" err="1">
                <a:latin typeface="Source Sans Pro"/>
                <a:ea typeface="Source Sans Pro"/>
                <a:cs typeface="Source Sans Pro"/>
                <a:sym typeface="Source Sans Pro"/>
              </a:rPr>
              <a:t>Názov</a:t>
            </a:r>
            <a:r>
              <a:rPr lang="cs-CZ" sz="7410" dirty="0">
                <a:latin typeface="Source Sans Pro"/>
                <a:ea typeface="Source Sans Pro"/>
                <a:cs typeface="Source Sans Pro"/>
                <a:sym typeface="Source Sans Pro"/>
              </a:rPr>
              <a:t> </a:t>
            </a:r>
            <a:br>
              <a:rPr lang="cs-CZ" sz="7410" dirty="0">
                <a:latin typeface="Source Sans Pro"/>
                <a:ea typeface="Source Sans Pro"/>
                <a:cs typeface="Source Sans Pro"/>
                <a:sym typeface="Source Sans Pro"/>
              </a:rPr>
            </a:br>
            <a:r>
              <a:rPr lang="cs-CZ" sz="7410" dirty="0" err="1">
                <a:latin typeface="Source Sans Pro"/>
                <a:ea typeface="Source Sans Pro"/>
                <a:cs typeface="Source Sans Pro"/>
                <a:sym typeface="Source Sans Pro"/>
              </a:rPr>
              <a:t>ďalšie</a:t>
            </a:r>
            <a:r>
              <a:rPr lang="cs-CZ" sz="7410" dirty="0">
                <a:latin typeface="Source Sans Pro"/>
                <a:ea typeface="Source Sans Pro"/>
                <a:cs typeface="Source Sans Pro"/>
                <a:sym typeface="Source Sans Pro"/>
              </a:rPr>
              <a:t> </a:t>
            </a:r>
            <a:r>
              <a:rPr lang="cs-CZ" sz="7410" dirty="0" err="1">
                <a:latin typeface="Source Sans Pro"/>
                <a:ea typeface="Source Sans Pro"/>
                <a:cs typeface="Source Sans Pro"/>
                <a:sym typeface="Source Sans Pro"/>
              </a:rPr>
              <a:t>prednášky</a:t>
            </a:r>
            <a:r>
              <a:rPr lang="cs-CZ" sz="7410" dirty="0">
                <a:solidFill>
                  <a:srgbClr val="000000"/>
                </a:solidFill>
                <a:latin typeface="Source Sans Pro"/>
                <a:ea typeface="Source Sans Pro"/>
                <a:cs typeface="Source Sans Pro"/>
                <a:sym typeface="Source Sans Pro"/>
              </a:rPr>
              <a:t> </a:t>
            </a:r>
            <a:endParaRPr sz="7410" dirty="0">
              <a:solidFill>
                <a:srgbClr val="000000"/>
              </a:solidFill>
              <a:latin typeface="Source Sans Pro"/>
              <a:ea typeface="Source Sans Pro"/>
              <a:cs typeface="Source Sans Pro"/>
              <a:sym typeface="Source Sans Pro"/>
            </a:endParaRPr>
          </a:p>
          <a:p>
            <a:pPr marL="0" marR="0" lvl="0" indent="0" algn="ctr" rtl="0">
              <a:lnSpc>
                <a:spcPct val="78000"/>
              </a:lnSpc>
              <a:spcBef>
                <a:spcPts val="0"/>
              </a:spcBef>
              <a:spcAft>
                <a:spcPts val="0"/>
              </a:spcAft>
              <a:buNone/>
            </a:pPr>
            <a:endParaRPr sz="7410" b="0" i="0" u="none" strike="noStrike" cap="none" dirty="0">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14" name="Google Shape;114;p8"/>
          <p:cNvPicPr preferRelativeResize="0"/>
          <p:nvPr/>
        </p:nvPicPr>
        <p:blipFill>
          <a:blip r:embed="rId3"/>
          <a:srcRect/>
          <a:stretch/>
        </p:blipFill>
        <p:spPr>
          <a:xfrm>
            <a:off x="610" y="3413"/>
            <a:ext cx="11711360" cy="658764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Google Shape;120;p9"/>
          <p:cNvPicPr preferRelativeResize="0"/>
          <p:nvPr/>
        </p:nvPicPr>
        <p:blipFill>
          <a:blip r:embed="rId3"/>
          <a:srcRect/>
          <a:stretch/>
        </p:blipFill>
        <p:spPr>
          <a:xfrm>
            <a:off x="260" y="0"/>
            <a:ext cx="11711360" cy="6587641"/>
          </a:xfrm>
          <a:prstGeom prst="rect">
            <a:avLst/>
          </a:prstGeom>
          <a:noFill/>
          <a:ln>
            <a:noFill/>
          </a:ln>
        </p:spPr>
      </p:pic>
      <p:sp>
        <p:nvSpPr>
          <p:cNvPr id="121" name="Google Shape;121;p9"/>
          <p:cNvSpPr/>
          <p:nvPr/>
        </p:nvSpPr>
        <p:spPr>
          <a:xfrm>
            <a:off x="5591725" y="2134913"/>
            <a:ext cx="5940600" cy="2276093"/>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Clr>
                <a:srgbClr val="000000"/>
              </a:buClr>
              <a:buSzPts val="7100"/>
              <a:buFont typeface="Arial"/>
              <a:buNone/>
            </a:pPr>
            <a:r>
              <a:rPr lang="cs" sz="7100" b="0" i="0" u="none" strike="noStrike" cap="none">
                <a:solidFill>
                  <a:srgbClr val="FFFFFF"/>
                </a:solidFill>
                <a:latin typeface="Source Sans Pro Light"/>
                <a:ea typeface="Source Sans Pro Light"/>
                <a:cs typeface="Source Sans Pro Light"/>
                <a:sym typeface="Source Sans Pro Light"/>
              </a:rPr>
              <a:t>A </a:t>
            </a:r>
            <a:r>
              <a:rPr lang="cs" sz="7100" b="1" i="0" u="none" strike="noStrike" cap="none">
                <a:solidFill>
                  <a:schemeClr val="lt1"/>
                </a:solidFill>
                <a:latin typeface="Source Sans Pro"/>
                <a:ea typeface="Source Sans Pro"/>
                <a:cs typeface="Source Sans Pro"/>
                <a:sym typeface="Source Sans Pro"/>
              </a:rPr>
              <a:t>SIEDMY DEŇ</a:t>
            </a:r>
            <a:endParaRPr/>
          </a:p>
          <a:p>
            <a:pPr marL="0" marR="0" lvl="0" indent="0" algn="l" rtl="0">
              <a:lnSpc>
                <a:spcPct val="100000"/>
              </a:lnSpc>
              <a:spcBef>
                <a:spcPts val="0"/>
              </a:spcBef>
              <a:spcAft>
                <a:spcPts val="0"/>
              </a:spcAft>
              <a:buClr>
                <a:srgbClr val="000000"/>
              </a:buClr>
              <a:buSzPts val="7100"/>
              <a:buFont typeface="Arial"/>
              <a:buNone/>
            </a:pPr>
            <a:r>
              <a:rPr lang="cs" sz="7100" b="0" i="0" u="none" strike="noStrike" cap="none">
                <a:solidFill>
                  <a:srgbClr val="FFFFFF"/>
                </a:solidFill>
                <a:latin typeface="Source Sans Pro Light"/>
                <a:ea typeface="Source Sans Pro Light"/>
                <a:cs typeface="Source Sans Pro Light"/>
                <a:sym typeface="Source Sans Pro Light"/>
              </a:rPr>
              <a:t>ODPOČINUL</a:t>
            </a:r>
            <a:endParaRPr sz="71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125</TotalTime>
  <Words>5308</Words>
  <Application>Microsoft Office PowerPoint</Application>
  <PresentationFormat>Vlastní</PresentationFormat>
  <Paragraphs>522</Paragraphs>
  <Slides>74</Slides>
  <Notes>74</Notes>
  <HiddenSlides>0</HiddenSlides>
  <MMClips>0</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74</vt:i4>
      </vt:variant>
    </vt:vector>
  </HeadingPairs>
  <TitlesOfParts>
    <vt:vector size="81" baseType="lpstr">
      <vt:lpstr>Source Sans Pro Light</vt:lpstr>
      <vt:lpstr>Source Sans Pro</vt:lpstr>
      <vt:lpstr>Arial</vt:lpstr>
      <vt:lpstr>Times New Roman</vt:lpstr>
      <vt:lpstr>Source Code Pro</vt:lpstr>
      <vt:lpstr>Calibri</vt:lpstr>
      <vt:lpstr>Office Theme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Patrik Hlivka</dc:creator>
  <cp:lastModifiedBy>Filip Podsedník</cp:lastModifiedBy>
  <cp:revision>2</cp:revision>
  <dcterms:created xsi:type="dcterms:W3CDTF">2013-01-27T09:14:16Z</dcterms:created>
  <dcterms:modified xsi:type="dcterms:W3CDTF">2025-05-15T09:33:07Z</dcterms:modified>
</cp:coreProperties>
</file>