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33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1712575" cy="6594475"/>
  <p:notesSz cx="6594475" cy="117125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7" userDrawn="1">
          <p15:clr>
            <a:srgbClr val="A4A3A4"/>
          </p15:clr>
        </p15:guide>
        <p15:guide id="2" pos="491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1" roundtripDataSignature="AMtx7mjeXKnfDtA2ivFT1KqkDN0kKEC4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58" autoAdjust="0"/>
  </p:normalViewPr>
  <p:slideViewPr>
    <p:cSldViewPr snapToGrid="0">
      <p:cViewPr varScale="1">
        <p:scale>
          <a:sx n="100" d="100"/>
          <a:sy n="100" d="100"/>
        </p:scale>
        <p:origin x="216" y="90"/>
      </p:cViewPr>
      <p:guideLst>
        <p:guide orient="horz" pos="467"/>
        <p:guide pos="4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8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99275" y="878425"/>
            <a:ext cx="4396525" cy="4392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59425" y="5563450"/>
            <a:ext cx="5275575" cy="527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1100" dirty="0"/>
              <a:t>Prajem Vám krásny deň a vítam Vás na dnešnej prednáške</a:t>
            </a:r>
            <a:endParaRPr lang="sk-SK" dirty="0"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(Ján 10,10)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Ježiš povedal: „Ja som prišiel, aby mali život, a to v hojnej miere.“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Ježiš chce, aby sme mali šťastný, radostný a zdravý život. Chce, aby sme žili naplneným životom.</a:t>
            </a:r>
            <a:endParaRPr/>
          </a:p>
        </p:txBody>
      </p:sp>
      <p:sp>
        <p:nvSpPr>
          <p:cNvPr id="147" name="Google Shape;14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Keď Boh vyviedol Izraelitov z Egypta, pripomenul im niektoré dôležité pravidlá a obmedzenia týkajúce sa zdravého života.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 vysvetlení svojho plánu na udržanie si dobrého zdravia, dal tým, kto bude dodržiavať jeho pokyny, veľmi pozoruhodné zasľúbenie.</a:t>
            </a:r>
            <a:endParaRPr/>
          </a:p>
        </p:txBody>
      </p:sp>
      <p:sp>
        <p:nvSpPr>
          <p:cNvPr id="155" name="Google Shape;15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(Exodus 15,26)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Povedal: „Ak budeš naozaj poslúchať hlas Hospodina, svojho Boha, a budeš robiť to, čo je v jeho očiach správne, ak poslúchneš jeho príkazy a zachováš všetky jeho ustanovenia…“</a:t>
            </a:r>
            <a:endParaRPr/>
          </a:p>
        </p:txBody>
      </p:sp>
      <p:sp>
        <p:nvSpPr>
          <p:cNvPr id="161" name="Google Shape;16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(Exodus 15,26)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„…nedopustím na teba nijakú chorobu, akú som dopustil na Egypťanov, lebo ja Hospodin, som tvoj lekár.“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Povedal tiež toto:</a:t>
            </a:r>
            <a:endParaRPr/>
          </a:p>
        </p:txBody>
      </p:sp>
      <p:sp>
        <p:nvSpPr>
          <p:cNvPr id="169" name="Google Shape;16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(Exodus 23,25)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„Budete slúžiť Hospodinovi, svojmu Bohu. On ti požehná chlieb i vodu. Vzdialim od teba chorobu;“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Chápete, aké je to dôležité?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Ak dodržujeme Hospodinove pokyny, je možné často zvrátiť dopady nemoci.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To je veľmi cenná informácia.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Aké to skvelé zasľúbenie!</a:t>
            </a:r>
            <a:endParaRPr/>
          </a:p>
        </p:txBody>
      </p:sp>
      <p:sp>
        <p:nvSpPr>
          <p:cNvPr id="177" name="Google Shape;17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(Žalmy 105,37 B21)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Keď žalmista komentuje naplnenie tohoto zasľúbenia, hovorí: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„…slabocha v ich kmeňoch nebolo!“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„Dobre,„ poviete si, „ale možno Egypťania nemali rovnaké nemoci, ako máme dnes„.</a:t>
            </a:r>
            <a:endParaRPr/>
          </a:p>
        </p:txBody>
      </p:sp>
      <p:sp>
        <p:nvSpPr>
          <p:cNvPr id="185" name="Google Shape;18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Google Shape;19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Tím špecialistov z celého sveta sa zišiel v r. 1975, aby vykonali autopsie na egyptských múmiách v Manchestru (Veľká Británia) v Múzeu medicíny. Tieto múmie boli datované do r. 1900 p. n. l.</a:t>
            </a:r>
            <a:endParaRPr/>
          </a:p>
        </p:txBody>
      </p:sp>
      <p:sp>
        <p:nvSpPr>
          <p:cNvPr id="193" name="Google Shape;19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Nálezy boli veľmi zaujímavé.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Starí Egypťania trpeli mnohými chorobami, ktoré sú bežné i pre nás: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onemocnenie srdca,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rakovina,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cievne choroby,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artritída.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Aj keď bol Egypt v Mojžišovej dobe vzdelávacím a kultúrnym centrom sveta, ich znalosti o zdraví a liekoch boli veľmi podobné tomu, aké majú africkí šamani dnes.</a:t>
            </a:r>
            <a:endParaRPr dirty="0"/>
          </a:p>
        </p:txBody>
      </p:sp>
      <p:sp>
        <p:nvSpPr>
          <p:cNvPr id="199" name="Google Shape;19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" name="Google Shape;20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 r 1552 p. n. l. nie dlho predtým, než sa narodil Mojžiš, bola napísaná slávna egyptská zdravotnícka kniha nazvaná Ebersov papyrus.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Táto kniha zaznamenáva výsledky liekov či „liečby“ pre celú radu chorôb, infekcií a úrazov, ktoré by sme pravdepodobne neradi použili.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K tomu, ako sa zbaviť hlboko zabodnutej triesky </a:t>
            </a:r>
            <a:r>
              <a:rPr lang="sk-SK" b="0" i="0" dirty="0" err="1"/>
              <a:t>doporučuje</a:t>
            </a:r>
            <a:r>
              <a:rPr lang="sk-SK" b="0" i="0" dirty="0"/>
              <a:t> potierať ranu </a:t>
            </a:r>
            <a:r>
              <a:rPr lang="sk-SK" b="0" i="0" dirty="0" err="1"/>
              <a:t>červiou</a:t>
            </a:r>
            <a:r>
              <a:rPr lang="sk-SK" b="0" i="0" dirty="0"/>
              <a:t> krvou s konským hnojom.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Na uštipnutie hadom bude fungovať pitie vody, ktorú nalievame cez modlu.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Plešinu? </a:t>
            </a:r>
            <a:r>
              <a:rPr lang="sk-SK" b="0" i="0" dirty="0" err="1"/>
              <a:t>Vmasíruj</a:t>
            </a:r>
            <a:r>
              <a:rPr lang="sk-SK" b="0" i="0" dirty="0"/>
              <a:t> do pokožky na hlave tonik vyrobený z konských kopýt, kvetov datľovníka a psích piet povarených v oleji.</a:t>
            </a:r>
            <a:endParaRPr dirty="0"/>
          </a:p>
        </p:txBody>
      </p:sp>
      <p:sp>
        <p:nvSpPr>
          <p:cNvPr id="212" name="Google Shape;21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603250" y="877888"/>
            <a:ext cx="7800975" cy="43926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sk-SK" dirty="0"/>
              <a:t>Dnes by sme sa chceli spoločne zamyslieť nad témou: Jednoduché princípy k zdravému životu.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6601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Google Shape;21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Biblia nám hovorí, že Mojžiš bol vylúčený vo všetkej egyptské múdrosti (Sk 7,22).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Jeho spisy sú plné pokynov týkajúcich sa hygienických opatrení, karantény, osobnej hygieny a výživy, ale ani raz tam nenájdeme zmienenú liečbu z Ebersovho papyrusu.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Kde prišiel Mojžiš k týmto úžasným zdravotným princípom a smerniciam?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Od Boha!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Boh vytvoril naše telá.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Vie, ako sa môžeme vyhnúť nemociam a udržiavať svoje telo optimálne v chodu.</a:t>
            </a:r>
            <a:endParaRPr/>
          </a:p>
        </p:txBody>
      </p:sp>
      <p:sp>
        <p:nvSpPr>
          <p:cNvPr id="218" name="Google Shape;21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Mladý muž si kúpil žiarivé športové auto, na ktoré si celé roky šetril.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Dostal k autu manuál, kde sa presne písalo, ako sa má o svoje auto najlepšie starať a ako ho udržovať v dobrom stave čo najdlhšie.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Bolo to drahé auto a pravdepodobne by ste si mysleli, že mladý vlastník si aspoň prečíta návod na údržbu auta.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Ale neurobil to.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Jeho jedinou starosťou bolo, ako sa dostať za pár sekúnd z nuly na stovku kilometrov v hodine.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Rád auto prehnal čo najrýchlejšie a potom dupol na brzdu, aby videl, ako rýchlo vie zabrzdiť.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Tiež rád počúval pískanie pneumatík.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Neskontroloval olej ani vodu alebo tlak v pneumatikách - nemal na to proste čas.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Chcel byť za volantom, jazdiť, kde sa mu bude chcieť - a obzvlášť tam, kde mohlo veľa ľudí vidieť, ako preháňa svoje blýskavé auto.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Zvyšok príbehu si ľahko domyslíte.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Áno, netrvalo dlho než bola treba veľmi drahá oprava.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Ale nerobíme to isté s úžasným telom, ktoré nám Boh dal?</a:t>
            </a:r>
            <a:endParaRPr dirty="0"/>
          </a:p>
        </p:txBody>
      </p:sp>
      <p:sp>
        <p:nvSpPr>
          <p:cNvPr id="224" name="Google Shape;22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9" name="Google Shape;22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Určite to stojí za to, keď sa pozrieme späť do záhrady Eden, späť ku stvoreniu, a povšimneme si veci, ktoré Boh povedal Adamovi a Eve, aby podporil ich dobré zdravie.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Pred pádom do hriechu dal Boh Adamovi a Eve dokonalú stravu, ktorá by udržovala a podporovala ich zdravie.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(Genezis 1,29)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„Dal som vám všetky semenné rastliny na zemi a všetky stromy, prinášajúce ovocie, v ktorom je semeno, aby vám boli pokrmom.“</a:t>
            </a:r>
            <a:endParaRPr dirty="0"/>
          </a:p>
        </p:txBody>
      </p:sp>
      <p:sp>
        <p:nvSpPr>
          <p:cNvPr id="230" name="Google Shape;23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V modernom jazyku by sme povedali, že im bolo dané ovocie, obilniny a orechy.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To bolo ich jedlo.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Potom, čo Adam zhrešil, pridal Boh k jeho strave ešte zeleninu.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(Genezis 3,18)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„…a ty budeš jesť poľné byliny.“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Ovocie, obilniny, orechy a zelenina bola celková strava až do potopy.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Bolo to dostatočné? Naozaj bolo.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Je treba si uvedomiť, že Boží ľud žil na tejto strave stovky rokov.</a:t>
            </a:r>
            <a:endParaRPr dirty="0"/>
          </a:p>
        </p:txBody>
      </p:sp>
      <p:sp>
        <p:nvSpPr>
          <p:cNvPr id="238" name="Google Shape;23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Google Shape;24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Najstarší muž, ktorý kedy na svete žil, sa volal Matuzalem.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(Genezis 5,27)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„Celý vek Matuzalemovho života bol deväťstošesťdesiatdeväť rokov, potom zomrel.“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 potope sa značne skrátila dĺžka života. Noeho syn, Šém žil 600 rokov; jeho vnuk 239 rokov a jeho pravnuk 175 rokov.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 dobe kráľa Dávida sa dĺžka života skrátila až na 70 rokov.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 to je veľký skok, že?</a:t>
            </a:r>
            <a:endParaRPr/>
          </a:p>
        </p:txBody>
      </p:sp>
      <p:sp>
        <p:nvSpPr>
          <p:cNvPr id="246" name="Google Shape;24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3" name="Google Shape;25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Rastlinstvo na zemi bolo po veľkej potope v obmedzenom množstve. Noeho zásoby sa vyčerpali potom, čo jeho rodina žila viac než rok v arche.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Až vtedy dovolil Boh Noemu, aby jedol zvieratá ako výnimočné opatrenie.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Nie všetky rastliny a všetky zvieratá boli dobré ku konzumácii.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Boh dal smernice, ktoré jedlo považoval za dobré pre človeka.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Rozlišoval medzi „čistými“ a „nečistými“ zvieratami.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Boh tiež informoval Noeho, ktoré zvieratá má vziať a v akom počte do archy.</a:t>
            </a:r>
            <a:endParaRPr/>
          </a:p>
        </p:txBody>
      </p:sp>
      <p:sp>
        <p:nvSpPr>
          <p:cNvPr id="254" name="Google Shape;25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(Genezis 7,2)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„Zo všetkých čistých zvierat vezmi so sebou sedem párov, samca a samicu; z nečistých zvierat po páre, samca a samicu.“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Je zrejmé, že Noe vedel, ktoré zvieratá považuje Boh za čisté a za nečisté.</a:t>
            </a:r>
            <a:endParaRPr/>
          </a:p>
        </p:txBody>
      </p:sp>
      <p:sp>
        <p:nvSpPr>
          <p:cNvPr id="260" name="Google Shape;26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" name="Google Shape;26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Pozdejšie, keď Boh vyviedol Izraelitov z otroctva v Egypte, dal im princípy ohľadom stravovania, aby ochránil ich zdravie a dal im dlhovekosť. Boh určil, ktoré zvieratá sú vhodné ku konzumácii a čisté a ktoré nie - tie sú nečisté.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(Deuteronómium 14,4-6)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„Smiete jesť tieto zvieratá... Skrátka všetky zvieratá, ktoré majú tak rozdvojené kopytá, že obe kopytá sú úplne rozpolené, a ktoré sú prežúvavce medzi zvieratami.“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Povšimnite si týchto zásad, ktoré sú ľahké k zapamätaniu: len dve veci: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1. rozdelené kopytá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2. prežúvavce.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Niekoľko bežných čistých zvierat podľa veršov </a:t>
            </a:r>
            <a:r>
              <a:rPr lang="sk-SK" b="0" i="0" dirty="0" err="1"/>
              <a:t>Deuteronómia</a:t>
            </a:r>
            <a:r>
              <a:rPr lang="sk-SK" b="0" i="0" dirty="0"/>
              <a:t> 14, 4-6 CSP: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býk, ovce, jeleň, gazela, srnec, divoká koza, antilopa, divoká koza a horská koza.</a:t>
            </a:r>
            <a:endParaRPr dirty="0"/>
          </a:p>
        </p:txBody>
      </p:sp>
      <p:sp>
        <p:nvSpPr>
          <p:cNvPr id="276" name="Google Shape;27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Google Shape;28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Nečisté zvieratá, ktoré sú dnes bežne konzumované zahrnujú podľa veršov 7 a 8: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ťavu, králika, sviňu a hlodavca.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Spomínate si na dve pravidlá?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Pokiaľ má zviera rozdelené kopytá a prežúva, je bezpečné ho jesť.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Je dôležité si to zapamätať, pretože niektoré zvieratá prežúvajú, ale nemajú rozdelené kopytá.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Napríklad sviňa má rozdelené kopytá, ale neprežúva - je teda nečistá.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Biblia má tiež veľmi jasné inštrukcie o prasatách.</a:t>
            </a:r>
            <a:endParaRPr/>
          </a:p>
        </p:txBody>
      </p:sp>
      <p:sp>
        <p:nvSpPr>
          <p:cNvPr id="284" name="Google Shape;284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Na vrchole útesu s nádherným výhľadom na smaragdovo modrej vode Stredozemného mora je starý portugalský kláštor.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Výhľad odtiaľ je úchvatný.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Ale je tu jeden problém.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Jediná cesta, ako sa dostať na vrchol útesu je starý prútený kôš, priviazaný na lano, ktoré zdvíha starý mních.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(Levitikus 11,7)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„Ošípaná, ktorá síce má kopytá rozdvojené úplne, ale neprežúva, bude pre vás nečistá. Z ich mäsa nesmiete jesť, ich zdochliny sa nedotýkajte; budú pre vás nečisté.“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Prasa je mrchožrút.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Jedlo vrátane odpadkov zjedených prasatami je strávené a premenené na mäso behom pár hodín.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Naproti tomu krava má zložitejší tráviaci systém.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Zaberie to 48 hodín, než je potrava premenená na mäso.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Má tiež zložitejší vylučovací systém, ktorý odstraňuje nečistoty z tela.</a:t>
            </a:r>
            <a:endParaRPr/>
          </a:p>
        </p:txBody>
      </p:sp>
      <p:sp>
        <p:nvSpPr>
          <p:cNvPr id="292" name="Google Shape;29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Bravčové mäso je často nakazené larvami či červami svalovca.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Keď človek zje nakazené bravčové, rozpustí sa tuhá cysta obklopujúca larvu.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Larva sa potom zavŕta do črevnej steny a začne sa množiť.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Vstúpi potom do krvného obehu a je unášaná do ďalších častí tela.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Svalovec môže byť smrteľný. Záleží na počtu zjedených červov.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Táto choroba je často nesprávne diagnostikovaná ako artritída alebo otrava jedlom.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Boh vie, čo je pre nás najlepšie - vyhýbajte sa bravčovému!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Vie, ktoré zvieratá sú zdravšie a ktoré môžu spôsobiť onemocnenie. Biblia hovorí, že: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Google Shape;30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(Žalmy 84,12)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„…neodopiera dobro tým, čo žijú bezúhonne.“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Boh dáva pokyny aj ohľadne rýb:</a:t>
            </a:r>
            <a:endParaRPr/>
          </a:p>
        </p:txBody>
      </p:sp>
      <p:sp>
        <p:nvSpPr>
          <p:cNvPr id="306" name="Google Shape;30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" name="Google Shape;31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(Deuteronómium 14,9)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„Z toho, čo je vo vode, smiete jesť všetko, čo má plutvy a šupiny.“</a:t>
            </a:r>
            <a:endParaRPr/>
          </a:p>
        </p:txBody>
      </p:sp>
      <p:sp>
        <p:nvSpPr>
          <p:cNvPr id="314" name="Google Shape;314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" name="Google Shape;32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(Deuteronómium 14,10)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„Nesmiete však jesť nič, čo nemá šupiny ani plutvy. To je pre vás nečisté.“</a:t>
            </a:r>
            <a:endParaRPr/>
          </a:p>
        </p:txBody>
      </p:sp>
      <p:sp>
        <p:nvSpPr>
          <p:cNvPr id="322" name="Google Shape;32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To je veľmi jasné a všimnite si, že znovu tu sú dve pravidlá, ktoré sa dajú ľahko zapamätať: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1. Majú plutvy,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2. Majú šupiny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Dr. Bruce Hallsted z Loma Linda University bol požiadaný vládou, aby urobil výskum pre armádu a určil, ktoré ryby sú bezpečné pre konzumáciu ľuďmi a ktoré sú jedovaté. Námorník, ktorý stroskotá alebo uviazne v opustenej oblasti, potrebuje vedieť, ktoré ryby sú jedovaté a ktoré môže zjesť, aby prežil.</a:t>
            </a:r>
            <a:endParaRPr/>
          </a:p>
        </p:txBody>
      </p:sp>
      <p:sp>
        <p:nvSpPr>
          <p:cNvPr id="338" name="Google Shape;338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3" name="Google Shape;34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(Deuteronómium 14,9)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„Z toho, čo je vo vode, smiete jesť všetko, čo má plutvy a šupiny.“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Keď celá jeho práce bola hotová, dr. Hallsted došiel k záveru, že pravidlo pre armádu je to isté, ktoré Boh dal Izraelitom pred 3500 rokmi. Boh to vie najlepšie.</a:t>
            </a:r>
            <a:endParaRPr/>
          </a:p>
        </p:txBody>
      </p:sp>
      <p:sp>
        <p:nvSpPr>
          <p:cNvPr id="344" name="Google Shape;344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1" name="Google Shape;35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„A čo vtáky,“ možno sa pýtate.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Aj tu nám dáva Biblia dôležité pokyny: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(Deuteronómium 14,11-12)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„Môžete jesť všetky čisté vtáky. Z nich nesmiete jesť:“</a:t>
            </a:r>
            <a:endParaRPr/>
          </a:p>
        </p:txBody>
      </p:sp>
      <p:sp>
        <p:nvSpPr>
          <p:cNvPr id="352" name="Google Shape;352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Boh poskytol ich zoznam: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Orol, sup, haja, jastrab, havran, pštros, sova, bocian, volavka, netopier a im podobné.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 potom Boh povedal:</a:t>
            </a:r>
            <a:endParaRPr/>
          </a:p>
        </p:txBody>
      </p:sp>
      <p:sp>
        <p:nvSpPr>
          <p:cNvPr id="360" name="Google Shape;360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Jedného dňa odchádzali sprievodca a návštevník z kláštora. Keď vstúpili do koša a boli mníchom spúšťaní dolu, lano s košom sa zhuplo nad rozoklanými skalami dole.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Turista sa nervózne spýtal: „Ako často sa tu mení to lano?“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„Nebojte sa,“ odpovedal kľudne sprievodca, „meníme ho zakaždým, ako sa odtrhne.“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Podobne ako v tomto príbehu tisíce ľudí sa dostávajú do nepredvídateľných situácií ohľadne ich zdravia.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Čakajú, až sa zdravie podlomí, podobne ako u lana, a potom sa chytia posledného zdravotného výstrelku, ktorý nájdu.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Nalomené zdravie ale nie je možné vymeniť tak ľahko ako odtrhnuté lano!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Zdravie nie je vecou náhody, ale vecou výberu - či poslúchame prírodné zákony.</a:t>
            </a:r>
            <a:endParaRPr/>
          </a:p>
        </p:txBody>
      </p:sp>
      <p:sp>
        <p:nvSpPr>
          <p:cNvPr id="104" name="Google Shape;10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(Deuteronómium 14,19)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„Všetok okrídlený hmyz je pre vás nečistý; nesmie sa jesť.“</a:t>
            </a:r>
            <a:endParaRPr/>
          </a:p>
        </p:txBody>
      </p:sp>
      <p:sp>
        <p:nvSpPr>
          <p:cNvPr id="368" name="Google Shape;368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5" name="Google Shape;37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(Levitikus 3,17)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Boh dal aj ďalšie pokyny: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„To bude večným ustanovením pre všetky vaše pokolenia vo všetkých vašich osadách. Nesmiete jesť nijaký tuk ani nijakú krv.“</a:t>
            </a:r>
            <a:endParaRPr/>
          </a:p>
        </p:txBody>
      </p:sp>
      <p:sp>
        <p:nvSpPr>
          <p:cNvPr id="376" name="Google Shape;37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3" name="Google Shape;38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Ortodoxní Židia praktizujú tieto pokyny dodnes.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Keď zabíjajú zviera, povesia ho hlavou dole, aby mohla krv odtiecť.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Potom je zviera rozporciované a namočí sa do slaného roztoku, aby to vytiahlo aj zbytky krvi.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Tuk je odsiaknutý a neje sa.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Celé roky si ľudia mysleli, že príkaz, aby nejedli ani krv ani tuk bol iba ceremoniálne obmedzenie dané Bohom.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Avšak moderný výskum potvrdzuje múdrosť Božieho príkazu.</a:t>
            </a:r>
            <a:endParaRPr/>
          </a:p>
        </p:txBody>
      </p:sp>
      <p:sp>
        <p:nvSpPr>
          <p:cNvPr id="384" name="Google Shape;384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My dnes vieme, že krv obsahuje nečistoty, hormóny, vírusy a odpad z tela.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Mnoho nemocí sa prenáša krvou.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Tiež vieme, že veľmi nasýtené tuky, teda tie, ktoré sa nachádzajú v mäse, spôsobujú nárast cholesterolu v krvi - čo je dôležitý faktor u kardiovaskulárnych onemocneniach.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Koľkým nemociam by sme sa mohli vyhnúť, ak by sme dôverovali svojmu Tvorcovi v rozhodnutí, čo je pre nás v jedle najlepšie.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Nedávny výskum ukázal, že jednou z hlavných príčin úmrtia je nedostatok pohybu.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Biblia hovorí, že potom, čo Boh stvoril Adama a Evu, im dal prácu - užitočnú aktivitu a cvičenie:</a:t>
            </a:r>
            <a:endParaRPr/>
          </a:p>
        </p:txBody>
      </p:sp>
      <p:sp>
        <p:nvSpPr>
          <p:cNvPr id="390" name="Google Shape;390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5" name="Google Shape;39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(Genezis 2,15)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„Hospodin, Boh, vzal človeka a umiestnil ho v záhrade Eden, aby ju obrábal a strážil.“</a:t>
            </a:r>
            <a:endParaRPr/>
          </a:p>
        </p:txBody>
      </p:sp>
      <p:sp>
        <p:nvSpPr>
          <p:cNvPr id="396" name="Google Shape;396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3" name="Google Shape;403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(Genezis 3,19)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Potom, čo Adam s Evou zhrešili, im Boh povedal, že ich práca bude namáhavejšia.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„V pote tváre budeš jesť chlieb, kým sa nevrátiš do zeme…“</a:t>
            </a:r>
            <a:endParaRPr dirty="0"/>
          </a:p>
        </p:txBody>
      </p:sp>
      <p:sp>
        <p:nvSpPr>
          <p:cNvPr id="404" name="Google Shape;404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1" name="Google Shape;41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Cvičenie chráni telo od mnohých nemocí! Telo bez aktivity upadá.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Cvičenie zlepšuje tonus svalov a tepien.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Pľúca pracujú efektívnejšie a sú schopné spracovať viac vzduchu s menším úsilím.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Srdce je efektívnejšie, pumpuje viac krvi s menej údermi.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Energia - produkujúca kyslík je nesená do tkanív, čo zlepšuje celkový stav tela.</a:t>
            </a:r>
            <a:endParaRPr/>
          </a:p>
        </p:txBody>
      </p:sp>
      <p:sp>
        <p:nvSpPr>
          <p:cNvPr id="412" name="Google Shape;412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Google Shape;41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Naše telá sú chrámom Ducha svätého.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Dôležitosť starostlivosti o naše telá je možné pochopiť, len vtedy, keď vieme, ako dôležité je to pre Boha.</a:t>
            </a:r>
            <a:endParaRPr/>
          </a:p>
        </p:txBody>
      </p:sp>
      <p:sp>
        <p:nvSpPr>
          <p:cNvPr id="418" name="Google Shape;418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" name="Google Shape;42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(1. Korintským 6,19)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Apoštol Pavol povedal: „A vari neviete, že nepatríte sebe, ale že vaše telo je chrámom Svätého Ducha, ktorý vo vás prebýva a ktorého máte od Boha?“</a:t>
            </a:r>
            <a:endParaRPr/>
          </a:p>
        </p:txBody>
      </p:sp>
      <p:sp>
        <p:nvSpPr>
          <p:cNvPr id="425" name="Google Shape;425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Google Shape;43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(1. Korintským 6,20)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„Boli ste draho vykúpení. Oslavujte teda Boha vo svojom tele.“</a:t>
            </a:r>
            <a:endParaRPr/>
          </a:p>
        </p:txBody>
      </p:sp>
      <p:sp>
        <p:nvSpPr>
          <p:cNvPr id="433" name="Google Shape;433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Dr. Breslow z UCLA (University of California, Los Angeles) robil výskum, ktorý trval cez deväť rokov.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Pýtal sa 7 000 ľudí na sedem otázok týkajúcich sa zdravotných návykov, a potom týchto pacientov pozoroval a zrovnával tých, ktorí dodržiavali dobré zdravotné návyky s tými, ktorí to nerobili.</a:t>
            </a:r>
            <a:endParaRPr/>
          </a:p>
        </p:txBody>
      </p:sp>
      <p:sp>
        <p:nvSpPr>
          <p:cNvPr id="110" name="Google Shape;11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Google Shape;440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(1. Korintským 10,31)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„Či teda jete, alebo pijete, alebo čokoľvek robíte, všetko robte na Božiu slávu.“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Každý človek, ktorý skutočne miluje Boha, sa bude snažiť dôkladne vyhýbať všetkému, čo ničí a znečisťuje jeho telo.</a:t>
            </a:r>
            <a:endParaRPr/>
          </a:p>
        </p:txBody>
      </p:sp>
      <p:sp>
        <p:nvSpPr>
          <p:cNvPr id="441" name="Google Shape;441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8" name="Google Shape;44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(1. Korintským 3,17)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„Ak niekto kazí Boží chrám, toho Boh zničí; lebo Boží chrám je svätý a tým ste vy.“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Možno si hovoríte, akým spôsobom človek znečisťuje svoj život.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Pavol vymenováva niekoľko vecí, ktorým je potrebné sa vyhnúť:</a:t>
            </a:r>
            <a:endParaRPr/>
          </a:p>
        </p:txBody>
      </p:sp>
      <p:sp>
        <p:nvSpPr>
          <p:cNvPr id="449" name="Google Shape;44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" name="Google Shape;456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(1. Korintským 6,9)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„Nemýľte sa! Ani smilníci, ani modloslužobníci, ani cudzoložníci, ani prostitúti mužov, ani ich súložníci, ani zlodeji, ani lakomci, ani opilci, ani rúhači, ani vydierači nebudú dedičmi Božieho kráľovstva.“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Biblia tu dáva súčet nemorálností a skazenosti, ktoré znečisťujú telo.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Je medzi nimi aj opilstvo.</a:t>
            </a:r>
            <a:endParaRPr/>
          </a:p>
        </p:txBody>
      </p:sp>
      <p:sp>
        <p:nvSpPr>
          <p:cNvPr id="457" name="Google Shape;457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4" name="Google Shape;464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Alkoholizmus je jeden z najväčších svetových problémov.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Viac než polovica všetkých dopravných nehôd sa priamo viaže k tomu, že šofér alebo chodec boli „pod vplyvom“.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Vo viac než polovici vrážd boli buď vrah, alebo obeť alebo dokonca obaja pod vplyvom alkoholu.</a:t>
            </a:r>
            <a:endParaRPr/>
          </a:p>
        </p:txBody>
      </p:sp>
      <p:sp>
        <p:nvSpPr>
          <p:cNvPr id="465" name="Google Shape;465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0" name="Google Shape;470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(Príslovie 20,1)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Šalamún napísal: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„Víno je posmievač a opojný nápoj výtržník, nie je múdry nik, koho premôžu.“</a:t>
            </a:r>
            <a:endParaRPr/>
          </a:p>
        </p:txBody>
      </p:sp>
      <p:sp>
        <p:nvSpPr>
          <p:cNvPr id="471" name="Google Shape;471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8" name="Google Shape;47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(Príslovie 23,31-32)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 znovu: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„Nepozeraj na víno, ako sa červenie, ako iskrí v pohári a hladko sa šmýka, no nakoniec uhryzne ako had a poštípe ako zmija.“</a:t>
            </a:r>
            <a:endParaRPr/>
          </a:p>
        </p:txBody>
      </p:sp>
      <p:sp>
        <p:nvSpPr>
          <p:cNvPr id="479" name="Google Shape;479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6" name="Google Shape;486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(Príslovie 23,33)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„Tvoje oči budú vidieť čudné veci a tvoje srdce bude hovoriť zvráatene.“</a:t>
            </a:r>
            <a:endParaRPr/>
          </a:p>
        </p:txBody>
      </p:sp>
      <p:sp>
        <p:nvSpPr>
          <p:cNvPr id="487" name="Google Shape;487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4" name="Google Shape;494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U alkoholikov pečeň stučnie, čím sa zvyšuje riziko úmrtia na cirhózu pečene.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Predpokladaná dĺžka života sa skráti najmenej o 12 rokov.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 podľa najnovšej štatistiky, jeden z desiatich ľudí, ktorí si vezme prvý pohár alkoholu sa stane alkoholikom.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Ale pre kresťanov má používanie alkoholických nápojov ešte väčšie dopady.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Kresťania musia plne využívať svoje myslenie, aby sa vyhli Satanovým pokušeniam.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Nemôžu si dovoliť poškodzovať svoj úsudok či stratiť kontrolu nad schopnosťou rozlišovať dobré od zlého.</a:t>
            </a:r>
            <a:endParaRPr/>
          </a:p>
        </p:txBody>
      </p:sp>
      <p:sp>
        <p:nvSpPr>
          <p:cNvPr id="495" name="Google Shape;495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" name="Google Shape;500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Celá rada ďalších bežných činností vážne poškodzuje zdravie.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Fajčiari majú o tisíc percent väčšiu šancu, že zomrú na rakovinu pľúc, než tí, ktorí nikdy nefajčili.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 rakovina nie je jediným zabijakom, ktorý pôsobí vďaka tabaku.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Šance fajčiarov na to, že zomrú na srdečnú chorobu sú o 103 % väčšie, než u tých, ktorí nikdy pravidelne nefačili.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Rozdutie pľúc si vyžiada viac než 55 000 životov každý rok.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Nikotín tiež spôsobuje, že sa nám zužujú tepny.</a:t>
            </a:r>
            <a:endParaRPr/>
          </a:p>
        </p:txBody>
      </p:sp>
      <p:sp>
        <p:nvSpPr>
          <p:cNvPr id="501" name="Google Shape;501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6" name="Google Shape;50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Kombinácia nárastu cholesterolu a zužovania tepien bráni cievam, aby dodávali dostatok krvi srdcu, končatinám a ďalším orgánom.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 tomto okamihu môže len malá krvná zrazenina zachytená v cievach spôsobiť infarkt alebo mŕtvicu.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Osoba, ktorá fajčí je tiež primárnym ohrozená senilitou, pretože fajčenie bráni dostatočnému okysličeniu mozgu.</a:t>
            </a:r>
            <a:endParaRPr/>
          </a:p>
        </p:txBody>
      </p:sp>
      <p:sp>
        <p:nvSpPr>
          <p:cNvPr id="507" name="Google Shape;507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Tu sú otázky, na ktoré sa pýtal: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1. Fajčíte?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2. Pijete alkohol a pokiaľ áno, v akej miere?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3. Cvičíte pravidelne?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2" name="Google Shape;512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Ženy, ktoré fajčia v priebehu tehotenstva ničia cievy svojich detí.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Úmrtnosť novorodencov je o 27 % vyššia u detí, ktorých matky fajčia.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Fajčenie cigariet prispelo k úmrtiu len za posledný rok v Amerike u viac než 500 000 ľudí.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Pokiaľ by ste poznali niekoho, kto si musí odbehnúť do iného pokoja vpichnúť trochu kofeínu do žil každých pár hodín, pravdepodobne by ste ho označili za závislého.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Ale ako mnoho ľudí robí to samé s kávou a kolovými nápojmi.</a:t>
            </a:r>
            <a:endParaRPr/>
          </a:p>
        </p:txBody>
      </p:sp>
      <p:sp>
        <p:nvSpPr>
          <p:cNvPr id="513" name="Google Shape;513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8" name="Google Shape;518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„Kofeín, droga obsiahnutá v káve, je v učebniciach zaradená medzi stimulanty a jedy.“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Všetky tieto nápoje sú dnes spojené s onemocnením srdca, neurologickými poruchami a rakovinou močového mechúra.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Pravá striedmosť znamená vyhnúť sa používaniu čohokoľvek, čo je škodlivé a používať striedmo to, čo je dobré.</a:t>
            </a:r>
            <a:endParaRPr/>
          </a:p>
        </p:txBody>
      </p:sp>
      <p:sp>
        <p:nvSpPr>
          <p:cNvPr id="519" name="Google Shape;519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6" name="Google Shape;526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Mnoho ľudí konzumuje príliš veľa dobrých vecí.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To vedie k ďalšiemu veľkému problému pre ľudí v mnohých častiach sveta.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„Niektorí odhadujú, že každý kilogram tuku v tele naviac vyžaduje ďalší kilometer nových ciev.</a:t>
            </a:r>
            <a:endParaRPr/>
          </a:p>
        </p:txBody>
      </p:sp>
      <p:sp>
        <p:nvSpPr>
          <p:cNvPr id="527" name="Google Shape;527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4" name="Google Shape;534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 srdce musí naviac pumpovať krv cez tento zväčšený cievny systém“ - Harold Shryock, M.D., You and Your Health, sv. 1, s. 413.</a:t>
            </a:r>
            <a:endParaRPr/>
          </a:p>
        </p:txBody>
      </p:sp>
      <p:sp>
        <p:nvSpPr>
          <p:cNvPr id="535" name="Google Shape;535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2" name="Google Shape;542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Srdce, ľadviny, pečeň a pľúca ľudí s nadváhou sú prepracované.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Ľudia s nadváhou trpia šestnástimi chorobami, ktoré nie sú bežné u ich štíhlejších priateľov.</a:t>
            </a:r>
            <a:endParaRPr/>
          </a:p>
        </p:txBody>
      </p:sp>
      <p:sp>
        <p:nvSpPr>
          <p:cNvPr id="543" name="Google Shape;543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8" name="Google Shape;548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Boh chce, aby sme sa dobre starali o svoje telá a mohli si tak užívať život čo najlepšie už teraz.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Chce, aby sme boli zodpovední a radostní ľudia s morálkou.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Chce, aby sme mali život v plnosti.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Ako dlho a ako zdravo budeme žiť, závisí na tom, ako dodržujeme jeho pokyny.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Ďalším princípom zdravého života je odpočinok a relax.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 náročnom dni so zástupmi ľudí povedal Ježiš svojim učeníkom:</a:t>
            </a:r>
            <a:endParaRPr/>
          </a:p>
        </p:txBody>
      </p:sp>
      <p:sp>
        <p:nvSpPr>
          <p:cNvPr id="549" name="Google Shape;549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4" name="Google Shape;554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(Marek 6,31)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„Poďte vy sami do ústrania na pusté miesto a trochu si odpočiňte!“</a:t>
            </a:r>
            <a:endParaRPr/>
          </a:p>
        </p:txBody>
      </p:sp>
      <p:sp>
        <p:nvSpPr>
          <p:cNvPr id="555" name="Google Shape;555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2" name="Google Shape;562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To je dôvod, prečo nám dal sobotu.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Boh vie, že potrebujeme zabudnúť na svoje problémy a na našu prácu a tráviť čas s ním.</a:t>
            </a:r>
            <a:endParaRPr/>
          </a:p>
        </p:txBody>
      </p:sp>
      <p:sp>
        <p:nvSpPr>
          <p:cNvPr id="563" name="Google Shape;563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9" name="Google Shape;569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Váš čas bez nabitého diára nemusí byť niekde na púšti, ale môže to byť kľudné miesto v určitej časti roku.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Môžete dávať prednosť vzdialenejším miestam v horách, kde vysoké stromy a hlboké jazerá môžu ukľudňovať vaše úzkostlivé srdce.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Nech je to čokoľvek, potrebujete odhliadnuť od dave a hlučných miest a ulíc.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A ak si pri tom môžete užiť radosť, o to lepšie.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Áno, Boh chce, aby sme zažili kúsok neba už tu a boli pripravení na život na novej zemi, kde už nebude žiadna nemoc, ktorá trápi tento svet.</a:t>
            </a:r>
            <a:endParaRPr/>
          </a:p>
        </p:txBody>
      </p:sp>
      <p:sp>
        <p:nvSpPr>
          <p:cNvPr id="570" name="Google Shape;570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5" name="Google Shape;575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„To znie naozaj dobre,“ hovoríte si. „Chcem tam byť, ale mám niektoré zvyky, ktoré som doposiaľ neprekonal.“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Mám pre vás dnes dobrú správu.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Boh neočakáva, že to urobíte vo vlastnej sile.</a:t>
            </a:r>
            <a:endParaRPr/>
          </a:p>
        </p:txBody>
      </p:sp>
      <p:sp>
        <p:nvSpPr>
          <p:cNvPr id="576" name="Google Shape;576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4. Koľko hodín v noci spíte?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5. Koľko vážite?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6. Raňajkujete pravidelne?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7. Jete pravidelne medzi hlavnými jedlami?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Tí, ktorí si vypestovali tieto dobré zdravotné návyky týkajúce sa tých 7 otázok žili v priemere o 11,5 roku dlhšie než tí, ktorí to nerobili.</a:t>
            </a:r>
            <a:endParaRPr/>
          </a:p>
        </p:txBody>
      </p:sp>
      <p:sp>
        <p:nvSpPr>
          <p:cNvPr id="125" name="Google Shape;12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1" name="Google Shape;581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(Ján 15,5)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 skutočnosti Ježiš povedal: „…bezo mňa nemôžete nič urobiť.“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Vo svojej sile nemôžete prekonať zlozvyky.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Náš Spasiteľ je tu a túži nám pomôcť.</a:t>
            </a:r>
            <a:endParaRPr/>
          </a:p>
        </p:txBody>
      </p:sp>
      <p:sp>
        <p:nvSpPr>
          <p:cNvPr id="582" name="Google Shape;582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9" name="Google Shape;589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(Filipanom 4,13)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Pavol poznal jedno tajomstvo: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„Všetko môžem v Kristovi, ktorý ma posilňuje.“</a:t>
            </a:r>
            <a:endParaRPr/>
          </a:p>
        </p:txBody>
      </p:sp>
      <p:sp>
        <p:nvSpPr>
          <p:cNvPr id="590" name="Google Shape;590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7" name="Google Shape;597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John bol závislý na mnohých veciach, ale keď sa dostal do závislosti na cracku, jeho život dosiahol nové dno.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Zničený morálne, spoločensky, fyzicky nakoniec požiadal o pomoc. Ale aj po troch rôznych rehabilitačných programoch bol stále beznádejne závislý. Nebol schopný prelomiť tieto svoje staré zvyky.</a:t>
            </a:r>
            <a:endParaRPr/>
          </a:p>
        </p:txBody>
      </p:sp>
      <p:sp>
        <p:nvSpPr>
          <p:cNvPr id="598" name="Google Shape;598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3" name="Google Shape;603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Potom poznal Ježiša. Pochopil, že i jeho Ježiš miluje a môže ho zachrániť zo života hriechov. Vďaka Ježišovej sile a moci získal víťazstvo nad svojimi zlozvykmi, ktoré ho zotročovali. „Pokiaľ môže Ježiš zachrániť mňa,“ hovorí, „môže pomôcť prekonať tvoje zlozvyky aj tebe. Dokiaľ si živý, je tu stále v Ježišovi nádej.“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Áno, priateľu, Ježiš chce urobiť aj tvoj život lepší. Chce, aby sme boli zdraví duchovne, citovo aj fyzicky. Vo tvojom živote môžu byť zvyky, s ktorými zápasíš. Môže to byť niečo bežné - závislosť na simulantoch, na jedle či na nejakom chovaní. Alebo je to niečo, o čom nikto okrem tebe nevie. Ale Ježiš o tom vie a rozumie ti. Nech už je to akékoľvek pokušenie či zvyk, v Ježišovej sile sa môžeš zmeniť. Môžeš žiť plnším životom, ktorý ti je dnes ponúknutý.</a:t>
            </a:r>
            <a:endParaRPr/>
          </a:p>
        </p:txBody>
      </p:sp>
      <p:sp>
        <p:nvSpPr>
          <p:cNvPr id="604" name="Google Shape;604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Google Shape;609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Ježiš k tebe vzťahuje svoju ruku. Prijmeš ju a chytíš sa jej?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Chceš proste povedať: Áno, Ježišu. Chcem viac tvojej sily. Chcem mať tvoju silu k prekonaniu akéhokoľvek zvyku a pokušenia, ktoré mi príde do cesty. Chcem život v plnosti, ktorý mi ponúkaš. Je to aj tvoja túžba dnes večer? (Zdvihni ruku)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Chcel by si zdvihnúť svoju ruku, keď sa budeme modliť?</a:t>
            </a:r>
            <a:endParaRPr/>
          </a:p>
        </p:txBody>
      </p:sp>
      <p:sp>
        <p:nvSpPr>
          <p:cNvPr id="610" name="Google Shape;610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5" name="Google Shape;615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16000" lvl="0" indent="-21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100" b="0" strike="noStrike" dirty="0">
                <a:latin typeface="Arial"/>
                <a:ea typeface="Arial"/>
                <a:cs typeface="Arial"/>
                <a:sym typeface="Arial"/>
              </a:rPr>
              <a:t>Milí priatelia, teším sa na vás na zajtrajšej prednáške s názvom:</a:t>
            </a:r>
          </a:p>
        </p:txBody>
      </p:sp>
      <p:sp>
        <p:nvSpPr>
          <p:cNvPr id="616" name="Google Shape;616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1" name="Google Shape;13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Čo by ste dali za to, keby ste mohli ku svojmu životu pridať 11,5 roku?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To, o čom s vami dnes chceme hovoriť, vám môže pridať roky k vášmu životu - šťastné a zdravé roky.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Myslíte si, že to stojí za to, aby ste pozorne počúvali?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 dirty="0"/>
              <a:t>Niektorí ľudia sú prekvapení, keď zistia, že Boh sa aj teraz stará o naše zdravie a šťastie.</a:t>
            </a:r>
            <a:endParaRPr dirty="0"/>
          </a:p>
        </p:txBody>
      </p:sp>
      <p:sp>
        <p:nvSpPr>
          <p:cNvPr id="132" name="Google Shape;13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(3. Jánova 1,2)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0" i="0"/>
              <a:t>„Milovaný, modlím sa, aby sa ti vo všetkom darilo a bol si zdravý, tak ako sa darí tvojej duši.“</a:t>
            </a:r>
            <a:endParaRPr/>
          </a:p>
        </p:txBody>
      </p:sp>
      <p:sp>
        <p:nvSpPr>
          <p:cNvPr id="139" name="Google Shape;13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8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;p1">
            <a:extLst>
              <a:ext uri="{FF2B5EF4-FFF2-40B4-BE49-F238E27FC236}">
                <a16:creationId xmlns:a16="http://schemas.microsoft.com/office/drawing/2014/main" id="{EC2F90AC-9EB3-1F5B-9DEE-EC22B39228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9" b="189"/>
          <a:stretch/>
        </p:blipFill>
        <p:spPr>
          <a:xfrm>
            <a:off x="25" y="0"/>
            <a:ext cx="11768525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9;p1">
            <a:extLst>
              <a:ext uri="{FF2B5EF4-FFF2-40B4-BE49-F238E27FC236}">
                <a16:creationId xmlns:a16="http://schemas.microsoft.com/office/drawing/2014/main" id="{A9923E3B-C6F3-B520-1E16-DA654A5676A8}"/>
              </a:ext>
            </a:extLst>
          </p:cNvPr>
          <p:cNvSpPr/>
          <p:nvPr/>
        </p:nvSpPr>
        <p:spPr>
          <a:xfrm>
            <a:off x="25" y="577825"/>
            <a:ext cx="11768400" cy="17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6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0"/>
              <a:buFont typeface="Arial"/>
              <a:buNone/>
            </a:pP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</a:t>
            </a:r>
            <a:r>
              <a:rPr lang="cs-CZ" sz="1495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</a:t>
            </a:r>
            <a:r>
              <a:rPr lang="cs-CZ" sz="1495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0;p1">
            <a:extLst>
              <a:ext uri="{FF2B5EF4-FFF2-40B4-BE49-F238E27FC236}">
                <a16:creationId xmlns:a16="http://schemas.microsoft.com/office/drawing/2014/main" id="{A1A5EB59-F3F8-5D2D-5ADA-7C952D60B7FB}"/>
              </a:ext>
            </a:extLst>
          </p:cNvPr>
          <p:cNvSpPr/>
          <p:nvPr/>
        </p:nvSpPr>
        <p:spPr>
          <a:xfrm>
            <a:off x="-175" y="1982100"/>
            <a:ext cx="117684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30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50"/>
              <a:buFont typeface="Arial"/>
              <a:buNone/>
            </a:pPr>
            <a:r>
              <a:rPr lang="cs-CZ" sz="92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BIBLIE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0" descr="nb-en-15-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/>
          <p:nvPr/>
        </p:nvSpPr>
        <p:spPr>
          <a:xfrm>
            <a:off x="779463" y="741363"/>
            <a:ext cx="3862786" cy="163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„Ja som prišiel, aby mali život, a to v hojnej miere.“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0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Ján 10,10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1" descr="nb-en-15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2" descr="nb-en-15-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2"/>
          <p:cNvSpPr/>
          <p:nvPr/>
        </p:nvSpPr>
        <p:spPr>
          <a:xfrm>
            <a:off x="779463" y="741363"/>
            <a:ext cx="8153520" cy="266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Povedal: „Ak budeš naozaj poslúchať hlas Hospodina, svojho Boha, a budeš robiť to, čo je v jeho očiach správne, ak poslúchneš jeho príkazy a zachováš všetky jeho ustanovenia…“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2"/>
          <p:cNvSpPr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15,26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3" descr="nb-en-15-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3"/>
          <p:cNvSpPr/>
          <p:nvPr/>
        </p:nvSpPr>
        <p:spPr>
          <a:xfrm>
            <a:off x="779463" y="741363"/>
            <a:ext cx="8547682" cy="163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„…nedopustím na teba nijakú chorobu,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akú som dopustil na Egypťanov, lebo ja Hospodin, som tvoj lekár.“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15,26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4" descr="nb-en-15-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4"/>
          <p:cNvSpPr/>
          <p:nvPr/>
        </p:nvSpPr>
        <p:spPr>
          <a:xfrm>
            <a:off x="779463" y="741363"/>
            <a:ext cx="10504900" cy="11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„Budete slúžiť Hospodinovi, svojmu Bohu. On ti požehná chlieb i vodu. Vzdialim od teba chorobu;“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23,25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5" descr="nb-en-15-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5"/>
          <p:cNvSpPr/>
          <p:nvPr/>
        </p:nvSpPr>
        <p:spPr>
          <a:xfrm>
            <a:off x="1591870" y="2732375"/>
            <a:ext cx="5225460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„…slabocha v ich kmeňoch nebolo!“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5"/>
          <p:cNvSpPr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Žalmy 105,37 B21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6" descr="nb-en-15-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7" descr="nb-en-15-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7"/>
          <p:cNvSpPr/>
          <p:nvPr/>
        </p:nvSpPr>
        <p:spPr>
          <a:xfrm>
            <a:off x="779462" y="511702"/>
            <a:ext cx="4321927" cy="3325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-44450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Onemocnenie srdca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-44450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Rakovina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-44450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Onemocnenie ciev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-44450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4. Artritída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8" descr="nb-en-15-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9" descr="nb-en-15-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3;p2">
            <a:extLst>
              <a:ext uri="{FF2B5EF4-FFF2-40B4-BE49-F238E27FC236}">
                <a16:creationId xmlns:a16="http://schemas.microsoft.com/office/drawing/2014/main" id="{2C24F867-A930-14E7-FB89-4073664338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50" cy="663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4;p2">
            <a:extLst>
              <a:ext uri="{FF2B5EF4-FFF2-40B4-BE49-F238E27FC236}">
                <a16:creationId xmlns:a16="http://schemas.microsoft.com/office/drawing/2014/main" id="{BD8CB777-3390-BEA3-437B-DAFB5C91D9C5}"/>
              </a:ext>
            </a:extLst>
          </p:cNvPr>
          <p:cNvSpPr/>
          <p:nvPr/>
        </p:nvSpPr>
        <p:spPr>
          <a:xfrm>
            <a:off x="4412900" y="881000"/>
            <a:ext cx="6558900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lang="cs-CZ" sz="65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Jednoduché </a:t>
            </a:r>
            <a:r>
              <a:rPr lang="cs-CZ" sz="6500" dirty="0" err="1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princípy</a:t>
            </a:r>
            <a:endParaRPr lang="cs-CZ" sz="65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lang="cs" sz="65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 ZDRAVÉMU ŽIVOTU</a:t>
            </a:r>
            <a:endParaRPr sz="650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210057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0" descr="nb-en-15-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1" descr="nb-en-15-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2" descr="nb-en-15-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2"/>
          <p:cNvSpPr/>
          <p:nvPr/>
        </p:nvSpPr>
        <p:spPr>
          <a:xfrm>
            <a:off x="779463" y="741363"/>
            <a:ext cx="5529528" cy="266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„Dal som vám všetky semenné rastliny na zemi a všetky stromy, prinášajúce ovocie, v ktorom je semeno, aby vám boli pokrmom.“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2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1,29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 descr="nb-en-15-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/>
          <p:nvPr/>
        </p:nvSpPr>
        <p:spPr>
          <a:xfrm>
            <a:off x="7275103" y="1750572"/>
            <a:ext cx="3671336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„…a ty budeš jesť poľné byliny.“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3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3,18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4" descr="nb-en-15-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/>
          <p:nvPr/>
        </p:nvSpPr>
        <p:spPr>
          <a:xfrm>
            <a:off x="1219066" y="741363"/>
            <a:ext cx="3449189" cy="370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„Celý vek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Matuzalemovho</a:t>
            </a: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života bol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deväťstošesť-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desatdeväť</a:t>
            </a: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rokov, potom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zomrel.“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4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5,27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5" descr="nb-en-15-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6" descr="nb-en-15-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/>
          <p:nvPr/>
        </p:nvSpPr>
        <p:spPr>
          <a:xfrm>
            <a:off x="6511213" y="719540"/>
            <a:ext cx="4678155" cy="318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„Zo všetkých čistých zvierat vezmi so sebou sedem párov, samca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samicu; z nečistých zvierat po páre, samca a samicu.“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7,2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7" descr="nb-en-15-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7"/>
          <p:cNvSpPr/>
          <p:nvPr/>
        </p:nvSpPr>
        <p:spPr>
          <a:xfrm>
            <a:off x="779463" y="808958"/>
            <a:ext cx="9448624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„Smiete jesť tieto zvieratá… skrátka všetky zvieratá, ktoré majú tak rozdvojené kopytá,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že obe kopytá sú úplne rozpolené, a ktoré sú prežúvavce medzi zvieratami.“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Deuteronómium 14,4-6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8" descr="nb-en-15-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/>
          <p:nvPr/>
        </p:nvSpPr>
        <p:spPr>
          <a:xfrm>
            <a:off x="7880157" y="632941"/>
            <a:ext cx="2139736" cy="369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býk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ovca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jeleň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4. gazela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5. srnec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6. antilopa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7. divoká koza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8. horská koza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8"/>
          <p:cNvSpPr/>
          <p:nvPr/>
        </p:nvSpPr>
        <p:spPr>
          <a:xfrm>
            <a:off x="7499001" y="4797513"/>
            <a:ext cx="6081355" cy="33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33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Zoznam čistých zvierat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9" descr="nb-en-15-2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9"/>
          <p:cNvSpPr/>
          <p:nvPr/>
        </p:nvSpPr>
        <p:spPr>
          <a:xfrm>
            <a:off x="779463" y="784574"/>
            <a:ext cx="4081295" cy="2509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Ťava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Králik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Sviňa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4. Hlodavec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80;p28">
            <a:extLst>
              <a:ext uri="{FF2B5EF4-FFF2-40B4-BE49-F238E27FC236}">
                <a16:creationId xmlns:a16="http://schemas.microsoft.com/office/drawing/2014/main" id="{1CDAC35F-3AE7-7540-9FA6-6A0378591120}"/>
              </a:ext>
            </a:extLst>
          </p:cNvPr>
          <p:cNvSpPr/>
          <p:nvPr/>
        </p:nvSpPr>
        <p:spPr>
          <a:xfrm>
            <a:off x="7113991" y="4797513"/>
            <a:ext cx="4328041" cy="3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33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Zoznam nečistých zvierat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 descr="nb-en-15-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0" descr="nb-en-15-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0"/>
          <p:cNvSpPr/>
          <p:nvPr/>
        </p:nvSpPr>
        <p:spPr>
          <a:xfrm>
            <a:off x="779463" y="741363"/>
            <a:ext cx="5825874" cy="370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„Ošípaná, ktorá síce má kopytá rozdvojené úplne,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 neprežúva, bude pre vás nečistá. Z ich mäsa nesmiete jesť, ich zdochliny sa nedotýkajte; budú pre vás nečisté.“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0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Levitikus 11,8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1" descr="nb-en-15-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2" descr="nb-en-15-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2"/>
          <p:cNvSpPr/>
          <p:nvPr/>
        </p:nvSpPr>
        <p:spPr>
          <a:xfrm>
            <a:off x="7346721" y="930593"/>
            <a:ext cx="3817739" cy="163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„…neodopiera dobro tým, čo žijú bezúhonne.“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2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Žalmy 84,12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3" descr="nb-en-15-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3"/>
          <p:cNvSpPr/>
          <p:nvPr/>
        </p:nvSpPr>
        <p:spPr>
          <a:xfrm>
            <a:off x="779463" y="741363"/>
            <a:ext cx="4166854" cy="163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„Z toho, čo je vo vode, smiete jesť všetko, čo má plutvy a šupiny.“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3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Deuteronómium 14,9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4" descr="nb-en-15-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4"/>
          <p:cNvSpPr/>
          <p:nvPr/>
        </p:nvSpPr>
        <p:spPr>
          <a:xfrm>
            <a:off x="779463" y="741363"/>
            <a:ext cx="4741204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„Nesmiete však jesť nič, čo nemá šupiny ani plutvy. To je pre vás nečisté.“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4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Deuteronómium 14,10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5" descr="nb-en-15-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5"/>
          <p:cNvSpPr/>
          <p:nvPr/>
        </p:nvSpPr>
        <p:spPr>
          <a:xfrm>
            <a:off x="1283841" y="1283841"/>
            <a:ext cx="5383125" cy="166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761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76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Majú plutvy.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76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Majú šupiny.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761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5"/>
          <p:cNvSpPr/>
          <p:nvPr/>
        </p:nvSpPr>
        <p:spPr>
          <a:xfrm>
            <a:off x="8998153" y="4786251"/>
            <a:ext cx="3930357" cy="33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33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Dve pravidlá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6" descr="nb-en-15-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7" descr="nb-en-15-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7"/>
          <p:cNvSpPr/>
          <p:nvPr/>
        </p:nvSpPr>
        <p:spPr>
          <a:xfrm>
            <a:off x="779463" y="1217041"/>
            <a:ext cx="4662372" cy="163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„Z toho, čo je vo vode, smiete jesť všetko, čo má plutvy a šupiny.“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7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Deuteronómium 14,9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8" descr="nb-en-15-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8"/>
          <p:cNvSpPr/>
          <p:nvPr/>
        </p:nvSpPr>
        <p:spPr>
          <a:xfrm>
            <a:off x="7897093" y="1139631"/>
            <a:ext cx="3277245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„Môžete jesť všetky čisté vtáky. Z nich nesmiete jesť:“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8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Deuteronómium 14,11-12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9" descr="nb-en-15-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9"/>
          <p:cNvSpPr/>
          <p:nvPr/>
        </p:nvSpPr>
        <p:spPr>
          <a:xfrm>
            <a:off x="779463" y="741363"/>
            <a:ext cx="2162259" cy="3547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sk-SK" sz="20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Orol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sk-SK" sz="20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sk-SK" sz="20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Haja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sk-SK" sz="20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Jastrab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sk-SK" sz="20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Havran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sk-SK" sz="20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Pštros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sk-SK" sz="20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Sova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sk-SK" sz="20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Bocian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sk-SK" sz="20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Volavka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sk-SK" sz="20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Netopier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3312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80;p28">
            <a:extLst>
              <a:ext uri="{FF2B5EF4-FFF2-40B4-BE49-F238E27FC236}">
                <a16:creationId xmlns:a16="http://schemas.microsoft.com/office/drawing/2014/main" id="{68FC3AD5-721C-E20C-F1FA-F40E9F96CB45}"/>
              </a:ext>
            </a:extLst>
          </p:cNvPr>
          <p:cNvSpPr/>
          <p:nvPr/>
        </p:nvSpPr>
        <p:spPr>
          <a:xfrm>
            <a:off x="7306498" y="4797513"/>
            <a:ext cx="4328041" cy="3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33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Zoznam nečistých </a:t>
            </a:r>
            <a:r>
              <a:rPr lang="sk-SK" sz="26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ptáků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" descr="nb-en-15-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0" descr="nb-en-15-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0"/>
          <p:cNvSpPr/>
          <p:nvPr/>
        </p:nvSpPr>
        <p:spPr>
          <a:xfrm>
            <a:off x="7772400" y="741363"/>
            <a:ext cx="3370878" cy="266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„Všetok okrídlený hmyz je pre vás nečistý; nesmie sa jesť.“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0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Deuteronómium 14,19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1" descr="nb-en-15-4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1"/>
          <p:cNvSpPr/>
          <p:nvPr/>
        </p:nvSpPr>
        <p:spPr>
          <a:xfrm>
            <a:off x="779463" y="741363"/>
            <a:ext cx="5394387" cy="266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„To bude večným ustanovením pre všetky vaše pokolenia vo všetkých vašich osadách. Nesmiete jesť nijaký tuk ani nijakú krv.“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1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Levitikus 3,17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2" descr="nb-en-15-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3" descr="nb-en-15-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4" descr="nb-en-15-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4"/>
          <p:cNvSpPr/>
          <p:nvPr/>
        </p:nvSpPr>
        <p:spPr>
          <a:xfrm>
            <a:off x="779463" y="1343515"/>
            <a:ext cx="5416911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„Hospodin, Boh, vzal človeka a umiestnil ho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záhrade Eden, aby ju obrábal a strážil.“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4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2,15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5" descr="nb-en-15-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5"/>
          <p:cNvSpPr/>
          <p:nvPr/>
        </p:nvSpPr>
        <p:spPr>
          <a:xfrm>
            <a:off x="779463" y="741363"/>
            <a:ext cx="5698455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 pote tváre budeš jesť chlieb, kým sa nevrátiš do zeme…“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5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3,19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6" descr="nb-en-15-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7" descr="nb-en-15-4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7"/>
          <p:cNvSpPr/>
          <p:nvPr/>
        </p:nvSpPr>
        <p:spPr>
          <a:xfrm>
            <a:off x="764842" y="2827975"/>
            <a:ext cx="7342800" cy="32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250" b="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NAŠE TELÁ SÚ</a:t>
            </a:r>
            <a:endParaRPr sz="1800" b="0" i="0" u="none" strike="noStrike" cap="none" dirty="0">
              <a:solidFill>
                <a:schemeClr val="dk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2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CHRÁMOM 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2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DUCHA SVÄTÉHO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8" descr="nb-en-15-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8"/>
          <p:cNvSpPr/>
          <p:nvPr/>
        </p:nvSpPr>
        <p:spPr>
          <a:xfrm>
            <a:off x="6239020" y="741363"/>
            <a:ext cx="5000225" cy="318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Apoštol Pavol povedal: „A vari neviete, že nepatríte sebe, ale že vaše telo je chrámom Svätého Ducha, ktorý vo vás prebýva a ktorého máte od Boha?“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8"/>
          <p:cNvSpPr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Korintským 6,19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49" descr="nb-en-15-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9"/>
          <p:cNvSpPr/>
          <p:nvPr/>
        </p:nvSpPr>
        <p:spPr>
          <a:xfrm>
            <a:off x="779463" y="740918"/>
            <a:ext cx="7252579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„Boli ste draho vykúpení. Oslavujte teda Boha vo svojom tele.“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9"/>
          <p:cNvSpPr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Korintským 6,20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5" descr="nb-en-15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/>
          <p:nvPr/>
        </p:nvSpPr>
        <p:spPr>
          <a:xfrm>
            <a:off x="833370" y="506779"/>
            <a:ext cx="5856120" cy="329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6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3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sk-SK" sz="5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 </a:t>
            </a:r>
            <a:r>
              <a:rPr lang="sk-SK" sz="5350" b="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ROKOV</a:t>
            </a:r>
            <a:endParaRPr sz="1800" b="0" i="0" u="none" strike="noStrike" cap="none" dirty="0">
              <a:solidFill>
                <a:schemeClr val="dk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"/>
              <a:sym typeface="Calibri"/>
            </a:endParaRPr>
          </a:p>
          <a:p>
            <a:pPr marL="0" marR="0" lvl="0" indent="0" algn="l" rtl="0">
              <a:lnSpc>
                <a:spcPct val="10603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6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3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sk-SK" sz="5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7 000 </a:t>
            </a:r>
            <a:r>
              <a:rPr lang="sk-SK" sz="5350" b="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ĽUDÍ</a:t>
            </a:r>
            <a:endParaRPr sz="1800" b="0" i="0" u="none" strike="noStrike" cap="none" dirty="0">
              <a:solidFill>
                <a:schemeClr val="dk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"/>
              <a:sym typeface="Calibri"/>
            </a:endParaRPr>
          </a:p>
          <a:p>
            <a:pPr marL="0" marR="0" lvl="0" indent="0" algn="l" rtl="0">
              <a:lnSpc>
                <a:spcPct val="10603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6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3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sk-SK" sz="5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 </a:t>
            </a:r>
            <a:r>
              <a:rPr lang="sk-SK" sz="5350" b="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OTÁZOK</a:t>
            </a:r>
            <a:endParaRPr sz="1800" b="0" i="0" u="none" strike="noStrike" cap="none" dirty="0">
              <a:solidFill>
                <a:schemeClr val="dk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"/>
              <a:sym typeface="Calibri"/>
            </a:endParaRPr>
          </a:p>
        </p:txBody>
      </p:sp>
      <p:sp>
        <p:nvSpPr>
          <p:cNvPr id="114" name="Google Shape;114;p5"/>
          <p:cNvSpPr/>
          <p:nvPr/>
        </p:nvSpPr>
        <p:spPr>
          <a:xfrm>
            <a:off x="3243389" y="4797513"/>
            <a:ext cx="7928285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16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5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Dr. Breslow University of California, Los Angeles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50" descr="nb-en-15-5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0"/>
          <p:cNvSpPr/>
          <p:nvPr/>
        </p:nvSpPr>
        <p:spPr>
          <a:xfrm>
            <a:off x="6357512" y="760831"/>
            <a:ext cx="4687478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„Či teda jete, alebo pijete, alebo čokoľvek robíte, všetko robte na Božiu slávu.“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50"/>
          <p:cNvSpPr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Korintským 10,31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1" descr="nb-en-15-5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1"/>
          <p:cNvSpPr/>
          <p:nvPr/>
        </p:nvSpPr>
        <p:spPr>
          <a:xfrm>
            <a:off x="777062" y="630659"/>
            <a:ext cx="8536421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„Ak niekto kazí Boží chrám, toho Boh zničí; lebo Boží chrám je svätý a tým ste vy!“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51"/>
          <p:cNvSpPr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Korintským 3,17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2" descr="nb-en-15-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2"/>
          <p:cNvSpPr/>
          <p:nvPr/>
        </p:nvSpPr>
        <p:spPr>
          <a:xfrm>
            <a:off x="779463" y="741363"/>
            <a:ext cx="6914726" cy="318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„Nemýľte sa! Ani smilníci, ani modloslužobníci, ani cudzoložníci, ani </a:t>
            </a:r>
            <a:r>
              <a:rPr lang="sk-SK" sz="33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prostitúti</a:t>
            </a: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mužov, ani ich súložníci, ani zlodeji, ani lakomci, ani opilci, ani </a:t>
            </a:r>
            <a:r>
              <a:rPr lang="sk-SK" sz="33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rúhači</a:t>
            </a: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ani vydierači nebudú dedičmi Božieho kráľovstva.“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2"/>
          <p:cNvSpPr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Korintským 6,9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53" descr="nb-en-15-5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4" descr="nb-en-15-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4"/>
          <p:cNvSpPr/>
          <p:nvPr/>
        </p:nvSpPr>
        <p:spPr>
          <a:xfrm>
            <a:off x="5958208" y="1235046"/>
            <a:ext cx="5135366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„Víno je posmievač a opojný nápoj výtržník, nie je múdry nik, koho premôžu.“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4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Príslovie 20,1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55" descr="nb-en-15-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5"/>
          <p:cNvSpPr/>
          <p:nvPr/>
        </p:nvSpPr>
        <p:spPr>
          <a:xfrm>
            <a:off x="779464" y="741363"/>
            <a:ext cx="5383212" cy="266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„Nepozeraj na víno, ako sa červenie, ako iskrí v pohári a hladko sa šmýka, no nakoniec uhryzne ako had a poštípe ako zmija.“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55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Príslovie 23,31-32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56" descr="nb-en-15-5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6"/>
          <p:cNvSpPr/>
          <p:nvPr/>
        </p:nvSpPr>
        <p:spPr>
          <a:xfrm>
            <a:off x="779463" y="741363"/>
            <a:ext cx="6509302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„Tvoje oči budú vidieť čudné veci a tvoje srdce bude hovoriť zvrátene.“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6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Príslovie 23,33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7" descr="nb-en-15-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58" descr="nb-en-15-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59" descr="nb-en-15-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 descr="nb-en-15-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/>
          <p:nvPr/>
        </p:nvSpPr>
        <p:spPr>
          <a:xfrm>
            <a:off x="779463" y="741363"/>
            <a:ext cx="6441732" cy="281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4500" marR="0" lvl="0" indent="-444500" algn="l" rtl="0">
              <a:lnSpc>
                <a:spcPct val="1145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Fajčíte?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-444500" algn="l" rtl="0">
              <a:lnSpc>
                <a:spcPct val="1145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Pijete alkohol a pokiaľ áno, </a:t>
            </a:r>
            <a:b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akej miere?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-444500" algn="l" rtl="0">
              <a:lnSpc>
                <a:spcPct val="1145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Cvičíte pravidelne?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45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60" descr="nb-en-15-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61" descr="nb-en-15-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61"/>
          <p:cNvSpPr/>
          <p:nvPr/>
        </p:nvSpPr>
        <p:spPr>
          <a:xfrm>
            <a:off x="1340151" y="1599171"/>
            <a:ext cx="6775150" cy="163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„Kofeín, droga obsiahnutá v káve, je v učebniciach zaradená medzi stimulanty a jedy.“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61"/>
          <p:cNvSpPr/>
          <p:nvPr/>
        </p:nvSpPr>
        <p:spPr>
          <a:xfrm>
            <a:off x="5686425" y="4720417"/>
            <a:ext cx="5313692" cy="89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Harold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Shryock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M.D., </a:t>
            </a:r>
            <a:b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Health, sv. 1, s. 413.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62" descr="nb-en-15-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2"/>
          <p:cNvSpPr/>
          <p:nvPr/>
        </p:nvSpPr>
        <p:spPr>
          <a:xfrm>
            <a:off x="779463" y="741363"/>
            <a:ext cx="7804406" cy="157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„Niektorí odhadujú, že každý kilogram tuku v tele naviac vyžaduje ďalší kilometer nových ciev.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23;p61">
            <a:extLst>
              <a:ext uri="{FF2B5EF4-FFF2-40B4-BE49-F238E27FC236}">
                <a16:creationId xmlns:a16="http://schemas.microsoft.com/office/drawing/2014/main" id="{BC834DDA-6D71-58F1-B4AD-24893759A7BA}"/>
              </a:ext>
            </a:extLst>
          </p:cNvPr>
          <p:cNvSpPr/>
          <p:nvPr/>
        </p:nvSpPr>
        <p:spPr>
          <a:xfrm>
            <a:off x="5686425" y="4720417"/>
            <a:ext cx="5313692" cy="89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Harold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Shryock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M.D., </a:t>
            </a:r>
            <a:b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Health, sv. 1, s. 413.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63" descr="nb-en-15-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3"/>
          <p:cNvSpPr/>
          <p:nvPr/>
        </p:nvSpPr>
        <p:spPr>
          <a:xfrm>
            <a:off x="1552761" y="1350651"/>
            <a:ext cx="5157900" cy="16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srdce musí naviac pumpovať krv cez tento zväčšený cievny systém“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23;p61">
            <a:extLst>
              <a:ext uri="{FF2B5EF4-FFF2-40B4-BE49-F238E27FC236}">
                <a16:creationId xmlns:a16="http://schemas.microsoft.com/office/drawing/2014/main" id="{CB01CB78-DA5C-489F-94AC-9635F2091C2F}"/>
              </a:ext>
            </a:extLst>
          </p:cNvPr>
          <p:cNvSpPr/>
          <p:nvPr/>
        </p:nvSpPr>
        <p:spPr>
          <a:xfrm>
            <a:off x="5686425" y="4720417"/>
            <a:ext cx="5313692" cy="89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7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Harold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Shryock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M.D., </a:t>
            </a:r>
            <a:b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lang="sk-SK" sz="265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  <a:r>
              <a:rPr lang="sk-SK" sz="26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Health, sv. 1, s. 413.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64" descr="nb-en-15-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65" descr="nb-en-15-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66" descr="nb-en-15-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6"/>
          <p:cNvSpPr/>
          <p:nvPr/>
        </p:nvSpPr>
        <p:spPr>
          <a:xfrm>
            <a:off x="779463" y="741363"/>
            <a:ext cx="4279472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„Poďte vy sami do ústrania na pusté miesto a trochu si odpočiňte!“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66"/>
          <p:cNvSpPr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Marek 6,31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7" descr="nb-en-15-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7"/>
          <p:cNvSpPr/>
          <p:nvPr/>
        </p:nvSpPr>
        <p:spPr>
          <a:xfrm>
            <a:off x="7102533" y="5463828"/>
            <a:ext cx="6329114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92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1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SOBOTA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68" descr="nb-en-15-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69" descr="nb-en-15-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" descr="nb-en-15-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/>
          <p:nvPr/>
        </p:nvSpPr>
        <p:spPr>
          <a:xfrm>
            <a:off x="779463" y="741363"/>
            <a:ext cx="9730168" cy="331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4500" marR="0" lvl="0" indent="-444500" algn="l" rtl="0">
              <a:lnSpc>
                <a:spcPct val="123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4. Koľko hodín v noci spíte?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-444500" algn="l" rtl="0">
              <a:lnSpc>
                <a:spcPct val="123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5. Koľko vážite?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-444500" algn="l" rtl="0">
              <a:lnSpc>
                <a:spcPct val="123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6. Raňajkujete pravidelne?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marR="0" lvl="0" indent="-444500" algn="l" rtl="0">
              <a:lnSpc>
                <a:spcPct val="1230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7. Jete pravidelne medzi </a:t>
            </a:r>
            <a:b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4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hlavnými jedlami?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70" descr="nb-en-15-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70"/>
          <p:cNvSpPr/>
          <p:nvPr/>
        </p:nvSpPr>
        <p:spPr>
          <a:xfrm>
            <a:off x="6031206" y="879313"/>
            <a:ext cx="3536195" cy="163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„…bezo mňa nemôžete nič urobiť.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70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Ján 15,5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71" descr="nb-en-15-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1"/>
          <p:cNvSpPr/>
          <p:nvPr/>
        </p:nvSpPr>
        <p:spPr>
          <a:xfrm>
            <a:off x="7791449" y="741363"/>
            <a:ext cx="3412001" cy="163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„Všetko môžem v Kristovi, ktorý ma posilňuje.“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71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Filipanom 4,13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72" descr="nb-en-15-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73" descr="nb-en-15-7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74" descr="nb-en-15-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6;p75">
            <a:extLst>
              <a:ext uri="{FF2B5EF4-FFF2-40B4-BE49-F238E27FC236}">
                <a16:creationId xmlns:a16="http://schemas.microsoft.com/office/drawing/2014/main" id="{1E1AEDB2-5BF2-1E01-2A43-121720075CDA}"/>
              </a:ext>
            </a:extLst>
          </p:cNvPr>
          <p:cNvSpPr/>
          <p:nvPr/>
        </p:nvSpPr>
        <p:spPr>
          <a:xfrm>
            <a:off x="1249925" y="3535425"/>
            <a:ext cx="9693000" cy="18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Názov</a:t>
            </a:r>
            <a: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ďalšie</a:t>
            </a:r>
            <a: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prednášky</a:t>
            </a:r>
            <a:r>
              <a:rPr lang="cs-CZ" sz="741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741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41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8" descr="nb-en-15-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8"/>
          <p:cNvSpPr/>
          <p:nvPr/>
        </p:nvSpPr>
        <p:spPr>
          <a:xfrm>
            <a:off x="5141239" y="1341192"/>
            <a:ext cx="5912428" cy="390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250" b="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ČO BY SI </a:t>
            </a:r>
            <a:r>
              <a:rPr lang="sk-SK" sz="725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DAL</a:t>
            </a:r>
            <a:r>
              <a:rPr lang="sk-SK" sz="7250" b="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 ZA TO,</a:t>
            </a:r>
            <a:endParaRPr sz="1800" b="0" i="0" u="none" strike="noStrike" cap="none" dirty="0">
              <a:solidFill>
                <a:schemeClr val="dk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"/>
              <a:sym typeface="Calibri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Calibri"/>
              <a:sym typeface="Calibri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25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KEBY SI </a:t>
            </a:r>
            <a:r>
              <a:rPr lang="sk-SK" sz="725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MOHOL</a:t>
            </a:r>
            <a:endParaRPr sz="1800" b="1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9" descr="nb-en-15-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9"/>
          <p:cNvSpPr/>
          <p:nvPr/>
        </p:nvSpPr>
        <p:spPr>
          <a:xfrm>
            <a:off x="7471611" y="741363"/>
            <a:ext cx="3668251" cy="318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„Milovaný, modlím sa, aby </a:t>
            </a:r>
            <a:b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 ti vo všetkom darilo a bol si zdravý, tak ako sa darí tvojej duši.“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5450696" y="4624527"/>
            <a:ext cx="549574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Jánova 1,2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5045</Words>
  <Application>Microsoft Office PowerPoint</Application>
  <PresentationFormat>Vlastní</PresentationFormat>
  <Paragraphs>587</Paragraphs>
  <Slides>75</Slides>
  <Notes>75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0" baseType="lpstr">
      <vt:lpstr>Arial</vt:lpstr>
      <vt:lpstr>Calibri</vt:lpstr>
      <vt:lpstr>Source Sans Pro</vt:lpstr>
      <vt:lpstr>Source Sans Pro Light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Filip Podsedník</dc:creator>
  <cp:lastModifiedBy>Filip Podsedník</cp:lastModifiedBy>
  <cp:revision>4</cp:revision>
  <dcterms:created xsi:type="dcterms:W3CDTF">2013-01-27T09:14:16Z</dcterms:created>
  <dcterms:modified xsi:type="dcterms:W3CDTF">2025-05-01T05:55:22Z</dcterms:modified>
</cp:coreProperties>
</file>