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11712575" cy="65944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67" userDrawn="1">
          <p15:clr>
            <a:srgbClr val="A4A3A4"/>
          </p15:clr>
        </p15:guide>
        <p15:guide id="2" pos="491"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1" roundtripDataSignature="AMtx7mgf+98oFi9HHqeDR0+0rFsVa56K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273" autoAdjust="0"/>
  </p:normalViewPr>
  <p:slideViewPr>
    <p:cSldViewPr snapToGrid="0">
      <p:cViewPr varScale="1">
        <p:scale>
          <a:sx n="98" d="100"/>
          <a:sy n="98" d="100"/>
        </p:scale>
        <p:origin x="294" y="90"/>
      </p:cViewPr>
      <p:guideLst>
        <p:guide orient="horz" pos="467"/>
        <p:guide pos="49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8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 name="Google Shape;82;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SzPts val="1400"/>
              <a:buNone/>
            </a:pPr>
            <a:r>
              <a:rPr lang="sk-SK" sz="1200" dirty="0"/>
              <a:t>Prajem Vám krásny deň a vítam Vás na dnešnej prednáške</a:t>
            </a:r>
          </a:p>
        </p:txBody>
      </p:sp>
      <p:sp>
        <p:nvSpPr>
          <p:cNvPr id="83" name="Google Shape;83;p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1" name="Google Shape;141;p1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22,7)</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Počul hlas: „‚</a:t>
            </a:r>
            <a:r>
              <a:rPr lang="sk-SK" sz="1200" b="0" i="0" dirty="0" err="1">
                <a:solidFill>
                  <a:schemeClr val="dk1"/>
                </a:solidFill>
                <a:latin typeface="Calibri"/>
                <a:ea typeface="Calibri"/>
                <a:cs typeface="Calibri"/>
                <a:sym typeface="Calibri"/>
              </a:rPr>
              <a:t>Saul</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Saul</a:t>
            </a:r>
            <a:r>
              <a:rPr lang="sk-SK" sz="1200" b="0" i="0" dirty="0">
                <a:solidFill>
                  <a:schemeClr val="dk1"/>
                </a:solidFill>
                <a:latin typeface="Calibri"/>
                <a:ea typeface="Calibri"/>
                <a:cs typeface="Calibri"/>
                <a:sym typeface="Calibri"/>
              </a:rPr>
              <a:t>, prečo ma prenasleduješ? Odpovedal som: ,Kto si, Pane?'"</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hlas odpovedal:</a:t>
            </a:r>
            <a:endParaRPr dirty="0"/>
          </a:p>
        </p:txBody>
      </p:sp>
      <p:sp>
        <p:nvSpPr>
          <p:cNvPr id="142" name="Google Shape;142;p1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p1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(Skutky 22,8) ,Ja som Ježiš Nazaretský, ktorého ty prenasleduješ.'</a:t>
            </a:r>
            <a:endParaRPr/>
          </a:p>
        </p:txBody>
      </p:sp>
      <p:sp>
        <p:nvSpPr>
          <p:cNvPr id="150" name="Google Shape;150;p1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7" name="Google Shape;157;p1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22,10)</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Tento pyšný farizej sa Pána porne pýtal: „,Čo mám robiť, Pane?´ A Pán mi povedal: ,Vstaň, choď do Damasku a tam ti povedia všetko, čo máš urobiť.'"</a:t>
            </a:r>
            <a:endParaRPr dirty="0"/>
          </a:p>
        </p:txBody>
      </p:sp>
      <p:sp>
        <p:nvSpPr>
          <p:cNvPr id="158" name="Google Shape;158;p1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5" name="Google Shape;165;p1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Saul bol oslepený jasným svetlom a musel byť dovedený do domu v Damasku.</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Tri dni mal Saul čas uvažovať o utrpení a bolesti, ktoré spôsoboval Božiemu ľudu.</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Spomenul si na svoju nenávisť k Ježišovým nasledovníkom a k ich kázaniam, že Ježiš je Mesiáš.</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Akú úzkosť mu tieto spomienky museli vyvolávať.</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Sedel v úplnej temnote tri dni a potom Boh k nemu poslal svojho proroka menom Ananiáš.</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Potom Ananiáš Saulovi povedal:</a:t>
            </a:r>
            <a:endParaRPr/>
          </a:p>
        </p:txBody>
      </p:sp>
      <p:sp>
        <p:nvSpPr>
          <p:cNvPr id="166" name="Google Shape;166;p1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1" name="Google Shape;171;p1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22,13)</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„Brat </a:t>
            </a:r>
            <a:r>
              <a:rPr lang="sk-SK" sz="1200" b="0" i="0" dirty="0" err="1">
                <a:solidFill>
                  <a:schemeClr val="dk1"/>
                </a:solidFill>
                <a:latin typeface="Calibri"/>
                <a:ea typeface="Calibri"/>
                <a:cs typeface="Calibri"/>
                <a:sym typeface="Calibri"/>
              </a:rPr>
              <a:t>Saul</a:t>
            </a:r>
            <a:r>
              <a:rPr lang="sk-SK" sz="1200" b="0" i="0" dirty="0">
                <a:solidFill>
                  <a:schemeClr val="dk1"/>
                </a:solidFill>
                <a:latin typeface="Calibri"/>
                <a:ea typeface="Calibri"/>
                <a:cs typeface="Calibri"/>
                <a:sym typeface="Calibri"/>
              </a:rPr>
              <a:t>, opäť pohliadni!‘ A ja som ho v tej chvíli videl.“</a:t>
            </a:r>
            <a:endParaRPr dirty="0"/>
          </a:p>
        </p:txBody>
      </p:sp>
      <p:sp>
        <p:nvSpPr>
          <p:cNvPr id="172" name="Google Shape;172;p1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p1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22,14)</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„Nato Ananiáš povedal: ,Boh našich otcov si ťa vopred vyvolil na to, aby si spoznal jeho vôľu, uvidel Spravodlivého a počul hlas z jeho úst.“</a:t>
            </a:r>
            <a:endParaRPr dirty="0"/>
          </a:p>
        </p:txBody>
      </p:sp>
      <p:sp>
        <p:nvSpPr>
          <p:cNvPr id="180" name="Google Shape;180;p1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7" name="Google Shape;187;p1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22,15)</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„Lebo pred všetkými ľuďmi budeš jeho svedkom o tom, čo si videl a počul.“</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Potom aby mohol </a:t>
            </a:r>
            <a:r>
              <a:rPr lang="sk-SK" sz="1200" b="0" i="0" dirty="0" err="1">
                <a:solidFill>
                  <a:schemeClr val="dk1"/>
                </a:solidFill>
                <a:latin typeface="Calibri"/>
                <a:ea typeface="Calibri"/>
                <a:cs typeface="Calibri"/>
                <a:sym typeface="Calibri"/>
              </a:rPr>
              <a:t>Saul</a:t>
            </a:r>
            <a:r>
              <a:rPr lang="sk-SK" sz="1200" b="0" i="0" dirty="0">
                <a:solidFill>
                  <a:schemeClr val="dk1"/>
                </a:solidFill>
                <a:latin typeface="Calibri"/>
                <a:ea typeface="Calibri"/>
                <a:cs typeface="Calibri"/>
                <a:sym typeface="Calibri"/>
              </a:rPr>
              <a:t> ísť ďalej v živote a zavrel dvere za svojou minulosťou.</a:t>
            </a:r>
            <a:endParaRPr dirty="0"/>
          </a:p>
        </p:txBody>
      </p:sp>
      <p:sp>
        <p:nvSpPr>
          <p:cNvPr id="188" name="Google Shape;188;p1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5" name="Google Shape;195;p1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22,16)</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Ananiáš povedal </a:t>
            </a:r>
            <a:r>
              <a:rPr lang="sk-SK" sz="1200" b="0" i="0" dirty="0" err="1">
                <a:solidFill>
                  <a:schemeClr val="dk1"/>
                </a:solidFill>
                <a:latin typeface="Calibri"/>
                <a:ea typeface="Calibri"/>
                <a:cs typeface="Calibri"/>
                <a:sym typeface="Calibri"/>
              </a:rPr>
              <a:t>Saulovi</a:t>
            </a:r>
            <a:r>
              <a:rPr lang="sk-SK" sz="1200" b="0" i="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teraz čo váhaš? Vstaň, daj sa pokrstiť, zmy zo seba svoje hriechy a vzývaj jeho meno.“</a:t>
            </a:r>
            <a:endParaRPr dirty="0"/>
          </a:p>
        </p:txBody>
      </p:sp>
      <p:sp>
        <p:nvSpPr>
          <p:cNvPr id="196" name="Google Shape;196;p1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3" name="Google Shape;203;p1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Saul potreboval urobiť nový začiatok.</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Potreboval byť obmytý od hrozných vecí, ktoré robil.</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Potreboval Božiu úžasnú milosť a odpustenie.</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Krst bol pre Saula dvermi k novému životu.</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Keď bol pokrstený, vedel, že mu Boh odpustil.</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A Saul prenasledovateľ sa stal Pavlom, evanjelistom pre Ježiša pre celý zbytok svojho života.</a:t>
            </a:r>
            <a:endParaRPr/>
          </a:p>
        </p:txBody>
      </p:sp>
      <p:sp>
        <p:nvSpPr>
          <p:cNvPr id="204" name="Google Shape;204;p1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9" name="Google Shape;209;p1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Už ste si niekedy priali, aby ste mohli začať od znova a všetky vaše chyby, ktoré ste v minulosti urobili, mohli byť zmyté?</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Boh vedel, že my všetci budeme takú skúsenosť potrebovať.</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Dal nám krst ako symbol nového začiatku - nového života v Ježišovi.</a:t>
            </a:r>
            <a:endParaRPr/>
          </a:p>
        </p:txBody>
      </p:sp>
      <p:sp>
        <p:nvSpPr>
          <p:cNvPr id="210" name="Google Shape;210;p1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p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Urobiť nový štart</a:t>
            </a:r>
            <a:endParaRPr/>
          </a:p>
        </p:txBody>
      </p:sp>
      <p:sp>
        <p:nvSpPr>
          <p:cNvPr id="91" name="Google Shape;91;p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 name="Google Shape;215;p2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Kresťanský krst má svoj pôvod u Jána Krstiteľa, drsného proroka, ktorý kázal v Judskej púšti o pokání.</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Cesty vedúce k rieky Jordán boli zaplnené ľuďmi, ktorí si ho šli vypočuť.</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(Matúš 3,5-6)</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Biblia hovorí: „Vtedy prichádzali k nemu obyvatelia Jeruzalema, ba celého Judska a celého okolia Jordánu. Vyznávali svoje hriechy a on ich krstil v rieke Jordán.“</a:t>
            </a:r>
            <a:endParaRPr dirty="0"/>
          </a:p>
        </p:txBody>
      </p:sp>
      <p:sp>
        <p:nvSpPr>
          <p:cNvPr id="216" name="Google Shape;216;p2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 name="Google Shape;223;p2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 Nazarete Ježiš zavrel svoju tesársku dielňu a rozlúčil sa s svojou matkou. Pridal sa k zástupom, ktoré mierili k Jordánu.</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Keď Ján zahliadol Ježiša, poznal ho a prestal kázať.</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(Ján 1,29)</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Ján ukázal na Ježiša a povedal: „...Hľa, Baránok Boží, ktorý sníma hriech sveta.“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Ján Krstiteľ poznal pravého obetného Baránka, ktorý mal zomrieť za hriechy všetkých, ktorí príjmu jeho obeť.</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Keď ho Ježiš požiadal, aby ho pokrstil, Ján váhal:</a:t>
            </a:r>
            <a:endParaRPr dirty="0"/>
          </a:p>
        </p:txBody>
      </p:sp>
      <p:sp>
        <p:nvSpPr>
          <p:cNvPr id="224" name="Google Shape;224;p2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p2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(Matúš 3,14) A povedal: „Ja by som sa mal tebe dať pokrstiť...</a:t>
            </a:r>
            <a:r>
              <a:rPr lang="cs-CZ" sz="1200" b="0" i="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Ján poznal, že Ježiš za sebou nemá žiadnu hriešnu minulosť.</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(Matúš 3,15)</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Ježiš mu odpovedal: „Nechaj to teraz; patrí sa nám naplniť všetko, čo je spravodlivé.“</a:t>
            </a:r>
            <a:endParaRPr dirty="0"/>
          </a:p>
        </p:txBody>
      </p:sp>
      <p:sp>
        <p:nvSpPr>
          <p:cNvPr id="232" name="Google Shape;232;p2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9" name="Google Shape;239;p2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Ježiš požiadal, aby ho pokrstil, pretože Spasiteľ sa mal stotožniť s človekom. Mal nechať dokonalý príklad pre svojich nasledovníkov. Takže Ján ponoril Ježiša do Jordánu pod vodu a opäť ho zdvihol nad hladinu.</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(Matúš 3,16)</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Biblia hovorí: „Po krste Ježiš hneď vystúpil z vody. Vtom sa mu otvorili nebesia a videl Božieho Ducha, ktorý ako holubica zostupoval naňho.“</a:t>
            </a:r>
            <a:endParaRPr dirty="0"/>
          </a:p>
        </p:txBody>
      </p:sp>
      <p:sp>
        <p:nvSpPr>
          <p:cNvPr id="240" name="Google Shape;240;p2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p2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(Matúš 3,17)</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z nebies zaznel hlas: ‚Toto je môj milovaný Syn, v ktorom mám zaľúbenie‘.“</a:t>
            </a:r>
            <a:endParaRPr dirty="0"/>
          </a:p>
        </p:txBody>
      </p:sp>
      <p:sp>
        <p:nvSpPr>
          <p:cNvPr id="248" name="Google Shape;248;p2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5" name="Google Shape;255;p2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Keď Ježiš vystúpil z vody a stál s kvapkajúcim oblečením na blatovom brehu Jordánu, Boh sa k nemu verejne priznal ako ku Mesiášovi, čiže Pomazanému.</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To bol počiatok Ježišovej verejnej služby, pretože Peter povedal, že pri krste....</a:t>
            </a:r>
            <a:endParaRPr/>
          </a:p>
        </p:txBody>
      </p:sp>
      <p:sp>
        <p:nvSpPr>
          <p:cNvPr id="256" name="Google Shape;256;p2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2" name="Google Shape;262;p2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10,38)</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„...Viete o Ježišovi z Nazareta, ako ho Boh pomazal Duchom Svätým a mocou, takže chodil, dobre robil a liečil všetkých diablom utláčaných, pretože Boh bol s ním.“</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Krst sa stal bežnou praxou pre Ježišových nasledovníkov. Hoci Ježiš sám nekrstil, Biblia nám hovorí, že jeho učeníci krstili.</a:t>
            </a:r>
            <a:endParaRPr dirty="0"/>
          </a:p>
        </p:txBody>
      </p:sp>
      <p:sp>
        <p:nvSpPr>
          <p:cNvPr id="263" name="Google Shape;263;p2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0" name="Google Shape;270;p2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(Ján 4,1-2)</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„Keď sa Ježiš dozvedel, že farizeji počuli, ako získava a krstí viac učeníkov než Ján, hoci Ježiš sám nekrstil, ale jeho učeníci...“</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očividne nebesia schválili túto prax! Povšimnime si zmienky u Matúša o poslednom pokyne, ktorý im Kristus dal pred tým, než vystúpil do neba.</a:t>
            </a:r>
            <a:endParaRPr dirty="0"/>
          </a:p>
        </p:txBody>
      </p:sp>
      <p:sp>
        <p:nvSpPr>
          <p:cNvPr id="271" name="Google Shape;271;p2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8" name="Google Shape;278;p2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(Matúš 28,19)</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„Choďte teda a získavajte mi učeníkov vo všetkých národoch a krstite ich v mene Otca i Syna i Svätého Ducha...“</a:t>
            </a:r>
            <a:endParaRPr dirty="0"/>
          </a:p>
        </p:txBody>
      </p:sp>
      <p:sp>
        <p:nvSpPr>
          <p:cNvPr id="279" name="Google Shape;279;p2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6" name="Google Shape;286;p2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(Matúš 28,20)</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naučte ich zachovávať všetko, čo som vám prikázal. A hľa, ja som s vami po všetky dni až do konca sveta.“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Novozákonná cirkev poslušne dodržovala tento pokyn svojho Spasiteľa. Niekedy bolo za deň pokrstených aj tisíc ľudí.</a:t>
            </a:r>
            <a:endParaRPr dirty="0"/>
          </a:p>
        </p:txBody>
      </p:sp>
      <p:sp>
        <p:nvSpPr>
          <p:cNvPr id="287" name="Google Shape;287;p2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Pred niekoľkými rokmi mal kresťanský evanjelista sériu evanjelizačných prednášok v sále v moskovskom Kremli.</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Po jednom zo stretnutí, keď sedel vo svojej malej kancelárii, sa náhle rozleteli dvere.</a:t>
            </a:r>
            <a:endParaRPr/>
          </a:p>
        </p:txBody>
      </p:sp>
      <p:sp>
        <p:nvSpPr>
          <p:cNvPr id="98" name="Google Shape;98;p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4" name="Google Shape;294;p3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aký spôsob krstu Ježišovi nasledovníci praktizovali potom, čo sa vrátil do neba?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Nie je pochýb, že sa riadili jeho príkladom, keďže boli jeho učeníkmi.</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(Efezanom 4,5)</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Pavol, jeden z Ježišových najhorlivejších nasledovníkov hovorí, že je len: „...jeden je Pán, jedna viera, jeden krst...“</a:t>
            </a:r>
            <a:endParaRPr dirty="0"/>
          </a:p>
        </p:txBody>
      </p:sp>
      <p:sp>
        <p:nvSpPr>
          <p:cNvPr id="295" name="Google Shape;295;p3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2" name="Google Shape;302;p3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Kniha Skutkov.</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Jediný detailný záznam o krste po kríži je zaznamenaný v Skutkoch apoštolov.</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Uskutočnil ho Filip, evanjelista.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Keď kráčal Filip po prašnej ceste do Gazy, uvidel etiópskeho pokladníka </a:t>
            </a:r>
            <a:r>
              <a:rPr lang="sk-SK" sz="1200" b="0" i="0" dirty="0" err="1">
                <a:solidFill>
                  <a:schemeClr val="dk1"/>
                </a:solidFill>
                <a:latin typeface="Calibri"/>
                <a:ea typeface="Calibri"/>
                <a:cs typeface="Calibri"/>
                <a:sym typeface="Calibri"/>
              </a:rPr>
              <a:t>kráľovny</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Kandaky</a:t>
            </a:r>
            <a:r>
              <a:rPr lang="sk-SK" sz="1200" b="0" i="0" dirty="0">
                <a:solidFill>
                  <a:schemeClr val="dk1"/>
                </a:solidFill>
                <a:latin typeface="Calibri"/>
                <a:ea typeface="Calibri"/>
                <a:cs typeface="Calibri"/>
                <a:sym typeface="Calibri"/>
              </a:rPr>
              <a:t>, ktorej sa staral o jej poklady.</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Ten šiel do Jeruzalema na bohoslužbu a teraz bol na ceste domov, viezol sa na voze a čítal si zo zvitkov.</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Filip pribehol k vozu a spýtal sa...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303" name="Google Shape;303;p3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8" name="Google Shape;308;p3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8,30)</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„Rozumieš tomu, čo čítaš? Eunuch odpovedal: ‚Ako by som mohol, keď mi to nikto nevysvetlí?‘“</a:t>
            </a:r>
            <a:endParaRPr dirty="0"/>
          </a:p>
        </p:txBody>
      </p:sp>
      <p:sp>
        <p:nvSpPr>
          <p:cNvPr id="309" name="Google Shape;309;p3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3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6" name="Google Shape;316;p3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Pozval Filipa, aby nasadol do vozu.</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Filip videl, že tento muž čítal Izaiáša, kap. 53, čo je proroctvo o Mesiášovi.</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Etiópčan Filipa pozval, aby mu to vysvetlil.</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 8,35)</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„Vtedy sa Filip ujal slova Písma a zvestoval mu Ježiša.“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Aká biblická hodina to musela byť v kopŕcajúcom sa kočiari.</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Filip nehovoril len o Ježišovi, ale očividne tiež vysvetľoval dôležitosť krstu, pretože Biblia hovorí, že keď prišli k miestu, kde bola voda, Etiópčan povedal Filipovi:</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8,36)</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„Pozri, voda! Čo prekáža, aby som sa dal pokrstiť?“</a:t>
            </a:r>
            <a:endParaRPr dirty="0"/>
          </a:p>
        </p:txBody>
      </p:sp>
      <p:sp>
        <p:nvSpPr>
          <p:cNvPr id="317" name="Google Shape;317;p3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3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4" name="Google Shape;324;p3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8,37 CSP)</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Filip mu povedal: „Ak veríš z celého srdca, je to možné; budeš spasený.“ A Eunuch odpovedal: „Verím, že Ježiš Kristus je Boží Syn.“</a:t>
            </a:r>
            <a:endParaRPr dirty="0"/>
          </a:p>
        </p:txBody>
      </p:sp>
      <p:sp>
        <p:nvSpPr>
          <p:cNvPr id="325" name="Google Shape;325;p3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2" name="Google Shape;332;p3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8,38)</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„Rozkázal zastaviť voz a obaja, Filip aj eunuch, vstúpili do vody a Filip eunucha pokrstil.“</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Všimnite si, že je tam povedané - „zostúpili do vody.“ Filip ponoril etiópskeho pokladníka pod vodu, tak isto ako Ján ponoril Krista, keď bol pokrstený.</a:t>
            </a:r>
            <a:endParaRPr dirty="0"/>
          </a:p>
        </p:txBody>
      </p:sp>
      <p:sp>
        <p:nvSpPr>
          <p:cNvPr id="333" name="Google Shape;333;p3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0" name="Google Shape;340;p3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8,39)</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„Keď vystúpili z vody, Pánov Duch uchvátil Filipa a eunuch ho viac nevidel, no natešený pokračoval v ceste.“</a:t>
            </a:r>
            <a:endParaRPr dirty="0"/>
          </a:p>
        </p:txBody>
      </p:sp>
      <p:sp>
        <p:nvSpPr>
          <p:cNvPr id="341" name="Google Shape;341;p3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8" name="Google Shape;348;p3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To je to, čo sa stane, keď pochováme do vody svoj starý život hriechov a začneme žiť novým životom s Kristom.</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Jasne, krst ponorením bol spôsob, akým krst praktikovala ranno- kresťanská cirkev. Je ale pravdou, že v Novom zákone nemáme dôkaz o nejakej inej metóde krstu.</a:t>
            </a:r>
            <a:endParaRPr/>
          </a:p>
        </p:txBody>
      </p:sp>
      <p:sp>
        <p:nvSpPr>
          <p:cNvPr id="349" name="Google Shape;349;p3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4" name="Google Shape;354;p3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Tu je fotografia krstiteľnice čiže baptistéria zo štvrtého storočia vo zbore vo Filipách.</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Historici ranných dejín kresťanstva a archeologické nálezy z tejto doby</a:t>
            </a:r>
            <a:endParaRPr/>
          </a:p>
        </p:txBody>
      </p:sp>
      <p:sp>
        <p:nvSpPr>
          <p:cNvPr id="355" name="Google Shape;355;p3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p3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spoločne ukazujú, že ponorenie bolo spôsob, akým sa krstilo do dvanásteho až trinásteho storočia.</a:t>
            </a:r>
            <a:endParaRPr/>
          </a:p>
        </p:txBody>
      </p:sp>
      <p:sp>
        <p:nvSpPr>
          <p:cNvPr id="361" name="Google Shape;361;p3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Drsne vypadajúci mladý muž so zanedbanou bradou a s divokým vzhľadom vtrhol dovnútra.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 presvedčení, že ide o útok, ustúpil evanjelista o krok späť. Jeho ruský tlmočník sa postavil medzi neho a prichádzajúceho.</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Muž začal okamžite mávať rukami a živo vykrikovať niečo v ruštine.</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Potom, čo počiatočné napätie povolilo, vysvetlil tlmočník evanjelistovi, že tento muž je jeden z najznámejších moskovských zločincov.</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Bol vo vezení už dvadsaťosem krát.</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Naplnený vinou a beznádejou ohľadne svojej budúcnosti, túžil aj tento muž nájsť pokoj.</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Evanjelista mu kľudným hlasom prečítal text z 1. Jánova 1,9:</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„Ak priznávame svoje hriechy, on je tak verný a spravodlivý, že nám hriechy odpúšťa...“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Vyprával tomuto ustaranému mužovi príbeh o zločincovi na kríži, ktorý našiel odpustenie. Uistil ho: Ježiš je ten istý Spasiteľ aj dnes. Ponúka nám odpustenie. Ponúka nám záchranu. Ponúka nám spasenie.</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Vezmi si to. Raduj sa z toho. Chváľ za to Boha.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So slzami stekajúcimi dolu po tvári pokľakol tento Rus na kolená a prijal Božie odpustenie.</a:t>
            </a:r>
            <a:endParaRPr sz="1200" b="0" i="0" dirty="0">
              <a:solidFill>
                <a:schemeClr val="dk1"/>
              </a:solidFill>
              <a:latin typeface="Calibri"/>
              <a:ea typeface="Calibri"/>
              <a:cs typeface="Calibri"/>
              <a:sym typeface="Calibri"/>
            </a:endParaRPr>
          </a:p>
        </p:txBody>
      </p:sp>
      <p:sp>
        <p:nvSpPr>
          <p:cNvPr id="104" name="Google Shape;104;p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4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6" name="Google Shape;366;p4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Mnoho turistov navštevuje kostol sv. Jána, ktorý je umiestnený v zbytkoch biblického mesta Efez v Turecku.</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Tento kostol bol vystavaný ako spomienka na učeníka Jána.</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Mimoriadne zaujímavé je baptistérium kruhového tvaru s priemerom 3,6 m a 1,2 m hlboké so schodíkmi z dvoch strán.</a:t>
            </a:r>
            <a:endParaRPr/>
          </a:p>
        </p:txBody>
      </p:sp>
      <p:sp>
        <p:nvSpPr>
          <p:cNvPr id="367" name="Google Shape;367;p4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4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2" name="Google Shape;372;p4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Väčšina ľudí už niekedy počula o starej zvonici pred katedrálou v Pise, Taliansku, ktorá je známa ako Šikmá veža v Pise.</a:t>
            </a:r>
            <a:endParaRPr/>
          </a:p>
        </p:txBody>
      </p:sp>
      <p:sp>
        <p:nvSpPr>
          <p:cNvPr id="373" name="Google Shape;373;p4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4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8" name="Google Shape;378;p4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Spoločne s touto katedrálou a šikmou vežou je tu tiež krstiteľnica v kruhovej budove, ktorá má vnútri</a:t>
            </a:r>
            <a:endParaRPr/>
          </a:p>
        </p:txBody>
      </p:sp>
      <p:sp>
        <p:nvSpPr>
          <p:cNvPr id="379" name="Google Shape;379;p4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4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4" name="Google Shape;384;p4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...bazén o priemere 6 m a 1,2 m hlboký, ktorý bol vybudovaný v štrnástom storočí.</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Aj tisíctristo rokov po Ježišovom vystúpení na nebesia bol spôsob krst stále ponorenie.</a:t>
            </a:r>
            <a:endParaRPr/>
          </a:p>
        </p:txBody>
      </p:sp>
      <p:sp>
        <p:nvSpPr>
          <p:cNvPr id="385" name="Google Shape;385;p4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4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0" name="Google Shape;390;p4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Sú tu v Európe tucty takých katedrál s veľkou krstiteľnicou.</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Šesťdesiatšesť ich je len v samotnom Taliansku, ktorých stavba sa datuje medzi štvrtým až štrnástym storočím.</a:t>
            </a:r>
            <a:endParaRPr dirty="0"/>
          </a:p>
        </p:txBody>
      </p:sp>
      <p:sp>
        <p:nvSpPr>
          <p:cNvPr id="391" name="Google Shape;391;p4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4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7" name="Google Shape;397;p4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Kardinál James </a:t>
            </a:r>
            <a:r>
              <a:rPr lang="sk-SK" sz="1200" b="0" i="0" dirty="0" err="1">
                <a:solidFill>
                  <a:schemeClr val="dk1"/>
                </a:solidFill>
                <a:latin typeface="Calibri"/>
                <a:ea typeface="Calibri"/>
                <a:cs typeface="Calibri"/>
                <a:sym typeface="Calibri"/>
              </a:rPr>
              <a:t>Gibbons</a:t>
            </a:r>
            <a:r>
              <a:rPr lang="sk-SK" sz="1200" b="0" i="0" dirty="0">
                <a:solidFill>
                  <a:schemeClr val="dk1"/>
                </a:solidFill>
                <a:latin typeface="Calibri"/>
                <a:ea typeface="Calibri"/>
                <a:cs typeface="Calibri"/>
                <a:sym typeface="Calibri"/>
              </a:rPr>
              <a:t> napísal: „Ešte niekoľko storočí po založení kresťanstva bol krst obvykle robený ponorením;</a:t>
            </a:r>
            <a:endParaRPr dirty="0"/>
          </a:p>
        </p:txBody>
      </p:sp>
      <p:sp>
        <p:nvSpPr>
          <p:cNvPr id="398" name="Google Shape;398;p4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5" name="Google Shape;405;p4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ale od dvanásteho storočia začal prevládať v Katolíckej cirkvi krst pokropením,</a:t>
            </a:r>
            <a:endParaRPr/>
          </a:p>
        </p:txBody>
      </p:sp>
      <p:sp>
        <p:nvSpPr>
          <p:cNvPr id="406" name="Google Shape;406;p4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4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Pretože s týmto spôsobom je spojených menej ťažkostí než s krstom ponorenia.“</a:t>
            </a:r>
            <a:endParaRPr dirty="0"/>
          </a:p>
        </p:txBody>
      </p:sp>
      <p:sp>
        <p:nvSpPr>
          <p:cNvPr id="414" name="Google Shape;414;p4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1" name="Google Shape;421;p4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„Cirkev si vyhradila právo prijať ten najviac vyhovujúci spôsob podľa časových či miestnych okolností.“ - </a:t>
            </a:r>
            <a:r>
              <a:rPr lang="sk-SK" sz="1200" b="0" i="0" dirty="0" err="1">
                <a:solidFill>
                  <a:schemeClr val="dk1"/>
                </a:solidFill>
                <a:latin typeface="Calibri"/>
                <a:ea typeface="Calibri"/>
                <a:cs typeface="Calibri"/>
                <a:sym typeface="Calibri"/>
              </a:rPr>
              <a:t>The</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Faith</a:t>
            </a:r>
            <a:r>
              <a:rPr lang="sk-SK" sz="1200" b="0" i="0" dirty="0">
                <a:solidFill>
                  <a:schemeClr val="dk1"/>
                </a:solidFill>
                <a:latin typeface="Calibri"/>
                <a:ea typeface="Calibri"/>
                <a:cs typeface="Calibri"/>
                <a:sym typeface="Calibri"/>
              </a:rPr>
              <a:t> of </a:t>
            </a:r>
            <a:r>
              <a:rPr lang="sk-SK" sz="1200" b="0" i="0" dirty="0" err="1">
                <a:solidFill>
                  <a:schemeClr val="dk1"/>
                </a:solidFill>
                <a:latin typeface="Calibri"/>
                <a:ea typeface="Calibri"/>
                <a:cs typeface="Calibri"/>
                <a:sym typeface="Calibri"/>
              </a:rPr>
              <a:t>Our</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Fathers</a:t>
            </a:r>
            <a:r>
              <a:rPr lang="sk-SK" sz="1200" b="0" i="0" dirty="0">
                <a:solidFill>
                  <a:schemeClr val="dk1"/>
                </a:solidFill>
                <a:latin typeface="Calibri"/>
                <a:ea typeface="Calibri"/>
                <a:cs typeface="Calibri"/>
                <a:sym typeface="Calibri"/>
              </a:rPr>
              <a:t>, 94. vyd., s. 277.</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Všimnite si, že to sú pohodlnosť a tradícia čo stoja za zmenou formy krstu. Božie slovo však o tejto pozmenenej praxi nikdy nehovorilo.</a:t>
            </a:r>
            <a:endParaRPr dirty="0"/>
          </a:p>
        </p:txBody>
      </p:sp>
      <p:sp>
        <p:nvSpPr>
          <p:cNvPr id="422" name="Google Shape;422;p4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4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9" name="Google Shape;429;p4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Nie je nič špatné na tom, že postriekame malé dieťa vodou. Ale jednoducho to nie je krst podľa Písma!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 skutočnosti grécke slovo „</a:t>
            </a:r>
            <a:r>
              <a:rPr lang="sk-SK" sz="1200" b="0" i="0" dirty="0" err="1">
                <a:solidFill>
                  <a:schemeClr val="dk1"/>
                </a:solidFill>
                <a:latin typeface="Calibri"/>
                <a:ea typeface="Calibri"/>
                <a:cs typeface="Calibri"/>
                <a:sym typeface="Calibri"/>
              </a:rPr>
              <a:t>baptizo</a:t>
            </a:r>
            <a:r>
              <a:rPr lang="sk-SK" sz="1200" b="0" i="0" dirty="0">
                <a:solidFill>
                  <a:schemeClr val="dk1"/>
                </a:solidFill>
                <a:latin typeface="Calibri"/>
                <a:ea typeface="Calibri"/>
                <a:cs typeface="Calibri"/>
                <a:sym typeface="Calibri"/>
              </a:rPr>
              <a:t>“, znamená ponoriť pod vodu alebo prikryť vodou.</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 to jediný spôsob krstu, ktorý predstavuje smrť, pochovanie a vzkriesenie v Kristovi.</a:t>
            </a:r>
            <a:endParaRPr dirty="0"/>
          </a:p>
        </p:txBody>
      </p:sp>
      <p:sp>
        <p:nvSpPr>
          <p:cNvPr id="430" name="Google Shape;430;p4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Asi za rok navštívil tento evanjelista Moskvu znova.</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Keď chválil Boha so skupinou z novo založeného zboru, všimol si, že obrátený zločinec spieva v speváckom zbore.</a:t>
            </a:r>
            <a:endParaRPr/>
          </a:p>
        </p:txBody>
      </p:sp>
      <p:sp>
        <p:nvSpPr>
          <p:cNvPr id="110" name="Google Shape;110;p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5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7" name="Google Shape;437;p5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(Rimanom 6,3-4)</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Pavel povedal: „Alebo neviete, že všetci, čo sme boli pokrstení v Krista Ježiša, boli sme pokrstení v jeho smrť? Krstom sme teda spolu s ním boli pochovaní v smrti...“</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Ale Ježiš nezostal v hrobe - vyšiel von ako víťaz. Keď sme pokrstení, náš starý človek je pochovaný a my povstávame k novému životu.</a:t>
            </a:r>
            <a:endParaRPr dirty="0"/>
          </a:p>
        </p:txBody>
      </p:sp>
      <p:sp>
        <p:nvSpPr>
          <p:cNvPr id="438" name="Google Shape;438;p5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5" name="Google Shape;445;p5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(Rimanom 6,4)</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„...aby sme tak, ako bol slávou Otca vzkriesený z mŕtvych Kristus, aj my kráčali v novote života.“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Vyjdenie z vody symbolizuje vzkriesenie nového človeka, nový život skrze Ducha. Len krst ponorením môže vhodne symbolizovať pochovanie a skúsenosť nového zrodenia.</a:t>
            </a:r>
            <a:endParaRPr dirty="0"/>
          </a:p>
        </p:txBody>
      </p:sp>
      <p:sp>
        <p:nvSpPr>
          <p:cNvPr id="446" name="Google Shape;446;p5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5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3" name="Google Shape;453;p5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A ako dôležitý je tento obrad krstu?</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Je naozaj nutné sa nechať pokrstiť?</a:t>
            </a:r>
            <a:endParaRPr/>
          </a:p>
        </p:txBody>
      </p:sp>
      <p:sp>
        <p:nvSpPr>
          <p:cNvPr id="454" name="Google Shape;454;p5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5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0" name="Google Shape;460;p5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Raz v noci židovský vodca menom Nikodém prišiel tajne za Ježišom.</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(Ján 3,2)</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Lichotil Ježišovi: „</a:t>
            </a:r>
            <a:r>
              <a:rPr lang="sk-SK" sz="1200" b="0" i="0" dirty="0" err="1">
                <a:solidFill>
                  <a:schemeClr val="dk1"/>
                </a:solidFill>
                <a:latin typeface="Calibri"/>
                <a:ea typeface="Calibri"/>
                <a:cs typeface="Calibri"/>
                <a:sym typeface="Calibri"/>
              </a:rPr>
              <a:t>Rabbi</a:t>
            </a:r>
            <a:r>
              <a:rPr lang="sk-SK" sz="1200" b="0" i="0" dirty="0">
                <a:solidFill>
                  <a:schemeClr val="dk1"/>
                </a:solidFill>
                <a:latin typeface="Calibri"/>
                <a:ea typeface="Calibri"/>
                <a:cs typeface="Calibri"/>
                <a:sym typeface="Calibri"/>
              </a:rPr>
              <a:t>, vieme, že si učiteľ, ktorý prišiel od Boha, lebo nikto nemôže robiť také znamenia, aké robíš ty, ak nie je s ním Boh.“</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Ježiš bol schopný čítať v srdci tohto muža, takže hneď prešiel k jadru veci a Nikodémovi ukázal, čo je potrebné.</a:t>
            </a:r>
            <a:endParaRPr dirty="0"/>
          </a:p>
        </p:txBody>
      </p:sp>
      <p:sp>
        <p:nvSpPr>
          <p:cNvPr id="461" name="Google Shape;461;p5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5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8" name="Google Shape;468;p5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(Ján 3,3)</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Ježiš mu odpovedal: „Amen, amen, hovorím ti: Ak sa niekto nenarodí znova, nemôže uzrieť Božie kráľovstvo.“</a:t>
            </a:r>
            <a:endParaRPr dirty="0"/>
          </a:p>
        </p:txBody>
      </p:sp>
      <p:sp>
        <p:nvSpPr>
          <p:cNvPr id="469" name="Google Shape;469;p5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5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6" name="Google Shape;476;p5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(Ján 3,4)</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Nikodém bol zaskočený a spýtal sa Ježiša: „Ako sa môže narodiť človek, keď je starý? Či môže druhý raz vojsť do lona svojej matky a narodiť sa?“</a:t>
            </a:r>
            <a:endParaRPr dirty="0"/>
          </a:p>
        </p:txBody>
      </p:sp>
      <p:sp>
        <p:nvSpPr>
          <p:cNvPr id="477" name="Google Shape;477;p5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5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4" name="Google Shape;484;p5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Potom Ježiš poukázal na to, že hovoril o duchovnom znovuzrodení, keď povedal:</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(Ján 3,5)</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„Amen, amen, hovorím ti: Ak sa niekto nenarodí z vody a z Ducha, nemôže vojsť do Božieho kráľovstva.“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Tu Ježiš hovorí o duchovnom znovuzrodení, ktoré je potvrdené krstom.</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Nie je pochyb, že pyšný farizej očakával prístup do Božieho kráľovstva z titulu, kde sa narodil a že žije ako zbožný žid.</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Každopádne Ježiš jasne povedal, že čokoľvek menej, než je dokonalá premena života pomocou Ducha svätého - ako je pri krste naznačené - by bolo nedostatočné.</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Kristus nepredniesol toto slávnostné prehlásenie len raz.</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Všimnime si, že hovorí v podstate rovnakú vec u Marka 16,16.</a:t>
            </a:r>
            <a:endParaRPr dirty="0"/>
          </a:p>
        </p:txBody>
      </p:sp>
      <p:sp>
        <p:nvSpPr>
          <p:cNvPr id="485" name="Google Shape;485;p5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5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2" name="Google Shape;492;p5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(Marek 16,16)</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„Kto uverí a dá sa pokrstiť, bude spasený;“</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Takže prvým krokom k príprave na biblický krst je viera, že Ježiš Kristus zomrel za vaše hriechy a je vašim Spasiteľom a Pánom.</a:t>
            </a:r>
            <a:endParaRPr dirty="0"/>
          </a:p>
        </p:txBody>
      </p:sp>
      <p:sp>
        <p:nvSpPr>
          <p:cNvPr id="493" name="Google Shape;493;p5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5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0" name="Google Shape;500;p5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Filip zdôrazňuje Etiópčanovi potrebu viery v Krista. Keď sa ho Etiópčan spýtal, či môže byť pokrstený, odpovedal mu:</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8,37)</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„Ak veríš z celého srdca, je to možné.“</a:t>
            </a:r>
            <a:endParaRPr dirty="0"/>
          </a:p>
        </p:txBody>
      </p:sp>
      <p:sp>
        <p:nvSpPr>
          <p:cNvPr id="501" name="Google Shape;501;p5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5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8" name="Google Shape;508;p5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(Matúš 28,19 BKR, revidované)</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Ježiš dal svojim učeníkom aj druhý krok:</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„Choďte teda a získavajte mi učeníkov a krstite ich...“</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Učeniu teda predchádza samotný krst.</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(Matúš 28,20)</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Ježiš povedal, že ľudia pripravovaní ku krstu majú byť učení... aby zachovávali všetko, čo som vám prikázal.“</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Inými slovami, človek, ktorý sa pripravuje na tento posvätný obrad musí chápať Ježišove učenie a prijímať ho.</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Ale je treba viac než len znalosť vierouky.</a:t>
            </a:r>
            <a:endParaRPr dirty="0"/>
          </a:p>
        </p:txBody>
      </p:sp>
      <p:sp>
        <p:nvSpPr>
          <p:cNvPr id="509" name="Google Shape;509;p5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Jeho tvár ukazovala na nový vnútorný pokoj.</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Vyžarovala z neho radosť. Prijal Krista. Učenie Biblie zmenilo jeho život a nasledoval Ježišov príklad a nechal sa pokrstiť. Jeho hriechy boli zmyté.</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Biblický krst je symbolom premeny života z Božej milosti.</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Krst dosvedčuje začiatok nového života v Ježišovi Kristovi. Krst hovorí o premenenom živote.</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Jeden z najmocnejších príkladov dramatickej zmeny, akú je Kristus schopný v živote urobiť, je príbeh Saula, ktorý sa pozdejšie stal apoštolom Pavlom.</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116" name="Google Shape;116;p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6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6" name="Google Shape;516;p6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(Matúš 28,19)</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„Choďte teda a získavajte mi učeníkov vo všetkých národoch a krstite ich v mene Otca i Syna i Svätého Ducha...“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 treba odovzdať svoj život Ježišovi.</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Keď sa človek zjednotí s Ježišom, začne prirodzene žiť ako on. Nechce robiť nič, čo by Ježiš nechcel, aby robil.</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Táto zmena srdca sa nazýva pokánie. Peter povedal:</a:t>
            </a:r>
            <a:endParaRPr dirty="0"/>
          </a:p>
        </p:txBody>
      </p:sp>
      <p:sp>
        <p:nvSpPr>
          <p:cNvPr id="517" name="Google Shape;517;p6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6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4" name="Google Shape;524;p6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3,19)</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„Kajajte sa a obráťte sa, aby boli zotrené vaše hriechy...“</a:t>
            </a:r>
            <a:endParaRPr dirty="0"/>
          </a:p>
        </p:txBody>
      </p:sp>
      <p:sp>
        <p:nvSpPr>
          <p:cNvPr id="525" name="Google Shape;525;p6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6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2" name="Google Shape;532;p6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Pred krstom by človek mal prijať Ježiša za svojho Spasiteľa a Pána.</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Pred krstom by človek mal chápať Ježišove učenie a byť ochotný ho nasledovať.</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Pred krstom by človek mal vyznať svoje hriechy a činiť pokánie.</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Dodržaním týchto troch bodov prípravy na krst sa môžeme naozaj stať novými ľuďmi aj vo vnútri.</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Vďaka Božej moci môžeme byť zmenení, znovuzrodení a začať od začiatku.</a:t>
            </a:r>
            <a:endParaRPr/>
          </a:p>
        </p:txBody>
      </p:sp>
      <p:sp>
        <p:nvSpPr>
          <p:cNvPr id="533" name="Google Shape;533;p6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6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0" name="Google Shape;540;p6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Niekedy sa ľudia pýtajú: „Keď som pokrstený, stávam sa súčasťou cirkvi, alebo som pokrstený len v Ježišovi?“</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Biblia učí, že krst v Krista je tiež krstom do Kristovho tela - teda cirkvi. Keď boli krstené zástupy po Letničiach, Biblia hovorí:</a:t>
            </a:r>
            <a:endParaRPr dirty="0"/>
          </a:p>
        </p:txBody>
      </p:sp>
      <p:sp>
        <p:nvSpPr>
          <p:cNvPr id="541" name="Google Shape;541;p6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6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6" name="Google Shape;546;p6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2,41)</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„Tí, čo prijali jeho slovo, boli pokrstení a v ten deň sa pridalo k nim asi tritisíc duší.“</a:t>
            </a:r>
            <a:endParaRPr dirty="0"/>
          </a:p>
        </p:txBody>
      </p:sp>
      <p:sp>
        <p:nvSpPr>
          <p:cNvPr id="547" name="Google Shape;547;p6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6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4" name="Google Shape;554;p6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2,42)</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„Neustále sa venovali učeniu apoštolov, bratskému spoločenstvu, lámaniu chleba a modlitbám.“</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Tento text hovorí jasne. Keď sme pokrstení, nestávame sa duchovnými sirôtkami. Nie sme ponechaní osamote.</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Tí, ktorí boli pokrstení v knihe Skutkov pokračovali a nechávali sa učeníkmi vyučovať a mali spolu spoločenstvo. Stali sa súčasťou Božej cirkvi, ktorá verí Biblii.</a:t>
            </a:r>
            <a:endParaRPr dirty="0"/>
          </a:p>
        </p:txBody>
      </p:sp>
      <p:sp>
        <p:nvSpPr>
          <p:cNvPr id="555" name="Google Shape;555;p6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6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2" name="Google Shape;562;p6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(1. Korintským 12,13)</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1. Korintským 12,13 hovorí: „...boli sme pokrstení jedným Duchom v jedno telo...“</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Verš 28 z tej samej kapitoly nám jasne poukazuje na to, že týmto telom je cirkev.</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Keď muži a ženy prijímajú Ježiša a odovzdávajú mu svoj život, aby ho nasledovali, túžia ho uctievať s ostatnými veriacimi. Ich srdce planú v harmónii s tými, kto sú súčasťou Kristovho verného ľudu.</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 to podobné ako svadba pre snúbencov.</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Nie je ťažké sa rozhodnúť pre svadbu, keď sa majú skutočne radi.</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Krst je verejné vyjadrenie lásky a odovzdanie sa nášmu Spasiteľovi.</a:t>
            </a:r>
            <a:endParaRPr dirty="0"/>
          </a:p>
        </p:txBody>
      </p:sp>
      <p:sp>
        <p:nvSpPr>
          <p:cNvPr id="563" name="Google Shape;563;p6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6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0" name="Google Shape;570;p6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Jedného dňa Pavol a jeho spolupracovník Sílas šli do mesta Filipi na pozvanie macedónskeho muža, ktorého Pavol videl vo sne. V dôsledku ich kázaní prepukli v meste nepokoje.</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Došlo to tak ďaleko, že je dav napadol a ich životy boli v ohrození. Dav z nich strhol šaty a sudcovia nariadili, aby boli zbičovaní. Boli odvedení do vezenia, kde im žalárnik dal nohy do klady a uistil sa, že neutečú.</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O polnoci sa Pavol so Sílasom modlili a spievali, keď tu náhle zemetrasenie otriaslo stenami vezenia a hneď sa otvorili dvere vezenia a spadli im okovy z rúk a nôh.</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Žalárnik pribehol a keď videl otvorené dvere, pomyslel si, že mu väzni utiekli.</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Chcel si siahnuť na život, pretože za neustráženie väzňa bol trest smrti.</a:t>
            </a:r>
            <a:endParaRPr/>
          </a:p>
        </p:txBody>
      </p:sp>
      <p:sp>
        <p:nvSpPr>
          <p:cNvPr id="571" name="Google Shape;571;p6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6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6" name="Google Shape;576;p6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16,28)</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Ale Pavol hlasno vykríkol: „Neublíž si, veď sme všetci tu!“</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Žalárnik zostal v údive.</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Títo muži - Pavol a </a:t>
            </a:r>
            <a:r>
              <a:rPr lang="sk-SK" sz="1200" b="0" i="0" dirty="0" err="1">
                <a:solidFill>
                  <a:schemeClr val="dk1"/>
                </a:solidFill>
                <a:latin typeface="Calibri"/>
                <a:ea typeface="Calibri"/>
                <a:cs typeface="Calibri"/>
                <a:sym typeface="Calibri"/>
              </a:rPr>
              <a:t>Sílas</a:t>
            </a:r>
            <a:r>
              <a:rPr lang="sk-SK" sz="1200" b="0" i="0" dirty="0">
                <a:solidFill>
                  <a:schemeClr val="dk1"/>
                </a:solidFill>
                <a:latin typeface="Calibri"/>
                <a:ea typeface="Calibri"/>
                <a:cs typeface="Calibri"/>
                <a:sym typeface="Calibri"/>
              </a:rPr>
              <a:t> - si vytrpeli bolesť z rúk žalárnika, ale nemali voči nemu zášť ani sa mu nechceli pomstiť.</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Žalárnik si nechal doniesť svetlo a vošiel dovnútra.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577" name="Google Shape;577;p6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6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4" name="Google Shape;584;p6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16,30)</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Potom ich vyviedol von a povedal: “Páni, čo mám robiť, aby som bol spasený?“</a:t>
            </a:r>
            <a:endParaRPr dirty="0"/>
          </a:p>
        </p:txBody>
      </p:sp>
      <p:sp>
        <p:nvSpPr>
          <p:cNvPr id="585" name="Google Shape;585;p6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 name="Google Shape;121;p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Saul bol od narodenia rímskym občanom a bol vzdelávaný najlepšími učiteľmi v Jeruzaleme.</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Horlil pre židovské náboženstvo a bol uznávaný ako verný obranca viery.</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Saul - dnes ho poznáme hlavne ako Pavla, čo je jeho kresťanské meno - popisuje, čo robil, aby zničil kresťanstvo.</a:t>
            </a:r>
            <a:endParaRPr/>
          </a:p>
        </p:txBody>
      </p:sp>
      <p:sp>
        <p:nvSpPr>
          <p:cNvPr id="122" name="Google Shape;122;p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7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2" name="Google Shape;592;p7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16,31)</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Oni mu povedali: „Ver v Pána Ježiša a budeš spasený ty aj tvoj dom.“</a:t>
            </a:r>
            <a:endParaRPr dirty="0"/>
          </a:p>
        </p:txBody>
      </p:sp>
      <p:sp>
        <p:nvSpPr>
          <p:cNvPr id="593" name="Google Shape;593;p7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7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0" name="Google Shape;600;p7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Žalárnik vzal Pavla a </a:t>
            </a:r>
            <a:r>
              <a:rPr lang="sk-SK" sz="1200" b="0" i="0" dirty="0" err="1">
                <a:solidFill>
                  <a:schemeClr val="dk1"/>
                </a:solidFill>
                <a:latin typeface="Calibri"/>
                <a:ea typeface="Calibri"/>
                <a:cs typeface="Calibri"/>
                <a:sym typeface="Calibri"/>
              </a:rPr>
              <a:t>Sílasa</a:t>
            </a:r>
            <a:r>
              <a:rPr lang="sk-SK" sz="1200" b="0" i="0" dirty="0">
                <a:solidFill>
                  <a:schemeClr val="dk1"/>
                </a:solidFill>
                <a:latin typeface="Calibri"/>
                <a:ea typeface="Calibri"/>
                <a:cs typeface="Calibri"/>
                <a:sym typeface="Calibri"/>
              </a:rPr>
              <a:t> do svojho domu a umyl im krvácajúce rany.</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16,33)</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„Ešte v tú nočnú hodinu sa ich ujal, vymyl im rany a hneď sa dal pokrstiť on i všetci jeho domáci.“</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Žalárnik nemeškal ani to neodkladal. Keď poznal pravdu, nasledoval ju.</a:t>
            </a:r>
            <a:endParaRPr dirty="0"/>
          </a:p>
        </p:txBody>
      </p:sp>
      <p:sp>
        <p:nvSpPr>
          <p:cNvPr id="601" name="Google Shape;601;p7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7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8" name="Google Shape;608;p7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Dnes Ježiš vyzýva aj teba, aby si mu odovzdal svoj život. Pozýva ťa, aby si sa stal súčasťou jeho ľudu, ktorí verí Biblii a zachováva prikázania. Dáva ti rovnaké pozvanie, aké dal apoštolovi Pavlovi.</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22,16)</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teraz čo váhaš? Vstaň, daj sa pokrstiť, zmy zo seba svoje hriechy a vzývaj jeho meno.“</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Dnes večer ti naši spolupracovníci znovu dajú kartičky s rozhodnutím. Táto téma je úžasná téma - neviem, čo môže byť lepšie, než možnosť začať znovu. A je to dôležitá téma, aby sme sa rozhodli. Chcem, aby si sa dnes na modlitbe a s premyslením rozhodol pre Ježiša. Nie je to o mne - je to o Ježišovi. Nechaj si nejaký čas a otvor svoje srdce, aby si počul hlas Ducha svätého, ktorý k tebe volá skrze Božie slovo. Len sa spýtaj Spasiteľa: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„Pane Ježišu, čo chceš, aby som urobil?“ Pokiaľ si nenasledoval jeho príklad v krste ponorením, som si celkom istý, že ťa k tomu povedie, pretože on je ten istý včera, dnes i naveky. Vnímaš jeho hlas, ktorý ťa dnes volá? Počuješ ho, jak hovorí: „Na čo čakáš? Čo ti bráni, aby si sa mi verejne odovzdal?“ On za nás dal všetko, priateľu. Prečo by sme neurobili to, čo po nás chce?</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Vezmi si túto malú kartičku, ktorú ti naši spolupracovníci rozdali.</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Chceme sa za to dnes modliť</a:t>
            </a:r>
            <a:endParaRPr dirty="0"/>
          </a:p>
        </p:txBody>
      </p:sp>
      <p:sp>
        <p:nvSpPr>
          <p:cNvPr id="609" name="Google Shape;609;p7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7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6" name="Google Shape;616;p7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t>
            </a:r>
            <a:r>
              <a:rPr lang="sk-SK" sz="2000" dirty="0"/>
              <a:t>Kartičky rozhodnutia - podľa potreby upraviť text</a:t>
            </a:r>
            <a:r>
              <a:rPr lang="sk-SK" sz="1200" b="0" i="0" dirty="0">
                <a:solidFill>
                  <a:schemeClr val="dk1"/>
                </a:solidFill>
                <a:latin typeface="Calibri"/>
                <a:ea typeface="Calibri"/>
                <a:cs typeface="Calibri"/>
                <a:sym typeface="Calibri"/>
              </a:rPr>
              <a:t>)</a:t>
            </a:r>
          </a:p>
          <a:p>
            <a:pPr marL="0" marR="0" lvl="0" indent="0" algn="l" rtl="0">
              <a:spcBef>
                <a:spcPts val="0"/>
              </a:spcBef>
              <a:spcAft>
                <a:spcPts val="0"/>
              </a:spcAft>
              <a:buNone/>
            </a:pPr>
            <a:endParaRPr lang="sk-SK"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Za prvé chceme jasne vyjadriť biblické učenie o krste.</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Takže prvé políčko na kartičke znie: „Chápem, že biblický krst je vedomým a verejným odovzdaním sa Ježišovi a je spojený s ponorením do vody (ako symbol pohrebu starého života) a s pozdvihnutím k novému životu s Ježišom.“ Pokiaľ je to i vaše presvedčenie, ako sme dnes večer študovali Bibliu, zaškrtnite toto políčko.</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Druhá možnosť je príležitosť využiť pravdy, ktoré sme sa naučili. „Nikdy som nebol pokrstený biblickým spôsobom, ale túžim verejne vyznať svoju lásku a odovzdanie sa Ježišovi. Rád(a) by som sa pripravil(a) na krst v blízkej budúcnosti.“ Pokiaľ sa s tým stotožňujete, naznačte svoje rozhodnutie nasledovať Ježiša i v krste tým, že zaškrtnete toto druhé políčko.</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Niektorí z vás už boli pokrstení, ale zreteľne a otvorene zišli z cesty s Ježišom. Tiež možno cítite potrebu urobiť nový začiatok. Pre vás je určená tretia možnosť: Bol som pokrstený ponorením, ale odišiel som od Božej lásky. Túžim byť znovu pokrstený na obnovu svojej zmluvy s Ježišom.“</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Nie je to niečo s čím by sme na vás chceli tlačiť - je to medzi vami a Ježišom. Ale pokiaľ cítite, že vás Duch volá k novému začiatku, k obnoveniu zmluvy s Ježišom, zaškrtnite toto tretie políčko.</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nakoniec je tu možnosť, ktorú môžu zaškrtnúť všetci: „Chcem dnes znovu odovzdať svoj život Ježišovi.“ Naše rozhodnutie nasledovať Ježiša je každodenné rozhodnutie. Pokiaľ sa chcete ku mne pridať v novom vyjadrení našej lásky k nášmu Spasiteľovi a je vašou túžbou žiť dnes a každý deň pro neho, zaškrtnite aj toto políčko. Uistite sa, že na kartičke je napísané aj vaše meno. Niekedy mi ako rečníkovi pomôže tiež to, aby som vedel odkiaľ pochádzate a aké je vaše náboženské presvedčenie. Keď mi to tam napíšete, budem rád.</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Dnes je mimoriadny deň. Rozhodujeme sa trvale nasledovať Ježiša. Chceme si teraz vziať chvíľu a odovzdať naše rozhodnutie Ježišovi. Chcel by som vás všetkých pozvať, aby ste spoločne so mnou povstali k modlitbe</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(Výzva pokračuje aj na ďalšej strane.)</a:t>
            </a:r>
            <a:endParaRPr dirty="0"/>
          </a:p>
        </p:txBody>
      </p:sp>
      <p:sp>
        <p:nvSpPr>
          <p:cNvPr id="617" name="Google Shape;617;p7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74: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2000" dirty="0"/>
              <a:t>Modlitba… </a:t>
            </a:r>
          </a:p>
          <a:p>
            <a:pPr marL="0" marR="0" lvl="0" indent="0" algn="l" rtl="0">
              <a:spcBef>
                <a:spcPts val="0"/>
              </a:spcBef>
              <a:spcAft>
                <a:spcPts val="0"/>
              </a:spcAft>
              <a:buNone/>
            </a:pPr>
            <a:r>
              <a:rPr lang="sk-SK" sz="2000" dirty="0"/>
              <a:t>Milý Pane Bože, ďakujeme ti za to, že sme tu dnes mohli spoločne byť, ďakujeme ti za to, že si bol na tejto zemi, že si dal nám všetkým príklad a ukázal, akú cestu nám </a:t>
            </a:r>
            <a:r>
              <a:rPr lang="sk-SK" sz="2000" dirty="0" err="1"/>
              <a:t>nám</a:t>
            </a:r>
            <a:r>
              <a:rPr lang="sk-SK" sz="2000" dirty="0"/>
              <a:t> ponúkaš. Ďakujeme ti za to, že si ju pre nás pripravil a šiel si po nej pred nami. Pane, sme ti vďační za to, že dnes môžeme stáť pred rozhodnutím, ktoré môže zmeniť náš život, rozhodnutie, ktoré je darom od teba pre nás. Ďakujeme ti za to, že môžeme sa dnes rozhodnúť pre to, ísť s tebou a prosím ťa, aby si nám v tomto rozhodnutí dával silu, aby si nás držal v uistení svojej lásky a vedomí toho, čo pre nás máš prichystané. Ďakujeme ti, že sa o nás postaráš a buď prosím aj s našimi rodinami, blízkymi, priateľmi, všetkými tými, ktorí sú v našom živote, pretože aj na tých ti záleží. Prosím ťa aj za tých, ktorí toto rozhodnutie nechcú urobiť alebo nemajú dosť sily, prosím aby si aj im bol v tom oporou a dal im to, čo potrebujú. V mene Pána Ježiša ďakujeme. Veru.</a:t>
            </a:r>
            <a:endParaRPr sz="1200" dirty="0">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7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7" name="Google Shape;627;p7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216000" lvl="0" indent="-215280" algn="l" rtl="0">
              <a:lnSpc>
                <a:spcPct val="100000"/>
              </a:lnSpc>
              <a:spcBef>
                <a:spcPts val="0"/>
              </a:spcBef>
              <a:spcAft>
                <a:spcPts val="0"/>
              </a:spcAft>
              <a:buNone/>
            </a:pPr>
            <a:r>
              <a:rPr lang="sk-SK" sz="1200" b="0" strike="noStrike" dirty="0">
                <a:latin typeface="Arial"/>
                <a:ea typeface="Arial"/>
                <a:cs typeface="Arial"/>
                <a:sym typeface="Arial"/>
              </a:rPr>
              <a:t>Milí priatelia, teším sa na vás na zajtrajšej prednáške s názvom:</a:t>
            </a:r>
          </a:p>
        </p:txBody>
      </p:sp>
      <p:sp>
        <p:nvSpPr>
          <p:cNvPr id="628" name="Google Shape;628;p7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 name="Google Shape;127;p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22,4)</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„(Ja)...spútaval som mužov i ženy a dával som ich do väzenia... šiel som do Damasku, aby som tých, čo tam boli, v putách priviedol do Jeruzalema a dal ich potrestať."</a:t>
            </a:r>
            <a:endParaRPr dirty="0"/>
          </a:p>
        </p:txBody>
      </p:sp>
      <p:sp>
        <p:nvSpPr>
          <p:cNvPr id="128" name="Google Shape;128;p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p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Keď bol na ceste do Damasku, osvietilo ho jasné svetlo z neba a zrazilo ho na zem.</a:t>
            </a:r>
            <a:endParaRPr/>
          </a:p>
        </p:txBody>
      </p:sp>
      <p:sp>
        <p:nvSpPr>
          <p:cNvPr id="136" name="Google Shape;136;p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8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8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8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8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8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8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8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8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8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8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8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8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8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8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5"/>
          <p:cNvSpPr>
            <a:spLocks noGrp="1"/>
          </p:cNvSpPr>
          <p:nvPr>
            <p:ph type="pic" idx="2"/>
          </p:nvPr>
        </p:nvSpPr>
        <p:spPr>
          <a:xfrm>
            <a:off x="1792288" y="612775"/>
            <a:ext cx="5486400" cy="4114800"/>
          </a:xfrm>
          <a:prstGeom prst="rect">
            <a:avLst/>
          </a:prstGeom>
          <a:noFill/>
          <a:ln>
            <a:noFill/>
          </a:ln>
        </p:spPr>
      </p:sp>
      <p:sp>
        <p:nvSpPr>
          <p:cNvPr id="64" name="Google Shape;64;p8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k-SK"/>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2" name="Google Shape;68;p1">
            <a:extLst>
              <a:ext uri="{FF2B5EF4-FFF2-40B4-BE49-F238E27FC236}">
                <a16:creationId xmlns:a16="http://schemas.microsoft.com/office/drawing/2014/main" id="{7CA1848C-FF54-A9B3-91F9-333D8980E7AA}"/>
              </a:ext>
            </a:extLst>
          </p:cNvPr>
          <p:cNvPicPr preferRelativeResize="0"/>
          <p:nvPr/>
        </p:nvPicPr>
        <p:blipFill rotWithShape="1">
          <a:blip r:embed="rId3">
            <a:alphaModFix/>
          </a:blip>
          <a:srcRect t="189" b="189"/>
          <a:stretch/>
        </p:blipFill>
        <p:spPr>
          <a:xfrm>
            <a:off x="25" y="0"/>
            <a:ext cx="11768525" cy="6594475"/>
          </a:xfrm>
          <a:prstGeom prst="rect">
            <a:avLst/>
          </a:prstGeom>
          <a:noFill/>
          <a:ln>
            <a:noFill/>
          </a:ln>
        </p:spPr>
      </p:pic>
      <p:sp>
        <p:nvSpPr>
          <p:cNvPr id="3" name="Google Shape;69;p1">
            <a:extLst>
              <a:ext uri="{FF2B5EF4-FFF2-40B4-BE49-F238E27FC236}">
                <a16:creationId xmlns:a16="http://schemas.microsoft.com/office/drawing/2014/main" id="{78A792A7-C8A4-7B06-D93B-757368CAAFD8}"/>
              </a:ext>
            </a:extLst>
          </p:cNvPr>
          <p:cNvSpPr/>
          <p:nvPr/>
        </p:nvSpPr>
        <p:spPr>
          <a:xfrm>
            <a:off x="25" y="577825"/>
            <a:ext cx="11768400" cy="1783800"/>
          </a:xfrm>
          <a:prstGeom prst="rect">
            <a:avLst/>
          </a:prstGeom>
          <a:noFill/>
          <a:ln>
            <a:noFill/>
          </a:ln>
        </p:spPr>
        <p:txBody>
          <a:bodyPr spcFirstLastPara="1" wrap="square" lIns="91425" tIns="45700" rIns="91425" bIns="45700" anchor="t" anchorCtr="0">
            <a:noAutofit/>
          </a:bodyPr>
          <a:lstStyle/>
          <a:p>
            <a:pPr marL="0" marR="0" lvl="0" indent="0" algn="ctr" rtl="0">
              <a:lnSpc>
                <a:spcPct val="76125"/>
              </a:lnSpc>
              <a:spcBef>
                <a:spcPts val="0"/>
              </a:spcBef>
              <a:spcAft>
                <a:spcPts val="0"/>
              </a:spcAft>
              <a:buClr>
                <a:srgbClr val="000000"/>
              </a:buClr>
              <a:buSzPts val="14950"/>
              <a:buFont typeface="Arial"/>
              <a:buNone/>
            </a:pPr>
            <a:r>
              <a:rPr lang="cs-CZ" sz="14950" b="0" i="0" u="none" strike="noStrike" cap="none" dirty="0">
                <a:solidFill>
                  <a:srgbClr val="FFFFFF"/>
                </a:solidFill>
                <a:latin typeface="Source Sans Pro"/>
                <a:ea typeface="Source Sans Pro"/>
                <a:cs typeface="Source Sans Pro"/>
                <a:sym typeface="Source Sans Pro"/>
              </a:rPr>
              <a:t>SV</a:t>
            </a:r>
            <a:r>
              <a:rPr lang="cs-CZ" sz="14950" dirty="0">
                <a:solidFill>
                  <a:srgbClr val="FFFFFF"/>
                </a:solidFill>
                <a:latin typeface="Source Sans Pro"/>
                <a:ea typeface="Source Sans Pro"/>
                <a:cs typeface="Source Sans Pro"/>
                <a:sym typeface="Source Sans Pro"/>
              </a:rPr>
              <a:t>E</a:t>
            </a:r>
            <a:r>
              <a:rPr lang="cs-CZ" sz="14950" b="0" i="0" u="none" strike="noStrike" cap="none" dirty="0">
                <a:solidFill>
                  <a:srgbClr val="FFFFFF"/>
                </a:solidFill>
                <a:latin typeface="Source Sans Pro"/>
                <a:ea typeface="Source Sans Pro"/>
                <a:cs typeface="Source Sans Pro"/>
                <a:sym typeface="Source Sans Pro"/>
              </a:rPr>
              <a:t>T</a:t>
            </a:r>
            <a:r>
              <a:rPr lang="cs-CZ" sz="14950" dirty="0">
                <a:solidFill>
                  <a:srgbClr val="FFFFFF"/>
                </a:solidFill>
                <a:latin typeface="Source Sans Pro"/>
                <a:ea typeface="Source Sans Pro"/>
                <a:cs typeface="Source Sans Pro"/>
                <a:sym typeface="Source Sans Pro"/>
              </a:rPr>
              <a:t>O</a:t>
            </a:r>
            <a:r>
              <a:rPr lang="cs-CZ" sz="14950" b="0" i="0" u="none" strike="noStrike" cap="none" dirty="0">
                <a:solidFill>
                  <a:srgbClr val="FFFFFF"/>
                </a:solidFill>
                <a:latin typeface="Source Sans Pro"/>
                <a:ea typeface="Source Sans Pro"/>
                <a:cs typeface="Source Sans Pro"/>
                <a:sym typeface="Source Sans Pro"/>
              </a:rPr>
              <a:t>M</a:t>
            </a:r>
            <a:endParaRPr sz="100" b="0" i="0" u="none" strike="noStrike" cap="none" dirty="0">
              <a:solidFill>
                <a:srgbClr val="000000"/>
              </a:solidFill>
              <a:latin typeface="Calibri"/>
              <a:ea typeface="Calibri"/>
              <a:cs typeface="Calibri"/>
              <a:sym typeface="Calibri"/>
            </a:endParaRPr>
          </a:p>
        </p:txBody>
      </p:sp>
      <p:sp>
        <p:nvSpPr>
          <p:cNvPr id="4" name="Google Shape;70;p1">
            <a:extLst>
              <a:ext uri="{FF2B5EF4-FFF2-40B4-BE49-F238E27FC236}">
                <a16:creationId xmlns:a16="http://schemas.microsoft.com/office/drawing/2014/main" id="{8D9F9C4E-7F9B-8D8E-9F6C-9841BC983179}"/>
              </a:ext>
            </a:extLst>
          </p:cNvPr>
          <p:cNvSpPr/>
          <p:nvPr/>
        </p:nvSpPr>
        <p:spPr>
          <a:xfrm>
            <a:off x="-175" y="1982100"/>
            <a:ext cx="11768400" cy="1215300"/>
          </a:xfrm>
          <a:prstGeom prst="rect">
            <a:avLst/>
          </a:prstGeom>
          <a:noFill/>
          <a:ln>
            <a:noFill/>
          </a:ln>
        </p:spPr>
        <p:txBody>
          <a:bodyPr spcFirstLastPara="1" wrap="square" lIns="91425" tIns="45700" rIns="91425" bIns="45700" anchor="b" anchorCtr="0">
            <a:noAutofit/>
          </a:bodyPr>
          <a:lstStyle/>
          <a:p>
            <a:pPr marL="0" marR="0" lvl="0" indent="0" algn="ctr" rtl="0">
              <a:lnSpc>
                <a:spcPct val="83081"/>
              </a:lnSpc>
              <a:spcBef>
                <a:spcPts val="0"/>
              </a:spcBef>
              <a:spcAft>
                <a:spcPts val="0"/>
              </a:spcAft>
              <a:buClr>
                <a:srgbClr val="000000"/>
              </a:buClr>
              <a:buSzPts val="9250"/>
              <a:buFont typeface="Arial"/>
              <a:buNone/>
            </a:pPr>
            <a:r>
              <a:rPr lang="cs-CZ" sz="9250" b="1" i="0" u="none" strike="noStrike" cap="none" dirty="0">
                <a:solidFill>
                  <a:srgbClr val="FFFFFF"/>
                </a:solidFill>
                <a:latin typeface="Source Sans Pro"/>
                <a:ea typeface="Source Sans Pro"/>
                <a:cs typeface="Source Sans Pro"/>
                <a:sym typeface="Source Sans Pro"/>
              </a:rPr>
              <a:t>BIBLIE</a:t>
            </a:r>
            <a:endParaRPr sz="1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10" descr="nb-en-16-1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45" name="Google Shape;145;p10"/>
          <p:cNvSpPr txBox="1"/>
          <p:nvPr/>
        </p:nvSpPr>
        <p:spPr>
          <a:xfrm>
            <a:off x="777062" y="698229"/>
            <a:ext cx="4505057"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t>
            </a:r>
            <a:r>
              <a:rPr lang="sk-SK" sz="3328" b="1" i="0" dirty="0" err="1">
                <a:solidFill>
                  <a:srgbClr val="FFFFFF"/>
                </a:solidFill>
                <a:latin typeface="Source Sans Pro"/>
                <a:ea typeface="Source Sans Pro"/>
                <a:cs typeface="Source Sans Pro"/>
                <a:sym typeface="Source Sans Pro"/>
              </a:rPr>
              <a:t>Saul</a:t>
            </a:r>
            <a:r>
              <a:rPr lang="sk-SK" sz="3328" b="1" i="0" dirty="0">
                <a:solidFill>
                  <a:srgbClr val="FFFFFF"/>
                </a:solidFill>
                <a:latin typeface="Source Sans Pro"/>
                <a:ea typeface="Source Sans Pro"/>
                <a:cs typeface="Source Sans Pro"/>
                <a:sym typeface="Source Sans Pro"/>
              </a:rPr>
              <a:t>, </a:t>
            </a:r>
            <a:r>
              <a:rPr lang="sk-SK" sz="3328" b="1" i="0" dirty="0" err="1">
                <a:solidFill>
                  <a:srgbClr val="FFFFFF"/>
                </a:solidFill>
                <a:latin typeface="Source Sans Pro"/>
                <a:ea typeface="Source Sans Pro"/>
                <a:cs typeface="Source Sans Pro"/>
                <a:sym typeface="Source Sans Pro"/>
              </a:rPr>
              <a:t>Saul</a:t>
            </a:r>
            <a:r>
              <a:rPr lang="sk-SK" sz="3328" b="1" i="0" dirty="0">
                <a:solidFill>
                  <a:srgbClr val="FFFFFF"/>
                </a:solidFill>
                <a:latin typeface="Source Sans Pro"/>
                <a:ea typeface="Source Sans Pro"/>
                <a:cs typeface="Source Sans Pro"/>
                <a:sym typeface="Source Sans Pro"/>
              </a:rPr>
              <a:t>, prečo ma prenasleduješ? Odpovedal som: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,Kto si, Pane?‘“</a:t>
            </a:r>
            <a:endParaRPr dirty="0"/>
          </a:p>
        </p:txBody>
      </p:sp>
      <p:sp>
        <p:nvSpPr>
          <p:cNvPr id="146" name="Google Shape;146;p10"/>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22,7-8</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11" descr="nb-en-16-1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53" name="Google Shape;153;p11"/>
          <p:cNvSpPr txBox="1"/>
          <p:nvPr/>
        </p:nvSpPr>
        <p:spPr>
          <a:xfrm>
            <a:off x="779463" y="741363"/>
            <a:ext cx="5507005"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 on mi odpovedal: ‚Ja som Ježiš Nazaretský, ktorého ty prenasleduješ.‘</a:t>
            </a:r>
            <a:endParaRPr dirty="0"/>
          </a:p>
        </p:txBody>
      </p:sp>
      <p:sp>
        <p:nvSpPr>
          <p:cNvPr id="154" name="Google Shape;154;p11"/>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22,8</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12" descr="nb-en-16-1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61" name="Google Shape;161;p12"/>
          <p:cNvSpPr txBox="1"/>
          <p:nvPr/>
        </p:nvSpPr>
        <p:spPr>
          <a:xfrm>
            <a:off x="779463" y="741363"/>
            <a:ext cx="5507005"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„‚Čo mám robiť, Pane?</a:t>
            </a:r>
            <a:r>
              <a:rPr lang="sk-SK" sz="3328" b="1" dirty="0">
                <a:solidFill>
                  <a:srgbClr val="FFFFFF"/>
                </a:solidFill>
                <a:latin typeface="Source Sans Pro"/>
                <a:ea typeface="Source Sans Pro"/>
                <a:cs typeface="Source Sans Pro"/>
                <a:sym typeface="Source Sans Pro"/>
              </a:rPr>
              <a:t>‘</a:t>
            </a:r>
            <a:r>
              <a:rPr lang="sk-SK" sz="3328" b="1" i="0" dirty="0">
                <a:solidFill>
                  <a:srgbClr val="FFFFFF"/>
                </a:solidFill>
                <a:latin typeface="Source Sans Pro"/>
                <a:ea typeface="Source Sans Pro"/>
                <a:cs typeface="Source Sans Pro"/>
                <a:sym typeface="Source Sans Pro"/>
              </a:rPr>
              <a:t>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A Pán mi povedal: ,Vstaň, choď do Damasku a tam ti povedia všetko, čo máš urobiť.</a:t>
            </a:r>
            <a:r>
              <a:rPr lang="sk-SK" sz="3328" b="1" dirty="0">
                <a:solidFill>
                  <a:srgbClr val="FFFFFF"/>
                </a:solidFill>
                <a:latin typeface="Source Sans Pro"/>
                <a:ea typeface="Source Sans Pro"/>
                <a:cs typeface="Source Sans Pro"/>
                <a:sym typeface="Source Sans Pro"/>
              </a:rPr>
              <a:t>‘</a:t>
            </a:r>
            <a:r>
              <a:rPr lang="sk-SK" sz="3328" b="1" i="0" dirty="0">
                <a:solidFill>
                  <a:srgbClr val="FFFFFF"/>
                </a:solidFill>
                <a:latin typeface="Source Sans Pro"/>
                <a:ea typeface="Source Sans Pro"/>
                <a:cs typeface="Source Sans Pro"/>
                <a:sym typeface="Source Sans Pro"/>
              </a:rPr>
              <a:t>“</a:t>
            </a:r>
            <a:endParaRPr dirty="0"/>
          </a:p>
        </p:txBody>
      </p:sp>
      <p:sp>
        <p:nvSpPr>
          <p:cNvPr id="162" name="Google Shape;162;p12"/>
          <p:cNvSpPr txBox="1"/>
          <p:nvPr/>
        </p:nvSpPr>
        <p:spPr>
          <a:xfrm>
            <a:off x="5461958" y="4636431"/>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22,10</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3" descr="nb-en-16-13.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4" descr="nb-en-16-1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75" name="Google Shape;175;p14"/>
          <p:cNvSpPr txBox="1"/>
          <p:nvPr/>
        </p:nvSpPr>
        <p:spPr>
          <a:xfrm>
            <a:off x="779463" y="741363"/>
            <a:ext cx="4482184"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„‚Brat </a:t>
            </a:r>
            <a:r>
              <a:rPr lang="sk-SK" sz="3328" b="1" i="0" dirty="0" err="1">
                <a:solidFill>
                  <a:srgbClr val="FFFFFF"/>
                </a:solidFill>
                <a:latin typeface="Source Sans Pro"/>
                <a:ea typeface="Source Sans Pro"/>
                <a:cs typeface="Source Sans Pro"/>
                <a:sym typeface="Source Sans Pro"/>
              </a:rPr>
              <a:t>Saul</a:t>
            </a:r>
            <a:r>
              <a:rPr lang="sk-SK" sz="3328" b="1" i="0" dirty="0">
                <a:solidFill>
                  <a:srgbClr val="FFFFFF"/>
                </a:solidFill>
                <a:latin typeface="Source Sans Pro"/>
                <a:ea typeface="Source Sans Pro"/>
                <a:cs typeface="Source Sans Pro"/>
                <a:sym typeface="Source Sans Pro"/>
              </a:rPr>
              <a:t>, opäť pohliadni!‘ A ja som ho v tej chvíli videl.“</a:t>
            </a:r>
            <a:endParaRPr dirty="0"/>
          </a:p>
        </p:txBody>
      </p:sp>
      <p:sp>
        <p:nvSpPr>
          <p:cNvPr id="176" name="Google Shape;176;p14"/>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22,13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15" descr="nb-en-16-1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83" name="Google Shape;183;p15"/>
          <p:cNvSpPr txBox="1"/>
          <p:nvPr/>
        </p:nvSpPr>
        <p:spPr>
          <a:xfrm>
            <a:off x="779463" y="741363"/>
            <a:ext cx="6216496"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„Nato Ananiáš povedal: ,Boh našich otcov si ťa vopred vyvolil na to, aby si spoznal jeho vôľu, uvidel Spravodlivého a počul hlas z jeho úst.“</a:t>
            </a:r>
            <a:endParaRPr dirty="0"/>
          </a:p>
        </p:txBody>
      </p:sp>
      <p:sp>
        <p:nvSpPr>
          <p:cNvPr id="184" name="Google Shape;184;p15"/>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22,14</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6" descr="nb-en-16-1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91" name="Google Shape;191;p16"/>
          <p:cNvSpPr txBox="1"/>
          <p:nvPr/>
        </p:nvSpPr>
        <p:spPr>
          <a:xfrm>
            <a:off x="6942444" y="741363"/>
            <a:ext cx="4696157"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„Lebo pred všetkými ľuďmi budeš jeho svedkom o tom, čo si videl a počul.“</a:t>
            </a:r>
            <a:endParaRPr dirty="0"/>
          </a:p>
        </p:txBody>
      </p:sp>
      <p:sp>
        <p:nvSpPr>
          <p:cNvPr id="192" name="Google Shape;192;p16"/>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22,15</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7" descr="nb-en-16-1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99" name="Google Shape;199;p17"/>
          <p:cNvSpPr txBox="1"/>
          <p:nvPr/>
        </p:nvSpPr>
        <p:spPr>
          <a:xfrm>
            <a:off x="5529528" y="741363"/>
            <a:ext cx="5709717"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 teraz čo váhaš? Vstaň, daj sa pokrstiť, zmy zo seba svoje hriechy a vzývaj jeho meno.“</a:t>
            </a:r>
            <a:endParaRPr dirty="0"/>
          </a:p>
        </p:txBody>
      </p:sp>
      <p:sp>
        <p:nvSpPr>
          <p:cNvPr id="200" name="Google Shape;200;p17"/>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22,16</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8" descr="nb-en-16-18.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 name="Google Shape;212;p19">
            <a:extLst>
              <a:ext uri="{FF2B5EF4-FFF2-40B4-BE49-F238E27FC236}">
                <a16:creationId xmlns:a16="http://schemas.microsoft.com/office/drawing/2014/main" id="{6831BACA-DEDD-173B-5351-6A6CC8A84ECF}"/>
              </a:ext>
            </a:extLst>
          </p:cNvPr>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descr="nb-en-16-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 name="Google Shape;94;p2">
            <a:extLst>
              <a:ext uri="{FF2B5EF4-FFF2-40B4-BE49-F238E27FC236}">
                <a16:creationId xmlns:a16="http://schemas.microsoft.com/office/drawing/2014/main" id="{186BE5CD-6056-C64C-3686-C651589D3141}"/>
              </a:ext>
            </a:extLst>
          </p:cNvPr>
          <p:cNvSpPr txBox="1"/>
          <p:nvPr/>
        </p:nvSpPr>
        <p:spPr>
          <a:xfrm>
            <a:off x="2197250" y="765800"/>
            <a:ext cx="8613900" cy="3046948"/>
          </a:xfrm>
          <a:prstGeom prst="rect">
            <a:avLst/>
          </a:prstGeom>
          <a:noFill/>
          <a:ln>
            <a:noFill/>
          </a:ln>
        </p:spPr>
        <p:txBody>
          <a:bodyPr spcFirstLastPara="1" wrap="square" lIns="91425" tIns="45700" rIns="91425" bIns="45700" anchor="t" anchorCtr="0">
            <a:spAutoFit/>
          </a:bodyPr>
          <a:lstStyle/>
          <a:p>
            <a:pPr marL="0" marR="0" lvl="0" indent="0" algn="r" rtl="0">
              <a:lnSpc>
                <a:spcPct val="80000"/>
              </a:lnSpc>
              <a:spcBef>
                <a:spcPts val="0"/>
              </a:spcBef>
              <a:spcAft>
                <a:spcPts val="0"/>
              </a:spcAft>
              <a:buClr>
                <a:schemeClr val="dk1"/>
              </a:buClr>
              <a:buSzPts val="1100"/>
              <a:buFont typeface="Arial"/>
              <a:buNone/>
            </a:pPr>
            <a:r>
              <a:rPr lang="cs-CZ" sz="6000" b="1" dirty="0">
                <a:solidFill>
                  <a:srgbClr val="FFFFFF"/>
                </a:solidFill>
                <a:latin typeface="Source Sans Pro"/>
                <a:ea typeface="Source Sans Pro"/>
                <a:cs typeface="Source Sans Pro"/>
                <a:sym typeface="Source Sans Pro"/>
              </a:rPr>
              <a:t>ZMLUVA ČLOVEKA </a:t>
            </a:r>
            <a:br>
              <a:rPr lang="cs-CZ" sz="6000" b="1" dirty="0">
                <a:solidFill>
                  <a:srgbClr val="FFFFFF"/>
                </a:solidFill>
                <a:latin typeface="Source Sans Pro"/>
                <a:ea typeface="Source Sans Pro"/>
                <a:cs typeface="Source Sans Pro"/>
                <a:sym typeface="Source Sans Pro"/>
              </a:rPr>
            </a:br>
            <a:r>
              <a:rPr lang="cs-CZ" sz="6000" b="1" dirty="0">
                <a:solidFill>
                  <a:srgbClr val="FFFFFF"/>
                </a:solidFill>
                <a:latin typeface="Source Sans Pro"/>
                <a:ea typeface="Source Sans Pro"/>
                <a:cs typeface="Source Sans Pro"/>
                <a:sym typeface="Source Sans Pro"/>
              </a:rPr>
              <a:t>S BOHOM</a:t>
            </a:r>
            <a:endParaRPr sz="6000" b="1" dirty="0">
              <a:solidFill>
                <a:srgbClr val="FFFFFF"/>
              </a:solidFill>
              <a:latin typeface="Source Sans Pro"/>
              <a:ea typeface="Source Sans Pro"/>
              <a:cs typeface="Source Sans Pro"/>
              <a:sym typeface="Source Sans Pro"/>
            </a:endParaRPr>
          </a:p>
          <a:p>
            <a:pPr marL="0" marR="0" lvl="0" indent="0" algn="r" rtl="0">
              <a:lnSpc>
                <a:spcPct val="80000"/>
              </a:lnSpc>
              <a:spcBef>
                <a:spcPts val="0"/>
              </a:spcBef>
              <a:spcAft>
                <a:spcPts val="0"/>
              </a:spcAft>
              <a:buClr>
                <a:srgbClr val="000000"/>
              </a:buClr>
              <a:buSzPts val="7322"/>
              <a:buFont typeface="Arial"/>
              <a:buNone/>
            </a:pPr>
            <a:r>
              <a:rPr lang="cs-CZ" sz="6000" dirty="0">
                <a:solidFill>
                  <a:srgbClr val="FFFFFF"/>
                </a:solidFill>
                <a:latin typeface="Source Sans Pro Light"/>
                <a:ea typeface="Source Sans Pro Light"/>
                <a:cs typeface="Source Sans Pro Light"/>
                <a:sym typeface="Source Sans Pro Light"/>
              </a:rPr>
              <a:t>Význam biblického </a:t>
            </a:r>
            <a:br>
              <a:rPr lang="cs-CZ" sz="6000" dirty="0">
                <a:solidFill>
                  <a:srgbClr val="FFFFFF"/>
                </a:solidFill>
                <a:latin typeface="Source Sans Pro Light"/>
                <a:ea typeface="Source Sans Pro Light"/>
                <a:cs typeface="Source Sans Pro Light"/>
                <a:sym typeface="Source Sans Pro Light"/>
              </a:rPr>
            </a:br>
            <a:r>
              <a:rPr lang="cs-CZ" sz="6000" dirty="0" err="1">
                <a:solidFill>
                  <a:srgbClr val="FFFFFF"/>
                </a:solidFill>
                <a:latin typeface="Source Sans Pro Light"/>
                <a:ea typeface="Source Sans Pro Light"/>
                <a:cs typeface="Source Sans Pro Light"/>
                <a:sym typeface="Source Sans Pro Light"/>
              </a:rPr>
              <a:t>krstu</a:t>
            </a:r>
            <a:endParaRPr sz="6000" dirty="0">
              <a:solidFill>
                <a:srgbClr val="FFFFFF"/>
              </a:solidFill>
              <a:latin typeface="Source Sans Pro Light"/>
              <a:ea typeface="Source Sans Pro Light"/>
              <a:cs typeface="Source Sans Pro Light"/>
              <a:sym typeface="Source Sans Pro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0" descr="nb-en-16-2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19" name="Google Shape;219;p20"/>
          <p:cNvSpPr txBox="1"/>
          <p:nvPr/>
        </p:nvSpPr>
        <p:spPr>
          <a:xfrm>
            <a:off x="779463" y="741363"/>
            <a:ext cx="6734538"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„Vtedy prichádzali k nemu obyvatelia Jeruzalema, ba celého Judska a celého okolia Jordánu. Vyznávali svoje hriechy a on ich krstil v rieke Jordán.“</a:t>
            </a:r>
            <a:endParaRPr dirty="0"/>
          </a:p>
        </p:txBody>
      </p:sp>
      <p:sp>
        <p:nvSpPr>
          <p:cNvPr id="220" name="Google Shape;220;p20"/>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Matúš 3,5-6</a:t>
            </a:r>
            <a:endParaRPr sz="2496" b="1" i="0">
              <a:solidFill>
                <a:srgbClr val="FFFFFF"/>
              </a:solidFill>
              <a:latin typeface="Source Sans Pro"/>
              <a:ea typeface="Source Sans Pro"/>
              <a:cs typeface="Source Sans Pro"/>
              <a:sym typeface="Source Sans Pr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21" descr="nb-en-16-2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27" name="Google Shape;227;p21"/>
          <p:cNvSpPr txBox="1"/>
          <p:nvPr/>
        </p:nvSpPr>
        <p:spPr>
          <a:xfrm>
            <a:off x="779463" y="741363"/>
            <a:ext cx="3615027"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dirty="0">
                <a:solidFill>
                  <a:srgbClr val="FFFFFF"/>
                </a:solidFill>
                <a:latin typeface="Source Sans Pro"/>
                <a:ea typeface="Source Sans Pro"/>
                <a:cs typeface="Source Sans Pro"/>
                <a:sym typeface="Source Sans Pro"/>
              </a:rPr>
              <a:t>„</a:t>
            </a:r>
            <a:r>
              <a:rPr lang="sk-SK" sz="3328" b="1" i="0" dirty="0">
                <a:solidFill>
                  <a:srgbClr val="FFFFFF"/>
                </a:solidFill>
                <a:latin typeface="Source Sans Pro"/>
                <a:ea typeface="Source Sans Pro"/>
                <a:cs typeface="Source Sans Pro"/>
                <a:sym typeface="Source Sans Pro"/>
              </a:rPr>
              <a:t>...Hľa, Baránok Boží, ktorý sníma hriech sveta.“</a:t>
            </a:r>
            <a:endParaRPr dirty="0"/>
          </a:p>
        </p:txBody>
      </p:sp>
      <p:sp>
        <p:nvSpPr>
          <p:cNvPr id="228" name="Google Shape;228;p21"/>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Ján 1,29</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2" descr="nb-en-16-2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35" name="Google Shape;235;p22"/>
          <p:cNvSpPr txBox="1"/>
          <p:nvPr/>
        </p:nvSpPr>
        <p:spPr>
          <a:xfrm>
            <a:off x="779463" y="741363"/>
            <a:ext cx="6137664"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„Ja by som sa mal tebe dať pokrstiť... Nechaj to teraz; patrí sa nám naplniť všetko, čo je spravodlivé.“</a:t>
            </a:r>
            <a:endParaRPr dirty="0"/>
          </a:p>
        </p:txBody>
      </p:sp>
      <p:sp>
        <p:nvSpPr>
          <p:cNvPr id="236" name="Google Shape;236;p22"/>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Matúš 3,14-15</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3" descr="nb-en-16-2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43" name="Google Shape;243;p23"/>
          <p:cNvSpPr txBox="1"/>
          <p:nvPr/>
        </p:nvSpPr>
        <p:spPr>
          <a:xfrm>
            <a:off x="779463" y="741363"/>
            <a:ext cx="5164137"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„Po krste Ježiš hneď vystúpil z vody. Vtom sa mu otvorili nebesia a videl Božieho Ducha, ktorý ako holubica zostupoval naňho.“</a:t>
            </a:r>
            <a:endParaRPr dirty="0"/>
          </a:p>
        </p:txBody>
      </p:sp>
      <p:sp>
        <p:nvSpPr>
          <p:cNvPr id="244" name="Google Shape;244;p23"/>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Matúš 3,16</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24" descr="nb-en-16-2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51" name="Google Shape;251;p24"/>
          <p:cNvSpPr txBox="1"/>
          <p:nvPr/>
        </p:nvSpPr>
        <p:spPr>
          <a:xfrm>
            <a:off x="779463" y="741363"/>
            <a:ext cx="4290734"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 z nebies zaznel hlas: ‚Toto je môj milovaný Syn,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v ktorom mám zaľúbenie‘.“</a:t>
            </a:r>
            <a:endParaRPr dirty="0"/>
          </a:p>
        </p:txBody>
      </p:sp>
      <p:sp>
        <p:nvSpPr>
          <p:cNvPr id="252" name="Google Shape;252;p24"/>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Matúš 3,17</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25" descr="nb-en-16-2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 name="Google Shape;259;p25">
            <a:extLst>
              <a:ext uri="{FF2B5EF4-FFF2-40B4-BE49-F238E27FC236}">
                <a16:creationId xmlns:a16="http://schemas.microsoft.com/office/drawing/2014/main" id="{3A560C16-57A0-D56C-4CB3-3AF3CC79C3E4}"/>
              </a:ext>
            </a:extLst>
          </p:cNvPr>
          <p:cNvSpPr txBox="1"/>
          <p:nvPr/>
        </p:nvSpPr>
        <p:spPr>
          <a:xfrm>
            <a:off x="785828" y="2980857"/>
            <a:ext cx="5833500" cy="115620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7239"/>
              <a:buFont typeface="Arial"/>
              <a:buNone/>
            </a:pPr>
            <a:r>
              <a:rPr lang="cs" sz="7239" b="1" i="0" u="none" strike="noStrike" cap="none" dirty="0">
                <a:solidFill>
                  <a:srgbClr val="FFFFFF"/>
                </a:solidFill>
                <a:latin typeface="Source Sans Pro"/>
                <a:ea typeface="Source Sans Pro"/>
                <a:cs typeface="Source Sans Pro"/>
                <a:sym typeface="Source Sans Pro"/>
              </a:rPr>
              <a:t>MESIÁŠ </a:t>
            </a:r>
            <a:endParaRPr sz="1400" b="0" i="0" u="none" strike="noStrike" cap="none" dirty="0">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7239"/>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26" descr="nb-en-16-2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66" name="Google Shape;266;p26"/>
          <p:cNvSpPr txBox="1"/>
          <p:nvPr/>
        </p:nvSpPr>
        <p:spPr>
          <a:xfrm>
            <a:off x="779463" y="741363"/>
            <a:ext cx="6263363"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„...Viete o Ježišovi z Nazareta, ako ho Boh pomazal Duchom Svätým a mocou, takže chodil, dobre robil a liečil všetkých diablom utláčaných, pretože Boh bol s ním.“</a:t>
            </a:r>
            <a:endParaRPr dirty="0"/>
          </a:p>
        </p:txBody>
      </p:sp>
      <p:sp>
        <p:nvSpPr>
          <p:cNvPr id="267" name="Google Shape;267;p26"/>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10,38</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27" descr="nb-en-16-2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74" name="Google Shape;274;p27"/>
          <p:cNvSpPr txBox="1"/>
          <p:nvPr/>
        </p:nvSpPr>
        <p:spPr>
          <a:xfrm>
            <a:off x="779463" y="741363"/>
            <a:ext cx="4988963"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„Keď sa Ježiš dozvedel, že farizeji počuli, ako získava a krstí viac učeníkov než Ján, hoci Ježiš sám nekrstil, ale jeho učeníci...“</a:t>
            </a:r>
            <a:endParaRPr dirty="0"/>
          </a:p>
        </p:txBody>
      </p:sp>
      <p:sp>
        <p:nvSpPr>
          <p:cNvPr id="275" name="Google Shape;275;p27"/>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Ján 4,1-2</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28" descr="nb-en-16-2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82" name="Google Shape;282;p28"/>
          <p:cNvSpPr txBox="1"/>
          <p:nvPr/>
        </p:nvSpPr>
        <p:spPr>
          <a:xfrm>
            <a:off x="779463" y="741363"/>
            <a:ext cx="5698455"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„Choďte teda a získavajte mi učeníkov vo všetkých národoch a krstite ich v mene Otca i Syna i Svätého Ducha...“</a:t>
            </a:r>
            <a:endParaRPr dirty="0"/>
          </a:p>
        </p:txBody>
      </p:sp>
      <p:sp>
        <p:nvSpPr>
          <p:cNvPr id="283" name="Google Shape;283;p28"/>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Matúš 28,19</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29" descr="nb-en-16-2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90" name="Google Shape;290;p29"/>
          <p:cNvSpPr txBox="1"/>
          <p:nvPr/>
        </p:nvSpPr>
        <p:spPr>
          <a:xfrm>
            <a:off x="779463" y="741363"/>
            <a:ext cx="4583540"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 naučte ich zachovávať všetko, čo som vám prikázal.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A hľa, ja som s vami po všetky dni až do konca sveta.“</a:t>
            </a:r>
            <a:endParaRPr dirty="0"/>
          </a:p>
        </p:txBody>
      </p:sp>
      <p:sp>
        <p:nvSpPr>
          <p:cNvPr id="291" name="Google Shape;291;p29"/>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Matúš 28,20</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descr="nb-en-16-3.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30" descr="nb-en-16-30.jpg"/>
          <p:cNvPicPr preferRelativeResize="0"/>
          <p:nvPr/>
        </p:nvPicPr>
        <p:blipFill rotWithShape="1">
          <a:blip r:embed="rId3">
            <a:alphaModFix/>
          </a:blip>
          <a:srcRect/>
          <a:stretch/>
        </p:blipFill>
        <p:spPr>
          <a:xfrm>
            <a:off x="0" y="-10676"/>
            <a:ext cx="11712240" cy="6588135"/>
          </a:xfrm>
          <a:prstGeom prst="rect">
            <a:avLst/>
          </a:prstGeom>
          <a:noFill/>
          <a:ln>
            <a:noFill/>
          </a:ln>
        </p:spPr>
      </p:pic>
      <p:sp>
        <p:nvSpPr>
          <p:cNvPr id="298" name="Google Shape;298;p30"/>
          <p:cNvSpPr txBox="1"/>
          <p:nvPr/>
        </p:nvSpPr>
        <p:spPr>
          <a:xfrm>
            <a:off x="779463" y="741363"/>
            <a:ext cx="3393703" cy="1628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„...jeden je Pán, jedna viera, jeden krst...“</a:t>
            </a:r>
            <a:endParaRPr dirty="0"/>
          </a:p>
        </p:txBody>
      </p:sp>
      <p:sp>
        <p:nvSpPr>
          <p:cNvPr id="299" name="Google Shape;299;p30"/>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Efezanom 4,5</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31"/>
          <p:cNvPicPr preferRelativeResize="0"/>
          <p:nvPr/>
        </p:nvPicPr>
        <p:blipFill>
          <a:blip r:embed="rId3"/>
          <a:srcRect/>
          <a:stretch/>
        </p:blipFill>
        <p:spPr>
          <a:xfrm>
            <a:off x="0" y="0"/>
            <a:ext cx="11712239" cy="658813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32" descr="nb-en-16-3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12" name="Google Shape;312;p32"/>
          <p:cNvSpPr txBox="1"/>
          <p:nvPr/>
        </p:nvSpPr>
        <p:spPr>
          <a:xfrm>
            <a:off x="779463" y="741363"/>
            <a:ext cx="5076824"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„Rozumieš tomu, čo čítaš? Eunuch odpovedal: ‚Ako by som mohol, keď mi to nikto nevysvetlí</a:t>
            </a:r>
            <a:r>
              <a:rPr lang="sk-SK" sz="3328" b="1" dirty="0">
                <a:solidFill>
                  <a:srgbClr val="FFFFFF"/>
                </a:solidFill>
                <a:latin typeface="Source Sans Pro"/>
                <a:ea typeface="Source Sans Pro"/>
                <a:cs typeface="Source Sans Pro"/>
                <a:sym typeface="Source Sans Pro"/>
              </a:rPr>
              <a:t>?‘“</a:t>
            </a:r>
            <a:endParaRPr dirty="0"/>
          </a:p>
        </p:txBody>
      </p:sp>
      <p:sp>
        <p:nvSpPr>
          <p:cNvPr id="313" name="Google Shape;313;p32"/>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8,30-31</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33" descr="nb-en-16-3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20" name="Google Shape;320;p33"/>
          <p:cNvSpPr txBox="1"/>
          <p:nvPr/>
        </p:nvSpPr>
        <p:spPr>
          <a:xfrm>
            <a:off x="779464" y="741363"/>
            <a:ext cx="5942350"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Vtedy sa Filip ujal slova Písma a zvestoval mu Ježiša...</a:t>
            </a:r>
            <a:r>
              <a:rPr lang="sk-SK" sz="3328" b="1" dirty="0">
                <a:solidFill>
                  <a:srgbClr val="FFFFFF"/>
                </a:solidFill>
                <a:latin typeface="Source Sans Pro"/>
                <a:ea typeface="Source Sans Pro"/>
                <a:cs typeface="Source Sans Pro"/>
                <a:sym typeface="Source Sans Pro"/>
              </a:rPr>
              <a:t> </a:t>
            </a:r>
            <a:r>
              <a:rPr lang="sk-SK" sz="3328" b="1" i="0" dirty="0">
                <a:solidFill>
                  <a:srgbClr val="FFFFFF"/>
                </a:solidFill>
                <a:latin typeface="Source Sans Pro"/>
                <a:ea typeface="Source Sans Pro"/>
                <a:cs typeface="Source Sans Pro"/>
                <a:sym typeface="Source Sans Pro"/>
              </a:rPr>
              <a:t>„Pozri, voda! Čo prekáža, aby som sa dal pokrstiť?“</a:t>
            </a:r>
            <a:endParaRPr sz="3328" b="1" i="0" dirty="0">
              <a:solidFill>
                <a:srgbClr val="FFFFFF"/>
              </a:solidFill>
              <a:latin typeface="Source Sans Pro"/>
              <a:ea typeface="Source Sans Pro"/>
              <a:cs typeface="Source Sans Pro"/>
              <a:sym typeface="Source Sans Pro"/>
            </a:endParaRPr>
          </a:p>
        </p:txBody>
      </p:sp>
      <p:sp>
        <p:nvSpPr>
          <p:cNvPr id="321" name="Google Shape;321;p33"/>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8,35-36</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4" descr="nb-en-16-3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28" name="Google Shape;328;p34"/>
          <p:cNvSpPr txBox="1"/>
          <p:nvPr/>
        </p:nvSpPr>
        <p:spPr>
          <a:xfrm>
            <a:off x="6118932" y="741363"/>
            <a:ext cx="5022581"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„Filip mu povedal: ‚Ak veríš z celého srdca, je to možné; budeš spasený.‘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A Eunuch </a:t>
            </a:r>
            <a:r>
              <a:rPr lang="sk-SK" sz="3328" b="1" dirty="0">
                <a:solidFill>
                  <a:srgbClr val="FFFFFF"/>
                </a:solidFill>
                <a:latin typeface="Source Sans Pro"/>
                <a:ea typeface="Source Sans Pro"/>
                <a:cs typeface="Source Sans Pro"/>
                <a:sym typeface="Source Sans Pro"/>
              </a:rPr>
              <a:t>odpovedal</a:t>
            </a:r>
            <a:r>
              <a:rPr lang="sk-SK" sz="3328" b="1" i="0" dirty="0">
                <a:solidFill>
                  <a:srgbClr val="FFFFFF"/>
                </a:solidFill>
                <a:latin typeface="Source Sans Pro"/>
                <a:ea typeface="Source Sans Pro"/>
                <a:cs typeface="Source Sans Pro"/>
                <a:sym typeface="Source Sans Pro"/>
              </a:rPr>
              <a:t>: ‚Verím, že Ježiš Kristus je Boží Syn.</a:t>
            </a:r>
            <a:r>
              <a:rPr lang="sk-SK" sz="3328" b="1" dirty="0">
                <a:solidFill>
                  <a:srgbClr val="FFFFFF"/>
                </a:solidFill>
                <a:latin typeface="Source Sans Pro"/>
                <a:ea typeface="Source Sans Pro"/>
                <a:cs typeface="Source Sans Pro"/>
                <a:sym typeface="Source Sans Pro"/>
              </a:rPr>
              <a:t>‘“</a:t>
            </a:r>
            <a:endParaRPr dirty="0"/>
          </a:p>
        </p:txBody>
      </p:sp>
      <p:sp>
        <p:nvSpPr>
          <p:cNvPr id="329" name="Google Shape;329;p34"/>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8,37 CSP</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35" descr="nb-en-16-3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36" name="Google Shape;336;p35"/>
          <p:cNvSpPr txBox="1"/>
          <p:nvPr/>
        </p:nvSpPr>
        <p:spPr>
          <a:xfrm>
            <a:off x="779463" y="741363"/>
            <a:ext cx="6779585"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„Rozkázal zastaviť voz a obaja, Filip aj eunuch, vstúpili do vody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a Filip eunucha pokrstil.“</a:t>
            </a:r>
            <a:endParaRPr dirty="0"/>
          </a:p>
        </p:txBody>
      </p:sp>
      <p:sp>
        <p:nvSpPr>
          <p:cNvPr id="337" name="Google Shape;337;p35"/>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8,38</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36" descr="nb-en-16-3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44" name="Google Shape;344;p36"/>
          <p:cNvSpPr txBox="1"/>
          <p:nvPr/>
        </p:nvSpPr>
        <p:spPr>
          <a:xfrm>
            <a:off x="779463" y="741363"/>
            <a:ext cx="6448188"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„Keď vystúpili z vody, Pánov Duch uchvátil Filipa a eunuch ho viac nevidel, no natešený pokračoval v ceste.“</a:t>
            </a:r>
            <a:endParaRPr dirty="0"/>
          </a:p>
        </p:txBody>
      </p:sp>
      <p:sp>
        <p:nvSpPr>
          <p:cNvPr id="345" name="Google Shape;345;p36"/>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8,39</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7" descr="nb-en-16-37.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38" descr="nb-en-16-38.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39" descr="nb-en-16-39.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4" descr="nb-en-16-4.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40" descr="nb-en-16-40.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41" descr="nb-en-16-41.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42" descr="nb-en-16-42.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43" descr="nb-en-16-43.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44" descr="nb-en-16-4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94" name="Google Shape;394;p44"/>
          <p:cNvSpPr txBox="1"/>
          <p:nvPr/>
        </p:nvSpPr>
        <p:spPr>
          <a:xfrm>
            <a:off x="1789889" y="741363"/>
            <a:ext cx="9374637" cy="2011857"/>
          </a:xfrm>
          <a:prstGeom prst="rect">
            <a:avLst/>
          </a:prstGeom>
          <a:noFill/>
          <a:ln>
            <a:noFill/>
          </a:ln>
        </p:spPr>
        <p:txBody>
          <a:bodyPr spcFirstLastPara="1" wrap="square" lIns="91425" tIns="45700" rIns="91425" bIns="45700" anchor="t" anchorCtr="0">
            <a:spAutoFit/>
          </a:bodyPr>
          <a:lstStyle/>
          <a:p>
            <a:pPr marL="0" marR="0" lvl="0" indent="0" algn="r" rtl="0">
              <a:lnSpc>
                <a:spcPct val="77466"/>
              </a:lnSpc>
              <a:spcBef>
                <a:spcPts val="0"/>
              </a:spcBef>
              <a:spcAft>
                <a:spcPts val="0"/>
              </a:spcAft>
              <a:buNone/>
            </a:pPr>
            <a:r>
              <a:rPr lang="sk-SK" sz="5400" b="0" i="0"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EURÓP</a:t>
            </a:r>
            <a:r>
              <a:rPr lang="sk-SK" sz="5400"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SKÉ</a:t>
            </a:r>
            <a:r>
              <a:rPr lang="sk-SK" sz="5400" b="0" i="0"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 KATEDRÁLY  </a:t>
            </a:r>
          </a:p>
          <a:p>
            <a:pPr marL="0" marR="0" lvl="0" indent="0" algn="r" rtl="0">
              <a:lnSpc>
                <a:spcPct val="77466"/>
              </a:lnSpc>
              <a:spcBef>
                <a:spcPts val="0"/>
              </a:spcBef>
              <a:spcAft>
                <a:spcPts val="0"/>
              </a:spcAft>
              <a:buNone/>
            </a:pPr>
            <a:r>
              <a:rPr lang="sk-SK" sz="5400" b="1" i="0" dirty="0">
                <a:solidFill>
                  <a:srgbClr val="FFFFFF"/>
                </a:solidFill>
                <a:latin typeface="Source Sans Pro" panose="020B0503030403020204" pitchFamily="34" charset="0"/>
                <a:ea typeface="Source Sans Pro" panose="020B0503030403020204" pitchFamily="34" charset="0"/>
                <a:cs typeface="Source Sans Pro"/>
                <a:sym typeface="Source Sans Pro"/>
              </a:rPr>
              <a:t>S VEĽKOU A PRIESTRANOU KRSTITEĽNICOU</a:t>
            </a:r>
            <a:endParaRPr sz="5400" dirty="0">
              <a:latin typeface="Source Sans Pro Light" panose="020B0403030403020204" pitchFamily="34" charset="0"/>
              <a:ea typeface="Source Sans Pro Light" panose="020B0403030403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45" descr="nb-en-16-4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01" name="Google Shape;401;p45"/>
          <p:cNvSpPr txBox="1"/>
          <p:nvPr/>
        </p:nvSpPr>
        <p:spPr>
          <a:xfrm>
            <a:off x="779463" y="741363"/>
            <a:ext cx="7883238" cy="1690038"/>
          </a:xfrm>
          <a:prstGeom prst="rect">
            <a:avLst/>
          </a:prstGeom>
          <a:noFill/>
          <a:ln>
            <a:noFill/>
          </a:ln>
        </p:spPr>
        <p:txBody>
          <a:bodyPr spcFirstLastPara="1" wrap="square" lIns="91425" tIns="45700" rIns="91425" bIns="45700" anchor="t" anchorCtr="0">
            <a:spAutoFit/>
          </a:bodyPr>
          <a:lstStyle/>
          <a:p>
            <a:pPr marL="0" marR="0" lvl="0" indent="0" algn="l" rtl="0">
              <a:lnSpc>
                <a:spcPct val="104400"/>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„Ešte niekoľko storočí po založení kresťanstva bol krst obvykle robený ponorením;</a:t>
            </a:r>
            <a:endParaRPr dirty="0"/>
          </a:p>
        </p:txBody>
      </p:sp>
      <p:sp>
        <p:nvSpPr>
          <p:cNvPr id="402" name="Google Shape;402;p45"/>
          <p:cNvSpPr txBox="1"/>
          <p:nvPr/>
        </p:nvSpPr>
        <p:spPr>
          <a:xfrm>
            <a:off x="4459661" y="4718681"/>
            <a:ext cx="6509302" cy="919827"/>
          </a:xfrm>
          <a:prstGeom prst="rect">
            <a:avLst/>
          </a:prstGeom>
          <a:noFill/>
          <a:ln>
            <a:noFill/>
          </a:ln>
        </p:spPr>
        <p:txBody>
          <a:bodyPr spcFirstLastPara="1" wrap="square" lIns="91425" tIns="45700" rIns="91425" bIns="45700" anchor="t" anchorCtr="0">
            <a:spAutoFit/>
          </a:bodyPr>
          <a:lstStyle/>
          <a:p>
            <a:pPr marL="0" marR="0" lvl="0" indent="0" algn="r" rtl="0">
              <a:lnSpc>
                <a:spcPct val="100594"/>
              </a:lnSpc>
              <a:spcBef>
                <a:spcPts val="0"/>
              </a:spcBef>
              <a:spcAft>
                <a:spcPts val="0"/>
              </a:spcAft>
              <a:buNone/>
            </a:pPr>
            <a:r>
              <a:rPr lang="sk-SK" sz="2662" b="1" i="0" dirty="0">
                <a:solidFill>
                  <a:srgbClr val="FFFFFF"/>
                </a:solidFill>
                <a:latin typeface="Source Sans Pro"/>
                <a:ea typeface="Source Sans Pro"/>
                <a:cs typeface="Source Sans Pro"/>
                <a:sym typeface="Source Sans Pro"/>
              </a:rPr>
              <a:t>Kardinál James </a:t>
            </a:r>
            <a:r>
              <a:rPr lang="sk-SK" sz="2662" b="1" i="0" dirty="0" err="1">
                <a:solidFill>
                  <a:srgbClr val="FFFFFF"/>
                </a:solidFill>
                <a:latin typeface="Source Sans Pro"/>
                <a:ea typeface="Source Sans Pro"/>
                <a:cs typeface="Source Sans Pro"/>
                <a:sym typeface="Source Sans Pro"/>
              </a:rPr>
              <a:t>Gibbons</a:t>
            </a:r>
            <a:r>
              <a:rPr lang="sk-SK" sz="2662" b="1" i="0" dirty="0">
                <a:solidFill>
                  <a:srgbClr val="FFFFFF"/>
                </a:solidFill>
                <a:latin typeface="Source Sans Pro"/>
                <a:ea typeface="Source Sans Pro"/>
                <a:cs typeface="Source Sans Pro"/>
                <a:sym typeface="Source Sans Pro"/>
              </a:rPr>
              <a:t>, </a:t>
            </a:r>
            <a:br>
              <a:rPr lang="sk-SK" sz="2662" b="1" i="0" dirty="0">
                <a:solidFill>
                  <a:srgbClr val="FFFFFF"/>
                </a:solidFill>
                <a:latin typeface="Source Sans Pro"/>
                <a:ea typeface="Source Sans Pro"/>
                <a:cs typeface="Source Sans Pro"/>
                <a:sym typeface="Source Sans Pro"/>
              </a:rPr>
            </a:br>
            <a:r>
              <a:rPr lang="sk-SK" sz="2662" b="1" i="0" dirty="0" err="1">
                <a:solidFill>
                  <a:srgbClr val="FFFFFF"/>
                </a:solidFill>
                <a:latin typeface="Source Sans Pro"/>
                <a:ea typeface="Source Sans Pro"/>
                <a:cs typeface="Source Sans Pro"/>
                <a:sym typeface="Source Sans Pro"/>
              </a:rPr>
              <a:t>Faith</a:t>
            </a:r>
            <a:r>
              <a:rPr lang="sk-SK" sz="2662" b="1" i="0" dirty="0">
                <a:solidFill>
                  <a:srgbClr val="FFFFFF"/>
                </a:solidFill>
                <a:latin typeface="Source Sans Pro"/>
                <a:ea typeface="Source Sans Pro"/>
                <a:cs typeface="Source Sans Pro"/>
                <a:sym typeface="Source Sans Pro"/>
              </a:rPr>
              <a:t> of </a:t>
            </a:r>
            <a:r>
              <a:rPr lang="sk-SK" sz="2662" b="1" i="0" dirty="0" err="1">
                <a:solidFill>
                  <a:srgbClr val="FFFFFF"/>
                </a:solidFill>
                <a:latin typeface="Source Sans Pro"/>
                <a:ea typeface="Source Sans Pro"/>
                <a:cs typeface="Source Sans Pro"/>
                <a:sym typeface="Source Sans Pro"/>
              </a:rPr>
              <a:t>Our</a:t>
            </a:r>
            <a:r>
              <a:rPr lang="sk-SK" sz="2662" b="1" i="0" dirty="0">
                <a:solidFill>
                  <a:srgbClr val="FFFFFF"/>
                </a:solidFill>
                <a:latin typeface="Source Sans Pro"/>
                <a:ea typeface="Source Sans Pro"/>
                <a:cs typeface="Source Sans Pro"/>
                <a:sym typeface="Source Sans Pro"/>
              </a:rPr>
              <a:t> </a:t>
            </a:r>
            <a:r>
              <a:rPr lang="sk-SK" sz="2662" b="1" i="0" dirty="0" err="1">
                <a:solidFill>
                  <a:srgbClr val="FFFFFF"/>
                </a:solidFill>
                <a:latin typeface="Source Sans Pro"/>
                <a:ea typeface="Source Sans Pro"/>
                <a:cs typeface="Source Sans Pro"/>
                <a:sym typeface="Source Sans Pro"/>
              </a:rPr>
              <a:t>Fathers</a:t>
            </a:r>
            <a:r>
              <a:rPr lang="sk-SK" sz="2662" b="1" i="0" dirty="0">
                <a:solidFill>
                  <a:srgbClr val="FFFFFF"/>
                </a:solidFill>
                <a:latin typeface="Source Sans Pro"/>
                <a:ea typeface="Source Sans Pro"/>
                <a:cs typeface="Source Sans Pro"/>
                <a:sym typeface="Source Sans Pro"/>
              </a:rPr>
              <a:t>, 94. vyd. s. 277</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46" descr="nb-en-16-4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09" name="Google Shape;409;p46"/>
          <p:cNvSpPr txBox="1"/>
          <p:nvPr/>
        </p:nvSpPr>
        <p:spPr>
          <a:xfrm>
            <a:off x="779463" y="741363"/>
            <a:ext cx="7263841" cy="1668214"/>
          </a:xfrm>
          <a:prstGeom prst="rect">
            <a:avLst/>
          </a:prstGeom>
          <a:noFill/>
          <a:ln>
            <a:noFill/>
          </a:ln>
        </p:spPr>
        <p:txBody>
          <a:bodyPr spcFirstLastPara="1" wrap="square" lIns="91425" tIns="45700" rIns="91425" bIns="45700" anchor="t" anchorCtr="0">
            <a:spAutoFit/>
          </a:bodyPr>
          <a:lstStyle/>
          <a:p>
            <a:pPr marL="0" marR="0" lvl="0" indent="0" algn="l" rtl="0">
              <a:lnSpc>
                <a:spcPct val="104400"/>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ale od dvanásteho storočia začal prevládať v Katolíckej cirkvi krst pokropením,</a:t>
            </a:r>
            <a:endParaRPr dirty="0"/>
          </a:p>
        </p:txBody>
      </p:sp>
      <p:sp>
        <p:nvSpPr>
          <p:cNvPr id="2" name="Google Shape;402;p45">
            <a:extLst>
              <a:ext uri="{FF2B5EF4-FFF2-40B4-BE49-F238E27FC236}">
                <a16:creationId xmlns:a16="http://schemas.microsoft.com/office/drawing/2014/main" id="{BC4EECE1-2317-3631-207B-51882370C226}"/>
              </a:ext>
            </a:extLst>
          </p:cNvPr>
          <p:cNvSpPr txBox="1"/>
          <p:nvPr/>
        </p:nvSpPr>
        <p:spPr>
          <a:xfrm>
            <a:off x="4459661" y="4718681"/>
            <a:ext cx="6509302" cy="919827"/>
          </a:xfrm>
          <a:prstGeom prst="rect">
            <a:avLst/>
          </a:prstGeom>
          <a:noFill/>
          <a:ln>
            <a:noFill/>
          </a:ln>
        </p:spPr>
        <p:txBody>
          <a:bodyPr spcFirstLastPara="1" wrap="square" lIns="91425" tIns="45700" rIns="91425" bIns="45700" anchor="t" anchorCtr="0">
            <a:spAutoFit/>
          </a:bodyPr>
          <a:lstStyle/>
          <a:p>
            <a:pPr marL="0" marR="0" lvl="0" indent="0" algn="r" rtl="0">
              <a:lnSpc>
                <a:spcPct val="100594"/>
              </a:lnSpc>
              <a:spcBef>
                <a:spcPts val="0"/>
              </a:spcBef>
              <a:spcAft>
                <a:spcPts val="0"/>
              </a:spcAft>
              <a:buNone/>
            </a:pPr>
            <a:r>
              <a:rPr lang="sk-SK" sz="2662" b="1" i="0" dirty="0">
                <a:solidFill>
                  <a:srgbClr val="FFFFFF"/>
                </a:solidFill>
                <a:latin typeface="Source Sans Pro"/>
                <a:ea typeface="Source Sans Pro"/>
                <a:cs typeface="Source Sans Pro"/>
                <a:sym typeface="Source Sans Pro"/>
              </a:rPr>
              <a:t>Kardinál James </a:t>
            </a:r>
            <a:r>
              <a:rPr lang="sk-SK" sz="2662" b="1" i="0" dirty="0" err="1">
                <a:solidFill>
                  <a:srgbClr val="FFFFFF"/>
                </a:solidFill>
                <a:latin typeface="Source Sans Pro"/>
                <a:ea typeface="Source Sans Pro"/>
                <a:cs typeface="Source Sans Pro"/>
                <a:sym typeface="Source Sans Pro"/>
              </a:rPr>
              <a:t>Gibbons</a:t>
            </a:r>
            <a:r>
              <a:rPr lang="sk-SK" sz="2662" b="1" i="0" dirty="0">
                <a:solidFill>
                  <a:srgbClr val="FFFFFF"/>
                </a:solidFill>
                <a:latin typeface="Source Sans Pro"/>
                <a:ea typeface="Source Sans Pro"/>
                <a:cs typeface="Source Sans Pro"/>
                <a:sym typeface="Source Sans Pro"/>
              </a:rPr>
              <a:t>, </a:t>
            </a:r>
            <a:br>
              <a:rPr lang="sk-SK" sz="2662" b="1" i="0" dirty="0">
                <a:solidFill>
                  <a:srgbClr val="FFFFFF"/>
                </a:solidFill>
                <a:latin typeface="Source Sans Pro"/>
                <a:ea typeface="Source Sans Pro"/>
                <a:cs typeface="Source Sans Pro"/>
                <a:sym typeface="Source Sans Pro"/>
              </a:rPr>
            </a:br>
            <a:r>
              <a:rPr lang="sk-SK" sz="2662" b="1" i="0" dirty="0" err="1">
                <a:solidFill>
                  <a:srgbClr val="FFFFFF"/>
                </a:solidFill>
                <a:latin typeface="Source Sans Pro"/>
                <a:ea typeface="Source Sans Pro"/>
                <a:cs typeface="Source Sans Pro"/>
                <a:sym typeface="Source Sans Pro"/>
              </a:rPr>
              <a:t>Faith</a:t>
            </a:r>
            <a:r>
              <a:rPr lang="sk-SK" sz="2662" b="1" i="0" dirty="0">
                <a:solidFill>
                  <a:srgbClr val="FFFFFF"/>
                </a:solidFill>
                <a:latin typeface="Source Sans Pro"/>
                <a:ea typeface="Source Sans Pro"/>
                <a:cs typeface="Source Sans Pro"/>
                <a:sym typeface="Source Sans Pro"/>
              </a:rPr>
              <a:t> of </a:t>
            </a:r>
            <a:r>
              <a:rPr lang="sk-SK" sz="2662" b="1" i="0" dirty="0" err="1">
                <a:solidFill>
                  <a:srgbClr val="FFFFFF"/>
                </a:solidFill>
                <a:latin typeface="Source Sans Pro"/>
                <a:ea typeface="Source Sans Pro"/>
                <a:cs typeface="Source Sans Pro"/>
                <a:sym typeface="Source Sans Pro"/>
              </a:rPr>
              <a:t>Our</a:t>
            </a:r>
            <a:r>
              <a:rPr lang="sk-SK" sz="2662" b="1" i="0" dirty="0">
                <a:solidFill>
                  <a:srgbClr val="FFFFFF"/>
                </a:solidFill>
                <a:latin typeface="Source Sans Pro"/>
                <a:ea typeface="Source Sans Pro"/>
                <a:cs typeface="Source Sans Pro"/>
                <a:sym typeface="Source Sans Pro"/>
              </a:rPr>
              <a:t> </a:t>
            </a:r>
            <a:r>
              <a:rPr lang="sk-SK" sz="2662" b="1" i="0" dirty="0" err="1">
                <a:solidFill>
                  <a:srgbClr val="FFFFFF"/>
                </a:solidFill>
                <a:latin typeface="Source Sans Pro"/>
                <a:ea typeface="Source Sans Pro"/>
                <a:cs typeface="Source Sans Pro"/>
                <a:sym typeface="Source Sans Pro"/>
              </a:rPr>
              <a:t>Fathers</a:t>
            </a:r>
            <a:r>
              <a:rPr lang="sk-SK" sz="2662" b="1" i="0" dirty="0">
                <a:solidFill>
                  <a:srgbClr val="FFFFFF"/>
                </a:solidFill>
                <a:latin typeface="Source Sans Pro"/>
                <a:ea typeface="Source Sans Pro"/>
                <a:cs typeface="Source Sans Pro"/>
                <a:sym typeface="Source Sans Pro"/>
              </a:rPr>
              <a:t>, 94. vyd. s. 277</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47" descr="nb-en-16-4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17" name="Google Shape;417;p47"/>
          <p:cNvSpPr txBox="1"/>
          <p:nvPr/>
        </p:nvSpPr>
        <p:spPr>
          <a:xfrm>
            <a:off x="779463" y="741363"/>
            <a:ext cx="6486779" cy="1659453"/>
          </a:xfrm>
          <a:prstGeom prst="rect">
            <a:avLst/>
          </a:prstGeom>
          <a:noFill/>
          <a:ln>
            <a:noFill/>
          </a:ln>
        </p:spPr>
        <p:txBody>
          <a:bodyPr spcFirstLastPara="1" wrap="square" lIns="91425" tIns="45700" rIns="91425" bIns="45700" anchor="t" anchorCtr="0">
            <a:spAutoFit/>
          </a:bodyPr>
          <a:lstStyle/>
          <a:p>
            <a:pPr marL="0" marR="0" lvl="0" indent="0" algn="l" rtl="0">
              <a:lnSpc>
                <a:spcPct val="102225"/>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pretože s týmto spôsobom je spojených menej ťažkostí než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s krstom ponorenia.“</a:t>
            </a:r>
            <a:endParaRPr dirty="0"/>
          </a:p>
        </p:txBody>
      </p:sp>
      <p:sp>
        <p:nvSpPr>
          <p:cNvPr id="2" name="Google Shape;402;p45">
            <a:extLst>
              <a:ext uri="{FF2B5EF4-FFF2-40B4-BE49-F238E27FC236}">
                <a16:creationId xmlns:a16="http://schemas.microsoft.com/office/drawing/2014/main" id="{43CBBE89-AAA7-1187-2770-31AF5E2D77B8}"/>
              </a:ext>
            </a:extLst>
          </p:cNvPr>
          <p:cNvSpPr txBox="1"/>
          <p:nvPr/>
        </p:nvSpPr>
        <p:spPr>
          <a:xfrm>
            <a:off x="4459661" y="4718681"/>
            <a:ext cx="6509302" cy="919827"/>
          </a:xfrm>
          <a:prstGeom prst="rect">
            <a:avLst/>
          </a:prstGeom>
          <a:noFill/>
          <a:ln>
            <a:noFill/>
          </a:ln>
        </p:spPr>
        <p:txBody>
          <a:bodyPr spcFirstLastPara="1" wrap="square" lIns="91425" tIns="45700" rIns="91425" bIns="45700" anchor="t" anchorCtr="0">
            <a:spAutoFit/>
          </a:bodyPr>
          <a:lstStyle/>
          <a:p>
            <a:pPr marL="0" marR="0" lvl="0" indent="0" algn="r" rtl="0">
              <a:lnSpc>
                <a:spcPct val="100594"/>
              </a:lnSpc>
              <a:spcBef>
                <a:spcPts val="0"/>
              </a:spcBef>
              <a:spcAft>
                <a:spcPts val="0"/>
              </a:spcAft>
              <a:buNone/>
            </a:pPr>
            <a:r>
              <a:rPr lang="sk-SK" sz="2662" b="1" i="0" dirty="0">
                <a:solidFill>
                  <a:srgbClr val="FFFFFF"/>
                </a:solidFill>
                <a:latin typeface="Source Sans Pro"/>
                <a:ea typeface="Source Sans Pro"/>
                <a:cs typeface="Source Sans Pro"/>
                <a:sym typeface="Source Sans Pro"/>
              </a:rPr>
              <a:t>Kardinál James </a:t>
            </a:r>
            <a:r>
              <a:rPr lang="sk-SK" sz="2662" b="1" i="0" dirty="0" err="1">
                <a:solidFill>
                  <a:srgbClr val="FFFFFF"/>
                </a:solidFill>
                <a:latin typeface="Source Sans Pro"/>
                <a:ea typeface="Source Sans Pro"/>
                <a:cs typeface="Source Sans Pro"/>
                <a:sym typeface="Source Sans Pro"/>
              </a:rPr>
              <a:t>Gibbons</a:t>
            </a:r>
            <a:r>
              <a:rPr lang="sk-SK" sz="2662" b="1" i="0" dirty="0">
                <a:solidFill>
                  <a:srgbClr val="FFFFFF"/>
                </a:solidFill>
                <a:latin typeface="Source Sans Pro"/>
                <a:ea typeface="Source Sans Pro"/>
                <a:cs typeface="Source Sans Pro"/>
                <a:sym typeface="Source Sans Pro"/>
              </a:rPr>
              <a:t>, </a:t>
            </a:r>
            <a:br>
              <a:rPr lang="sk-SK" sz="2662" b="1" i="0" dirty="0">
                <a:solidFill>
                  <a:srgbClr val="FFFFFF"/>
                </a:solidFill>
                <a:latin typeface="Source Sans Pro"/>
                <a:ea typeface="Source Sans Pro"/>
                <a:cs typeface="Source Sans Pro"/>
                <a:sym typeface="Source Sans Pro"/>
              </a:rPr>
            </a:br>
            <a:r>
              <a:rPr lang="sk-SK" sz="2662" b="1" i="0" dirty="0" err="1">
                <a:solidFill>
                  <a:srgbClr val="FFFFFF"/>
                </a:solidFill>
                <a:latin typeface="Source Sans Pro"/>
                <a:ea typeface="Source Sans Pro"/>
                <a:cs typeface="Source Sans Pro"/>
                <a:sym typeface="Source Sans Pro"/>
              </a:rPr>
              <a:t>Faith</a:t>
            </a:r>
            <a:r>
              <a:rPr lang="sk-SK" sz="2662" b="1" i="0" dirty="0">
                <a:solidFill>
                  <a:srgbClr val="FFFFFF"/>
                </a:solidFill>
                <a:latin typeface="Source Sans Pro"/>
                <a:ea typeface="Source Sans Pro"/>
                <a:cs typeface="Source Sans Pro"/>
                <a:sym typeface="Source Sans Pro"/>
              </a:rPr>
              <a:t> of </a:t>
            </a:r>
            <a:r>
              <a:rPr lang="sk-SK" sz="2662" b="1" i="0" dirty="0" err="1">
                <a:solidFill>
                  <a:srgbClr val="FFFFFF"/>
                </a:solidFill>
                <a:latin typeface="Source Sans Pro"/>
                <a:ea typeface="Source Sans Pro"/>
                <a:cs typeface="Source Sans Pro"/>
                <a:sym typeface="Source Sans Pro"/>
              </a:rPr>
              <a:t>Our</a:t>
            </a:r>
            <a:r>
              <a:rPr lang="sk-SK" sz="2662" b="1" i="0" dirty="0">
                <a:solidFill>
                  <a:srgbClr val="FFFFFF"/>
                </a:solidFill>
                <a:latin typeface="Source Sans Pro"/>
                <a:ea typeface="Source Sans Pro"/>
                <a:cs typeface="Source Sans Pro"/>
                <a:sym typeface="Source Sans Pro"/>
              </a:rPr>
              <a:t> </a:t>
            </a:r>
            <a:r>
              <a:rPr lang="sk-SK" sz="2662" b="1" i="0" dirty="0" err="1">
                <a:solidFill>
                  <a:srgbClr val="FFFFFF"/>
                </a:solidFill>
                <a:latin typeface="Source Sans Pro"/>
                <a:ea typeface="Source Sans Pro"/>
                <a:cs typeface="Source Sans Pro"/>
                <a:sym typeface="Source Sans Pro"/>
              </a:rPr>
              <a:t>Fathers</a:t>
            </a:r>
            <a:r>
              <a:rPr lang="sk-SK" sz="2662" b="1" i="0" dirty="0">
                <a:solidFill>
                  <a:srgbClr val="FFFFFF"/>
                </a:solidFill>
                <a:latin typeface="Source Sans Pro"/>
                <a:ea typeface="Source Sans Pro"/>
                <a:cs typeface="Source Sans Pro"/>
                <a:sym typeface="Source Sans Pro"/>
              </a:rPr>
              <a:t>, 94. vyd. s. 277</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48" descr="nb-en-16-4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25" name="Google Shape;425;p48"/>
          <p:cNvSpPr txBox="1"/>
          <p:nvPr/>
        </p:nvSpPr>
        <p:spPr>
          <a:xfrm>
            <a:off x="779463" y="741363"/>
            <a:ext cx="7263841" cy="1698502"/>
          </a:xfrm>
          <a:prstGeom prst="rect">
            <a:avLst/>
          </a:prstGeom>
          <a:noFill/>
          <a:ln>
            <a:noFill/>
          </a:ln>
        </p:spPr>
        <p:txBody>
          <a:bodyPr spcFirstLastPara="1" wrap="square" lIns="91425" tIns="45700" rIns="91425" bIns="45700" anchor="t" anchorCtr="0">
            <a:spAutoFit/>
          </a:bodyPr>
          <a:lstStyle/>
          <a:p>
            <a:pPr marL="0" marR="0" lvl="0" indent="0" algn="l" rtl="0">
              <a:lnSpc>
                <a:spcPct val="101854"/>
              </a:lnSpc>
              <a:spcBef>
                <a:spcPts val="0"/>
              </a:spcBef>
              <a:spcAft>
                <a:spcPts val="0"/>
              </a:spcAft>
              <a:buNone/>
            </a:pPr>
            <a:r>
              <a:rPr lang="sk-SK" sz="3330" b="1" i="0" dirty="0">
                <a:solidFill>
                  <a:srgbClr val="FFFFFF"/>
                </a:solidFill>
                <a:latin typeface="Source Sans Pro"/>
                <a:ea typeface="Source Sans Pro"/>
                <a:cs typeface="Source Sans Pro"/>
                <a:sym typeface="Source Sans Pro"/>
              </a:rPr>
              <a:t>„Cirkev si vyhradila právo prijať ten najviac vyhovujúci spôsob podľa časových či miestnych okolností.“</a:t>
            </a:r>
            <a:endParaRPr sz="3330" b="1" dirty="0"/>
          </a:p>
        </p:txBody>
      </p:sp>
      <p:sp>
        <p:nvSpPr>
          <p:cNvPr id="2" name="Google Shape;402;p45">
            <a:extLst>
              <a:ext uri="{FF2B5EF4-FFF2-40B4-BE49-F238E27FC236}">
                <a16:creationId xmlns:a16="http://schemas.microsoft.com/office/drawing/2014/main" id="{BB1A1D6C-359A-9E2C-BA5C-863161D22476}"/>
              </a:ext>
            </a:extLst>
          </p:cNvPr>
          <p:cNvSpPr txBox="1"/>
          <p:nvPr/>
        </p:nvSpPr>
        <p:spPr>
          <a:xfrm>
            <a:off x="4459661" y="4718681"/>
            <a:ext cx="6509302" cy="919827"/>
          </a:xfrm>
          <a:prstGeom prst="rect">
            <a:avLst/>
          </a:prstGeom>
          <a:noFill/>
          <a:ln>
            <a:noFill/>
          </a:ln>
        </p:spPr>
        <p:txBody>
          <a:bodyPr spcFirstLastPara="1" wrap="square" lIns="91425" tIns="45700" rIns="91425" bIns="45700" anchor="t" anchorCtr="0">
            <a:spAutoFit/>
          </a:bodyPr>
          <a:lstStyle/>
          <a:p>
            <a:pPr marL="0" marR="0" lvl="0" indent="0" algn="r" rtl="0">
              <a:lnSpc>
                <a:spcPct val="100594"/>
              </a:lnSpc>
              <a:spcBef>
                <a:spcPts val="0"/>
              </a:spcBef>
              <a:spcAft>
                <a:spcPts val="0"/>
              </a:spcAft>
              <a:buNone/>
            </a:pPr>
            <a:r>
              <a:rPr lang="sk-SK" sz="2662" b="1" i="0" dirty="0">
                <a:solidFill>
                  <a:srgbClr val="FFFFFF"/>
                </a:solidFill>
                <a:latin typeface="Source Sans Pro"/>
                <a:ea typeface="Source Sans Pro"/>
                <a:cs typeface="Source Sans Pro"/>
                <a:sym typeface="Source Sans Pro"/>
              </a:rPr>
              <a:t>Kardinál James </a:t>
            </a:r>
            <a:r>
              <a:rPr lang="sk-SK" sz="2662" b="1" i="0" dirty="0" err="1">
                <a:solidFill>
                  <a:srgbClr val="FFFFFF"/>
                </a:solidFill>
                <a:latin typeface="Source Sans Pro"/>
                <a:ea typeface="Source Sans Pro"/>
                <a:cs typeface="Source Sans Pro"/>
                <a:sym typeface="Source Sans Pro"/>
              </a:rPr>
              <a:t>Gibbons</a:t>
            </a:r>
            <a:r>
              <a:rPr lang="sk-SK" sz="2662" b="1" i="0" dirty="0">
                <a:solidFill>
                  <a:srgbClr val="FFFFFF"/>
                </a:solidFill>
                <a:latin typeface="Source Sans Pro"/>
                <a:ea typeface="Source Sans Pro"/>
                <a:cs typeface="Source Sans Pro"/>
                <a:sym typeface="Source Sans Pro"/>
              </a:rPr>
              <a:t>, </a:t>
            </a:r>
            <a:br>
              <a:rPr lang="sk-SK" sz="2662" b="1" i="0" dirty="0">
                <a:solidFill>
                  <a:srgbClr val="FFFFFF"/>
                </a:solidFill>
                <a:latin typeface="Source Sans Pro"/>
                <a:ea typeface="Source Sans Pro"/>
                <a:cs typeface="Source Sans Pro"/>
                <a:sym typeface="Source Sans Pro"/>
              </a:rPr>
            </a:br>
            <a:r>
              <a:rPr lang="sk-SK" sz="2662" b="1" i="0" dirty="0" err="1">
                <a:solidFill>
                  <a:srgbClr val="FFFFFF"/>
                </a:solidFill>
                <a:latin typeface="Source Sans Pro"/>
                <a:ea typeface="Source Sans Pro"/>
                <a:cs typeface="Source Sans Pro"/>
                <a:sym typeface="Source Sans Pro"/>
              </a:rPr>
              <a:t>Faith</a:t>
            </a:r>
            <a:r>
              <a:rPr lang="sk-SK" sz="2662" b="1" i="0" dirty="0">
                <a:solidFill>
                  <a:srgbClr val="FFFFFF"/>
                </a:solidFill>
                <a:latin typeface="Source Sans Pro"/>
                <a:ea typeface="Source Sans Pro"/>
                <a:cs typeface="Source Sans Pro"/>
                <a:sym typeface="Source Sans Pro"/>
              </a:rPr>
              <a:t> of </a:t>
            </a:r>
            <a:r>
              <a:rPr lang="sk-SK" sz="2662" b="1" i="0" dirty="0" err="1">
                <a:solidFill>
                  <a:srgbClr val="FFFFFF"/>
                </a:solidFill>
                <a:latin typeface="Source Sans Pro"/>
                <a:ea typeface="Source Sans Pro"/>
                <a:cs typeface="Source Sans Pro"/>
                <a:sym typeface="Source Sans Pro"/>
              </a:rPr>
              <a:t>Our</a:t>
            </a:r>
            <a:r>
              <a:rPr lang="sk-SK" sz="2662" b="1" i="0" dirty="0">
                <a:solidFill>
                  <a:srgbClr val="FFFFFF"/>
                </a:solidFill>
                <a:latin typeface="Source Sans Pro"/>
                <a:ea typeface="Source Sans Pro"/>
                <a:cs typeface="Source Sans Pro"/>
                <a:sym typeface="Source Sans Pro"/>
              </a:rPr>
              <a:t> </a:t>
            </a:r>
            <a:r>
              <a:rPr lang="sk-SK" sz="2662" b="1" i="0" dirty="0" err="1">
                <a:solidFill>
                  <a:srgbClr val="FFFFFF"/>
                </a:solidFill>
                <a:latin typeface="Source Sans Pro"/>
                <a:ea typeface="Source Sans Pro"/>
                <a:cs typeface="Source Sans Pro"/>
                <a:sym typeface="Source Sans Pro"/>
              </a:rPr>
              <a:t>Fathers</a:t>
            </a:r>
            <a:r>
              <a:rPr lang="sk-SK" sz="2662" b="1" i="0" dirty="0">
                <a:solidFill>
                  <a:srgbClr val="FFFFFF"/>
                </a:solidFill>
                <a:latin typeface="Source Sans Pro"/>
                <a:ea typeface="Source Sans Pro"/>
                <a:cs typeface="Source Sans Pro"/>
                <a:sym typeface="Source Sans Pro"/>
              </a:rPr>
              <a:t>, 94. vyd. s. 277</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49" descr="nb-en-16-4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33" name="Google Shape;433;p49"/>
          <p:cNvSpPr txBox="1"/>
          <p:nvPr/>
        </p:nvSpPr>
        <p:spPr>
          <a:xfrm>
            <a:off x="779464" y="741363"/>
            <a:ext cx="6273090" cy="1698502"/>
          </a:xfrm>
          <a:prstGeom prst="rect">
            <a:avLst/>
          </a:prstGeom>
          <a:noFill/>
          <a:ln>
            <a:noFill/>
          </a:ln>
        </p:spPr>
        <p:txBody>
          <a:bodyPr spcFirstLastPara="1" wrap="square" lIns="91425" tIns="45700" rIns="91425" bIns="45700" anchor="t" anchorCtr="0">
            <a:spAutoFit/>
          </a:bodyPr>
          <a:lstStyle/>
          <a:p>
            <a:pPr marL="0" marR="0" lvl="0" indent="0" algn="l" rtl="0">
              <a:lnSpc>
                <a:spcPct val="101854"/>
              </a:lnSpc>
              <a:spcBef>
                <a:spcPts val="0"/>
              </a:spcBef>
              <a:spcAft>
                <a:spcPts val="0"/>
              </a:spcAft>
              <a:buNone/>
            </a:pPr>
            <a:r>
              <a:rPr lang="sk-SK" sz="3330" b="1" i="0" dirty="0">
                <a:solidFill>
                  <a:srgbClr val="FFFFFF"/>
                </a:solidFill>
                <a:latin typeface="Source Sans Pro"/>
                <a:ea typeface="Source Sans Pro"/>
                <a:cs typeface="Source Sans Pro"/>
                <a:sym typeface="Source Sans Pro"/>
              </a:rPr>
              <a:t>Grécke slovo „</a:t>
            </a:r>
            <a:r>
              <a:rPr lang="sk-SK" sz="3330" b="1" i="0" dirty="0" err="1">
                <a:solidFill>
                  <a:srgbClr val="FFFFFF"/>
                </a:solidFill>
                <a:latin typeface="Source Sans Pro"/>
                <a:ea typeface="Source Sans Pro"/>
                <a:cs typeface="Source Sans Pro"/>
                <a:sym typeface="Source Sans Pro"/>
              </a:rPr>
              <a:t>baptizo</a:t>
            </a:r>
            <a:r>
              <a:rPr lang="sk-SK" sz="3330" b="1" i="0" dirty="0">
                <a:solidFill>
                  <a:srgbClr val="FFFFFF"/>
                </a:solidFill>
                <a:latin typeface="Source Sans Pro"/>
                <a:ea typeface="Source Sans Pro"/>
                <a:cs typeface="Source Sans Pro"/>
                <a:sym typeface="Source Sans Pro"/>
              </a:rPr>
              <a:t>“ znamená ponoriť pod vodu alebo prikryť vodou.</a:t>
            </a:r>
            <a:endParaRPr sz="3330" b="1" dirty="0"/>
          </a:p>
        </p:txBody>
      </p:sp>
      <p:sp>
        <p:nvSpPr>
          <p:cNvPr id="434" name="Google Shape;434;p49"/>
          <p:cNvSpPr txBox="1"/>
          <p:nvPr/>
        </p:nvSpPr>
        <p:spPr>
          <a:xfrm>
            <a:off x="5293031" y="4696157"/>
            <a:ext cx="5653408" cy="514268"/>
          </a:xfrm>
          <a:prstGeom prst="rect">
            <a:avLst/>
          </a:prstGeom>
          <a:noFill/>
          <a:ln>
            <a:noFill/>
          </a:ln>
        </p:spPr>
        <p:txBody>
          <a:bodyPr spcFirstLastPara="1" wrap="square" lIns="91425" tIns="45700" rIns="91425" bIns="45700" anchor="t" anchorCtr="0">
            <a:spAutoFit/>
          </a:bodyPr>
          <a:lstStyle/>
          <a:p>
            <a:pPr marL="0" marR="0" lvl="0" indent="0" algn="r" rtl="0">
              <a:lnSpc>
                <a:spcPct val="103312"/>
              </a:lnSpc>
              <a:spcBef>
                <a:spcPts val="0"/>
              </a:spcBef>
              <a:spcAft>
                <a:spcPts val="0"/>
              </a:spcAft>
              <a:buNone/>
            </a:pPr>
            <a:r>
              <a:rPr lang="sk-SK" sz="2662" b="1" i="0" dirty="0">
                <a:solidFill>
                  <a:srgbClr val="FFFFFF"/>
                </a:solidFill>
                <a:latin typeface="Source Sans Pro"/>
                <a:ea typeface="Source Sans Pro"/>
                <a:cs typeface="Source Sans Pro"/>
                <a:sym typeface="Source Sans Pro"/>
              </a:rPr>
              <a:t>KRST: Čo to znamená?</a:t>
            </a:r>
            <a:endParaRPr sz="2662" b="1" i="0" dirty="0">
              <a:solidFill>
                <a:srgbClr val="FFFFFF"/>
              </a:solidFill>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5" descr="nb-en-16-5.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50" descr="nb-en-16-5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41" name="Google Shape;441;p50"/>
          <p:cNvSpPr txBox="1"/>
          <p:nvPr/>
        </p:nvSpPr>
        <p:spPr>
          <a:xfrm>
            <a:off x="5126477" y="730056"/>
            <a:ext cx="5917239" cy="316505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k-SK" sz="3328" b="1" i="0" dirty="0">
                <a:solidFill>
                  <a:srgbClr val="FFFFFF"/>
                </a:solidFill>
                <a:latin typeface="Source Sans Pro"/>
                <a:ea typeface="Source Sans Pro"/>
                <a:cs typeface="Source Sans Pro"/>
                <a:sym typeface="Source Sans Pro"/>
              </a:rPr>
              <a:t>„Alebo neviete, že všetci, čo sme boli pokrstení v Krista Ježiša, boli sme pokrstení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v jeho smrť? Krstom sme teda spolu s ním boli pochovaní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v smrti...“</a:t>
            </a:r>
            <a:endParaRPr dirty="0"/>
          </a:p>
        </p:txBody>
      </p:sp>
      <p:sp>
        <p:nvSpPr>
          <p:cNvPr id="442" name="Google Shape;442;p50"/>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Rimanom 6,3-4</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51" descr="nb-en-16-5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49" name="Google Shape;449;p51"/>
          <p:cNvSpPr txBox="1"/>
          <p:nvPr/>
        </p:nvSpPr>
        <p:spPr>
          <a:xfrm>
            <a:off x="6505223" y="741363"/>
            <a:ext cx="4538493" cy="265293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k-SK" sz="3328" b="1" i="0" dirty="0">
                <a:solidFill>
                  <a:srgbClr val="FFFFFF"/>
                </a:solidFill>
                <a:latin typeface="Source Sans Pro"/>
                <a:ea typeface="Source Sans Pro"/>
                <a:cs typeface="Source Sans Pro"/>
                <a:sym typeface="Source Sans Pro"/>
              </a:rPr>
              <a:t>„...aby sme tak, ako bol slávou Otca vzkriesený z mŕtvych Kristus, aj my kráčali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v novote života.“</a:t>
            </a:r>
            <a:endParaRPr dirty="0"/>
          </a:p>
        </p:txBody>
      </p:sp>
      <p:sp>
        <p:nvSpPr>
          <p:cNvPr id="450" name="Google Shape;450;p51"/>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Rimanom 6,4</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52" descr="nb-en-16-5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57" name="Google Shape;457;p52"/>
          <p:cNvSpPr txBox="1"/>
          <p:nvPr/>
        </p:nvSpPr>
        <p:spPr>
          <a:xfrm>
            <a:off x="4772409" y="1091558"/>
            <a:ext cx="6295329" cy="4548321"/>
          </a:xfrm>
          <a:prstGeom prst="rect">
            <a:avLst/>
          </a:prstGeom>
          <a:noFill/>
          <a:ln>
            <a:noFill/>
          </a:ln>
        </p:spPr>
        <p:txBody>
          <a:bodyPr spcFirstLastPara="1" wrap="square" lIns="91425" tIns="45700" rIns="91425" bIns="45700" anchor="t" anchorCtr="0">
            <a:spAutoFit/>
          </a:bodyPr>
          <a:lstStyle/>
          <a:p>
            <a:pPr marL="0" marR="0" lvl="0" indent="0" algn="r" rtl="0">
              <a:lnSpc>
                <a:spcPct val="80000"/>
              </a:lnSpc>
              <a:spcBef>
                <a:spcPts val="0"/>
              </a:spcBef>
              <a:spcAft>
                <a:spcPts val="0"/>
              </a:spcAft>
              <a:buNone/>
            </a:pPr>
            <a:r>
              <a:rPr lang="sk-SK" sz="7239" b="0" i="0"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AKO </a:t>
            </a:r>
          </a:p>
          <a:p>
            <a:pPr marL="0" marR="0" lvl="0" indent="0" algn="r" rtl="0">
              <a:lnSpc>
                <a:spcPct val="80000"/>
              </a:lnSpc>
              <a:spcBef>
                <a:spcPts val="0"/>
              </a:spcBef>
              <a:spcAft>
                <a:spcPts val="0"/>
              </a:spcAft>
              <a:buNone/>
            </a:pPr>
            <a:r>
              <a:rPr lang="sk-SK" sz="7239" b="0" i="0"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DÔLEŽITÝ</a:t>
            </a:r>
            <a:endParaRPr dirty="0">
              <a:latin typeface="Source Sans Pro Light" panose="020B0403030403020204" pitchFamily="34" charset="0"/>
              <a:ea typeface="Source Sans Pro Light" panose="020B0403030403020204" pitchFamily="34" charset="0"/>
            </a:endParaRPr>
          </a:p>
          <a:p>
            <a:pPr marL="0" marR="0" lvl="0" indent="0" algn="r" rtl="0">
              <a:lnSpc>
                <a:spcPct val="80000"/>
              </a:lnSpc>
              <a:spcBef>
                <a:spcPts val="0"/>
              </a:spcBef>
              <a:spcAft>
                <a:spcPts val="0"/>
              </a:spcAft>
              <a:buNone/>
            </a:pPr>
            <a:r>
              <a:rPr lang="sk-SK" sz="7239" b="0" i="0"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JE</a:t>
            </a:r>
            <a:r>
              <a:rPr lang="sk-SK" sz="7239" b="0" i="0" dirty="0">
                <a:solidFill>
                  <a:srgbClr val="FFFFFF"/>
                </a:solidFill>
                <a:latin typeface="Source Sans Pro"/>
                <a:ea typeface="Source Sans Pro"/>
                <a:cs typeface="Source Sans Pro"/>
                <a:sym typeface="Source Sans Pro"/>
              </a:rPr>
              <a:t>  </a:t>
            </a:r>
          </a:p>
          <a:p>
            <a:pPr marL="0" marR="0" lvl="0" indent="0" algn="r" rtl="0">
              <a:lnSpc>
                <a:spcPct val="80000"/>
              </a:lnSpc>
              <a:spcBef>
                <a:spcPts val="0"/>
              </a:spcBef>
              <a:spcAft>
                <a:spcPts val="0"/>
              </a:spcAft>
              <a:buNone/>
            </a:pPr>
            <a:r>
              <a:rPr lang="sk-SK" sz="7239" b="1" i="0" dirty="0">
                <a:solidFill>
                  <a:srgbClr val="FFFFFF"/>
                </a:solidFill>
                <a:latin typeface="Source Sans Pro"/>
                <a:ea typeface="Source Sans Pro"/>
                <a:cs typeface="Source Sans Pro"/>
                <a:sym typeface="Source Sans Pro"/>
              </a:rPr>
              <a:t>OBRAD </a:t>
            </a:r>
          </a:p>
          <a:p>
            <a:pPr marL="0" marR="0" lvl="0" indent="0" algn="r" rtl="0">
              <a:lnSpc>
                <a:spcPct val="80000"/>
              </a:lnSpc>
              <a:spcBef>
                <a:spcPts val="0"/>
              </a:spcBef>
              <a:spcAft>
                <a:spcPts val="0"/>
              </a:spcAft>
              <a:buNone/>
            </a:pPr>
            <a:r>
              <a:rPr lang="sk-SK" sz="7239" b="1" i="0" dirty="0">
                <a:solidFill>
                  <a:srgbClr val="FFFFFF"/>
                </a:solidFill>
                <a:latin typeface="Source Sans Pro"/>
                <a:ea typeface="Source Sans Pro"/>
                <a:cs typeface="Source Sans Pro"/>
                <a:sym typeface="Source Sans Pro"/>
              </a:rPr>
              <a:t>KRSTU </a:t>
            </a:r>
            <a:r>
              <a:rPr lang="sk-SK" sz="7239" b="0" i="0" dirty="0">
                <a:solidFill>
                  <a:srgbClr val="FFFFFF"/>
                </a:solidFill>
                <a:latin typeface="Source Sans Pro"/>
                <a:ea typeface="Source Sans Pro"/>
                <a:cs typeface="Source Sans Pro"/>
                <a:sym typeface="Source Sans Pro"/>
              </a:rPr>
              <a:t>?</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53" descr="nb-en-16-5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64" name="Google Shape;464;p53"/>
          <p:cNvSpPr txBox="1"/>
          <p:nvPr/>
        </p:nvSpPr>
        <p:spPr>
          <a:xfrm>
            <a:off x="779463" y="741363"/>
            <a:ext cx="5529528"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t>
            </a:r>
            <a:r>
              <a:rPr lang="sk-SK" sz="3328" b="1" i="0" dirty="0" err="1">
                <a:solidFill>
                  <a:srgbClr val="FFFFFF"/>
                </a:solidFill>
                <a:latin typeface="Source Sans Pro"/>
                <a:ea typeface="Source Sans Pro"/>
                <a:cs typeface="Source Sans Pro"/>
                <a:sym typeface="Source Sans Pro"/>
              </a:rPr>
              <a:t>Rabbi</a:t>
            </a:r>
            <a:r>
              <a:rPr lang="sk-SK" sz="3328" b="1" i="0" dirty="0">
                <a:solidFill>
                  <a:srgbClr val="FFFFFF"/>
                </a:solidFill>
                <a:latin typeface="Source Sans Pro"/>
                <a:ea typeface="Source Sans Pro"/>
                <a:cs typeface="Source Sans Pro"/>
                <a:sym typeface="Source Sans Pro"/>
              </a:rPr>
              <a:t>, vieme, že si učiteľ, ktorý prišiel od Boha, lebo nikto nemôže robiť také znamenia, aké robíš ty,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ak nie je s ním Boh.“</a:t>
            </a:r>
            <a:endParaRPr dirty="0"/>
          </a:p>
        </p:txBody>
      </p:sp>
      <p:sp>
        <p:nvSpPr>
          <p:cNvPr id="465" name="Google Shape;465;p53"/>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Ján 3,2</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54" descr="nb-en-16-5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72" name="Google Shape;472;p54"/>
          <p:cNvSpPr txBox="1"/>
          <p:nvPr/>
        </p:nvSpPr>
        <p:spPr>
          <a:xfrm>
            <a:off x="779463" y="741363"/>
            <a:ext cx="5259246"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Ježiš mu odpovedal: „Amen, amen, hovorím ti: Ak sa niekto nenarodí znova, nemôže uzrieť Božie kráľovstvo.</a:t>
            </a:r>
            <a:r>
              <a:rPr lang="sk-SK" sz="3328" b="1" dirty="0">
                <a:solidFill>
                  <a:srgbClr val="FFFFFF"/>
                </a:solidFill>
                <a:latin typeface="Source Sans Pro"/>
                <a:ea typeface="Source Sans Pro"/>
                <a:cs typeface="Source Sans Pro"/>
                <a:sym typeface="Source Sans Pro"/>
              </a:rPr>
              <a:t>“</a:t>
            </a:r>
            <a:endParaRPr dirty="0"/>
          </a:p>
        </p:txBody>
      </p:sp>
      <p:sp>
        <p:nvSpPr>
          <p:cNvPr id="473" name="Google Shape;473;p54"/>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Ján 3,3</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55" descr="nb-en-16-5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80" name="Google Shape;480;p55"/>
          <p:cNvSpPr txBox="1"/>
          <p:nvPr/>
        </p:nvSpPr>
        <p:spPr>
          <a:xfrm>
            <a:off x="6850850" y="741363"/>
            <a:ext cx="4306775"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„Ako sa môže narodiť človek, keď je starý? Či môže druhý raz vojsť do lona svojej matky a narodiť sa?“</a:t>
            </a:r>
            <a:endParaRPr dirty="0"/>
          </a:p>
        </p:txBody>
      </p:sp>
      <p:sp>
        <p:nvSpPr>
          <p:cNvPr id="481" name="Google Shape;481;p55"/>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Ján 3,4</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56" descr="nb-en-16-56.jpg"/>
          <p:cNvPicPr preferRelativeResize="0"/>
          <p:nvPr/>
        </p:nvPicPr>
        <p:blipFill rotWithShape="1">
          <a:blip r:embed="rId3">
            <a:alphaModFix/>
          </a:blip>
          <a:srcRect/>
          <a:stretch/>
        </p:blipFill>
        <p:spPr>
          <a:xfrm>
            <a:off x="335" y="0"/>
            <a:ext cx="11712240" cy="6588135"/>
          </a:xfrm>
          <a:prstGeom prst="rect">
            <a:avLst/>
          </a:prstGeom>
          <a:noFill/>
          <a:ln>
            <a:noFill/>
          </a:ln>
        </p:spPr>
      </p:pic>
      <p:sp>
        <p:nvSpPr>
          <p:cNvPr id="488" name="Google Shape;488;p56"/>
          <p:cNvSpPr txBox="1"/>
          <p:nvPr/>
        </p:nvSpPr>
        <p:spPr>
          <a:xfrm>
            <a:off x="779464" y="741363"/>
            <a:ext cx="4940400"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Ježiš odpovedal: „Amen, amen, hovorím ti: Ak sa niekto nenarodí z vody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a z Ducha, nemôže vojsť do Božieho kráľovstva.“</a:t>
            </a:r>
            <a:endParaRPr dirty="0"/>
          </a:p>
        </p:txBody>
      </p:sp>
      <p:sp>
        <p:nvSpPr>
          <p:cNvPr id="489" name="Google Shape;489;p56"/>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Ján 3,5</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57" descr="nb-en-16-5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96" name="Google Shape;496;p57"/>
          <p:cNvSpPr txBox="1"/>
          <p:nvPr/>
        </p:nvSpPr>
        <p:spPr>
          <a:xfrm>
            <a:off x="779463" y="763291"/>
            <a:ext cx="5689431" cy="11165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„Kto uverí a dá sa pokrstiť, bude spasený;“</a:t>
            </a:r>
            <a:endParaRPr dirty="0"/>
          </a:p>
        </p:txBody>
      </p:sp>
      <p:sp>
        <p:nvSpPr>
          <p:cNvPr id="497" name="Google Shape;497;p57"/>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Marek 16,16</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58" descr="nb-en-16-5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04" name="Google Shape;504;p58"/>
          <p:cNvSpPr txBox="1"/>
          <p:nvPr/>
        </p:nvSpPr>
        <p:spPr>
          <a:xfrm>
            <a:off x="6292331" y="741363"/>
            <a:ext cx="4855568" cy="11165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„Ak veríš z celého srdca, je to možné.“</a:t>
            </a:r>
            <a:endParaRPr dirty="0"/>
          </a:p>
        </p:txBody>
      </p:sp>
      <p:sp>
        <p:nvSpPr>
          <p:cNvPr id="505" name="Google Shape;505;p58"/>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8,37</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59" descr="nb-en-16-5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12" name="Google Shape;512;p59"/>
          <p:cNvSpPr txBox="1"/>
          <p:nvPr/>
        </p:nvSpPr>
        <p:spPr>
          <a:xfrm>
            <a:off x="3589506" y="1283841"/>
            <a:ext cx="5892903"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„Choďte teda a získavajte mi učeníkov a krstite ich...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a naučte ich zachovávať všetko, čo som vám prikázal.“</a:t>
            </a:r>
            <a:endParaRPr dirty="0"/>
          </a:p>
        </p:txBody>
      </p:sp>
      <p:sp>
        <p:nvSpPr>
          <p:cNvPr id="513" name="Google Shape;513;p59"/>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Matúš 28,19-20 BKR revidované</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2" name="Google Shape;118;p6">
            <a:extLst>
              <a:ext uri="{FF2B5EF4-FFF2-40B4-BE49-F238E27FC236}">
                <a16:creationId xmlns:a16="http://schemas.microsoft.com/office/drawing/2014/main" id="{F34DB868-A773-89AA-1AD6-C8C5A1269E67}"/>
              </a:ext>
            </a:extLst>
          </p:cNvPr>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60" descr="nb-en-16-6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20" name="Google Shape;520;p60"/>
          <p:cNvSpPr txBox="1"/>
          <p:nvPr/>
        </p:nvSpPr>
        <p:spPr>
          <a:xfrm>
            <a:off x="779463" y="741363"/>
            <a:ext cx="5709717"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„Choďte teda a získavajte mi učeníkov vo všetkých národoch a krstite ich v mene Otca i Syna i Svätého Ducha...“</a:t>
            </a:r>
            <a:endParaRPr dirty="0"/>
          </a:p>
        </p:txBody>
      </p:sp>
      <p:sp>
        <p:nvSpPr>
          <p:cNvPr id="521" name="Google Shape;521;p60"/>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Matúš 28,19</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61" descr="nb-en-16-6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28" name="Google Shape;528;p61"/>
          <p:cNvSpPr txBox="1"/>
          <p:nvPr/>
        </p:nvSpPr>
        <p:spPr>
          <a:xfrm>
            <a:off x="779463" y="741363"/>
            <a:ext cx="4482184"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„Kajajte sa a obráťte sa, aby boli zotrené vaše hriechy...“</a:t>
            </a:r>
            <a:endParaRPr dirty="0"/>
          </a:p>
        </p:txBody>
      </p:sp>
      <p:sp>
        <p:nvSpPr>
          <p:cNvPr id="529" name="Google Shape;529;p61"/>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3,19</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62" descr="nb-en-16-6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36" name="Google Shape;536;p62"/>
          <p:cNvSpPr txBox="1"/>
          <p:nvPr/>
        </p:nvSpPr>
        <p:spPr>
          <a:xfrm>
            <a:off x="779463" y="751673"/>
            <a:ext cx="8468850" cy="3216225"/>
          </a:xfrm>
          <a:prstGeom prst="rect">
            <a:avLst/>
          </a:prstGeom>
          <a:noFill/>
          <a:ln>
            <a:noFill/>
          </a:ln>
        </p:spPr>
        <p:txBody>
          <a:bodyPr spcFirstLastPara="1" wrap="square" lIns="91425" tIns="45700" rIns="91425" bIns="45700" anchor="t" anchorCtr="0">
            <a:spAutoFit/>
          </a:bodyPr>
          <a:lstStyle/>
          <a:p>
            <a:pPr marL="447675" marR="0" lvl="0" indent="-447675" algn="l" rtl="0">
              <a:lnSpc>
                <a:spcPct val="121800"/>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1. Prijať Ježiša za Spasiteľa a Pána.</a:t>
            </a:r>
            <a:endParaRPr dirty="0"/>
          </a:p>
          <a:p>
            <a:pPr marL="447675" marR="0" lvl="0" indent="-447675" algn="l" rtl="0">
              <a:lnSpc>
                <a:spcPct val="121800"/>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2. Chápať Ježišovo učenie a byť ochotný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ho nasledovať.</a:t>
            </a:r>
            <a:endParaRPr dirty="0"/>
          </a:p>
          <a:p>
            <a:pPr marL="447675" marR="0" lvl="0" indent="-447675" algn="l" rtl="0">
              <a:lnSpc>
                <a:spcPct val="121800"/>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3. Vyznať svoje hriechy a činiť pokánie.</a:t>
            </a:r>
            <a:endParaRPr dirty="0"/>
          </a:p>
          <a:p>
            <a:pPr marL="447675" marR="0" lvl="0" indent="-447675" algn="l" rtl="0">
              <a:lnSpc>
                <a:spcPct val="121800"/>
              </a:lnSpc>
              <a:spcBef>
                <a:spcPts val="0"/>
              </a:spcBef>
              <a:spcAft>
                <a:spcPts val="0"/>
              </a:spcAft>
              <a:buNone/>
            </a:pPr>
            <a:endParaRPr sz="3328" b="1" i="0" dirty="0">
              <a:solidFill>
                <a:srgbClr val="FFFFFF"/>
              </a:solidFill>
              <a:latin typeface="Source Sans Pro"/>
              <a:ea typeface="Source Sans Pro"/>
              <a:cs typeface="Source Sans Pro"/>
              <a:sym typeface="Source Sans Pro"/>
            </a:endParaRPr>
          </a:p>
        </p:txBody>
      </p:sp>
      <p:sp>
        <p:nvSpPr>
          <p:cNvPr id="537" name="Google Shape;537;p62"/>
          <p:cNvSpPr txBox="1"/>
          <p:nvPr/>
        </p:nvSpPr>
        <p:spPr>
          <a:xfrm>
            <a:off x="7567908" y="4774990"/>
            <a:ext cx="3356007" cy="383141"/>
          </a:xfrm>
          <a:prstGeom prst="rect">
            <a:avLst/>
          </a:prstGeom>
          <a:noFill/>
          <a:ln>
            <a:noFill/>
          </a:ln>
        </p:spPr>
        <p:txBody>
          <a:bodyPr spcFirstLastPara="1" wrap="square" lIns="91425" tIns="45700" rIns="91425" bIns="45700" anchor="t" anchorCtr="0">
            <a:spAutoFit/>
          </a:bodyPr>
          <a:lstStyle/>
          <a:p>
            <a:pPr marL="0" marR="0" lvl="0" indent="0" algn="r" rtl="0">
              <a:lnSpc>
                <a:spcPct val="70688"/>
              </a:lnSpc>
              <a:spcBef>
                <a:spcPts val="0"/>
              </a:spcBef>
              <a:spcAft>
                <a:spcPts val="0"/>
              </a:spcAft>
              <a:buNone/>
            </a:pPr>
            <a:r>
              <a:rPr lang="sk-SK" sz="2662" b="1" i="0" dirty="0">
                <a:solidFill>
                  <a:srgbClr val="FFFFFF"/>
                </a:solidFill>
                <a:latin typeface="Source Sans Pro"/>
                <a:ea typeface="Source Sans Pro"/>
                <a:cs typeface="Source Sans Pro"/>
                <a:sym typeface="Source Sans Pro"/>
              </a:rPr>
              <a:t>Kroky ku krstu</a:t>
            </a:r>
            <a:endParaRPr b="1"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63" descr="nb-en-16-63.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64" descr="nb-en-16-6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50" name="Google Shape;550;p64"/>
          <p:cNvSpPr txBox="1"/>
          <p:nvPr/>
        </p:nvSpPr>
        <p:spPr>
          <a:xfrm>
            <a:off x="779463" y="763291"/>
            <a:ext cx="8908059" cy="11165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„Tí, čo prijali jeho slovo, boli pokrstení a v ten deň sa pridalo k nim asi tritisíc duší.“</a:t>
            </a:r>
            <a:endParaRPr dirty="0"/>
          </a:p>
        </p:txBody>
      </p:sp>
      <p:sp>
        <p:nvSpPr>
          <p:cNvPr id="551" name="Google Shape;551;p64"/>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2,41</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65" descr="nb-en-16-6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58" name="Google Shape;558;p65"/>
          <p:cNvSpPr txBox="1"/>
          <p:nvPr/>
        </p:nvSpPr>
        <p:spPr>
          <a:xfrm>
            <a:off x="6533567" y="741363"/>
            <a:ext cx="4412872"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„Neustále sa venovali učeniu apoštolov, bratskému spoločenstvu, lámaniu chleba a modlitbám.“</a:t>
            </a:r>
            <a:endParaRPr dirty="0"/>
          </a:p>
        </p:txBody>
      </p:sp>
      <p:sp>
        <p:nvSpPr>
          <p:cNvPr id="559" name="Google Shape;559;p65"/>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2,42</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66" descr="nb-en-16-6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66" name="Google Shape;566;p66"/>
          <p:cNvSpPr txBox="1"/>
          <p:nvPr/>
        </p:nvSpPr>
        <p:spPr>
          <a:xfrm>
            <a:off x="779463" y="741363"/>
            <a:ext cx="4437137"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„...boli sme pokrstení jedným Duchom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v jedno telo...“</a:t>
            </a:r>
            <a:endParaRPr dirty="0"/>
          </a:p>
        </p:txBody>
      </p:sp>
      <p:sp>
        <p:nvSpPr>
          <p:cNvPr id="567" name="Google Shape;567;p66"/>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1. Korintským 12,13</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67" descr="nb-en-16-67.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68" descr="nb-en-16-6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80" name="Google Shape;580;p68"/>
          <p:cNvSpPr txBox="1"/>
          <p:nvPr/>
        </p:nvSpPr>
        <p:spPr>
          <a:xfrm>
            <a:off x="779463" y="741363"/>
            <a:ext cx="5124105"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Ale Pavol zvolal mocným hlasom: „Neublíž si, veď sme všetci tu!“</a:t>
            </a:r>
            <a:endParaRPr dirty="0"/>
          </a:p>
        </p:txBody>
      </p:sp>
      <p:sp>
        <p:nvSpPr>
          <p:cNvPr id="581" name="Google Shape;581;p68"/>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16,28</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69" descr="nb-en-16-6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88" name="Google Shape;588;p69"/>
          <p:cNvSpPr txBox="1"/>
          <p:nvPr/>
        </p:nvSpPr>
        <p:spPr>
          <a:xfrm>
            <a:off x="788324" y="741363"/>
            <a:ext cx="5067796"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Keď ich vyviedol von, povedal: „Páni, čo mám robiť, aby som bol spasený?“</a:t>
            </a:r>
            <a:endParaRPr dirty="0"/>
          </a:p>
        </p:txBody>
      </p:sp>
      <p:sp>
        <p:nvSpPr>
          <p:cNvPr id="589" name="Google Shape;589;p69"/>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16,30</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7" descr="nb-en-16-7.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70" descr="nb-en-16-7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96" name="Google Shape;596;p70"/>
          <p:cNvSpPr txBox="1"/>
          <p:nvPr/>
        </p:nvSpPr>
        <p:spPr>
          <a:xfrm>
            <a:off x="779464" y="741363"/>
            <a:ext cx="4463746"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 oni mu odpovedali: „Ver v Pána Ježiša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a budeš spasený ty aj tvoj dom.“</a:t>
            </a:r>
            <a:endParaRPr dirty="0"/>
          </a:p>
        </p:txBody>
      </p:sp>
      <p:sp>
        <p:nvSpPr>
          <p:cNvPr id="597" name="Google Shape;597;p70"/>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16,31</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2" name="Google Shape;605;p71">
            <a:extLst>
              <a:ext uri="{FF2B5EF4-FFF2-40B4-BE49-F238E27FC236}">
                <a16:creationId xmlns:a16="http://schemas.microsoft.com/office/drawing/2014/main" id="{CF3911BD-ABBA-2CD8-E1EF-120D4FA2B1F2}"/>
              </a:ext>
            </a:extLst>
          </p:cNvPr>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604" name="Google Shape;604;p71"/>
          <p:cNvSpPr txBox="1"/>
          <p:nvPr/>
        </p:nvSpPr>
        <p:spPr>
          <a:xfrm>
            <a:off x="7354111" y="741363"/>
            <a:ext cx="4078711"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„Ešte v tú nočnú hodinu sa ich ujal, vymyl im rany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a hneď sa dal pokrstiť on i všetci jeho domáci.“</a:t>
            </a:r>
            <a:endParaRPr dirty="0"/>
          </a:p>
        </p:txBody>
      </p:sp>
      <p:sp>
        <p:nvSpPr>
          <p:cNvPr id="605" name="Google Shape;605;p71"/>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16,33</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72" descr="nb-en-16-7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612" name="Google Shape;612;p72"/>
          <p:cNvSpPr txBox="1"/>
          <p:nvPr/>
        </p:nvSpPr>
        <p:spPr>
          <a:xfrm>
            <a:off x="779463" y="741363"/>
            <a:ext cx="3840263"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 teraz čo váhaš? Vstaň, daj sa pokrstiť, zmy zo seba svoje hriechy a vzývaj jeho meno.“</a:t>
            </a:r>
            <a:endParaRPr dirty="0"/>
          </a:p>
        </p:txBody>
      </p:sp>
      <p:sp>
        <p:nvSpPr>
          <p:cNvPr id="613" name="Google Shape;613;p72"/>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22,16</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2" name="Google Shape;621;p73">
            <a:extLst>
              <a:ext uri="{FF2B5EF4-FFF2-40B4-BE49-F238E27FC236}">
                <a16:creationId xmlns:a16="http://schemas.microsoft.com/office/drawing/2014/main" id="{C6F145CF-563D-ABDB-3B46-7DBAB0076A88}"/>
              </a:ext>
            </a:extLst>
          </p:cNvPr>
          <p:cNvPicPr preferRelativeResize="0"/>
          <p:nvPr/>
        </p:nvPicPr>
        <p:blipFill rotWithShape="1">
          <a:blip r:embed="rId3">
            <a:alphaModFix/>
          </a:blip>
          <a:srcRect b="10"/>
          <a:stretch/>
        </p:blipFill>
        <p:spPr>
          <a:xfrm>
            <a:off x="0" y="0"/>
            <a:ext cx="11711520" cy="6587279"/>
          </a:xfrm>
          <a:prstGeom prst="rect">
            <a:avLst/>
          </a:prstGeom>
          <a:noFill/>
          <a:ln>
            <a:noFill/>
          </a:ln>
        </p:spPr>
      </p:pic>
      <p:sp>
        <p:nvSpPr>
          <p:cNvPr id="3" name="Google Shape;622;p73">
            <a:extLst>
              <a:ext uri="{FF2B5EF4-FFF2-40B4-BE49-F238E27FC236}">
                <a16:creationId xmlns:a16="http://schemas.microsoft.com/office/drawing/2014/main" id="{62D1BF7D-AD43-DEA3-7CA7-CCB7E725BC46}"/>
              </a:ext>
            </a:extLst>
          </p:cNvPr>
          <p:cNvSpPr txBox="1"/>
          <p:nvPr/>
        </p:nvSpPr>
        <p:spPr>
          <a:xfrm>
            <a:off x="6147881" y="1164100"/>
            <a:ext cx="4856077" cy="1284937"/>
          </a:xfrm>
          <a:prstGeom prst="rect">
            <a:avLst/>
          </a:prstGeom>
          <a:noFill/>
          <a:ln>
            <a:noFill/>
          </a:ln>
        </p:spPr>
        <p:txBody>
          <a:bodyPr spcFirstLastPara="1" wrap="square" lIns="91425" tIns="91425" rIns="91425" bIns="91425" anchor="t" anchorCtr="0">
            <a:spAutoFit/>
          </a:bodyPr>
          <a:lstStyle/>
          <a:p>
            <a:pPr marL="0" lvl="0" indent="0" algn="ctr" rtl="0">
              <a:lnSpc>
                <a:spcPct val="65000"/>
              </a:lnSpc>
              <a:spcBef>
                <a:spcPts val="0"/>
              </a:spcBef>
              <a:spcAft>
                <a:spcPts val="0"/>
              </a:spcAft>
              <a:buNone/>
            </a:pPr>
            <a:r>
              <a:rPr lang="cs" sz="5500" dirty="0">
                <a:solidFill>
                  <a:srgbClr val="FFFFFF"/>
                </a:solidFill>
                <a:latin typeface="Source Sans Pro Light"/>
                <a:ea typeface="Source Sans Pro Light"/>
                <a:cs typeface="Source Sans Pro Light"/>
                <a:sym typeface="Source Sans Pro Light"/>
              </a:rPr>
              <a:t>MOJE </a:t>
            </a:r>
            <a:endParaRPr sz="5500" dirty="0">
              <a:solidFill>
                <a:srgbClr val="FFFFFF"/>
              </a:solidFill>
              <a:latin typeface="Source Sans Pro Light"/>
              <a:ea typeface="Source Sans Pro Light"/>
              <a:cs typeface="Source Sans Pro Light"/>
              <a:sym typeface="Source Sans Pro Light"/>
            </a:endParaRPr>
          </a:p>
          <a:p>
            <a:pPr marL="0" lvl="0" indent="0" algn="ctr" rtl="0">
              <a:lnSpc>
                <a:spcPct val="65000"/>
              </a:lnSpc>
              <a:spcBef>
                <a:spcPts val="0"/>
              </a:spcBef>
              <a:spcAft>
                <a:spcPts val="0"/>
              </a:spcAft>
              <a:buNone/>
            </a:pPr>
            <a:r>
              <a:rPr lang="cs" sz="5500" b="1" dirty="0">
                <a:solidFill>
                  <a:srgbClr val="FFFFFF"/>
                </a:solidFill>
                <a:latin typeface="Source Sans Pro"/>
                <a:ea typeface="Source Sans Pro"/>
                <a:cs typeface="Source Sans Pro"/>
                <a:sym typeface="Source Sans Pro"/>
              </a:rPr>
              <a:t>ROZHODNUTIE</a:t>
            </a:r>
            <a:endParaRPr sz="5500" b="1" dirty="0">
              <a:solidFill>
                <a:srgbClr val="FFFFFF"/>
              </a:solidFill>
              <a:latin typeface="Source Sans Pro"/>
              <a:ea typeface="Source Sans Pro"/>
              <a:cs typeface="Source Sans Pro"/>
              <a:sym typeface="Source Sans Pro"/>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Google Shape;624;p74" descr="nb-en-16-74.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2" name="Google Shape;626;p75">
            <a:extLst>
              <a:ext uri="{FF2B5EF4-FFF2-40B4-BE49-F238E27FC236}">
                <a16:creationId xmlns:a16="http://schemas.microsoft.com/office/drawing/2014/main" id="{93808175-6659-20FD-26AF-A80A611DA81B}"/>
              </a:ext>
            </a:extLst>
          </p:cNvPr>
          <p:cNvSpPr/>
          <p:nvPr/>
        </p:nvSpPr>
        <p:spPr>
          <a:xfrm>
            <a:off x="1249925" y="3535425"/>
            <a:ext cx="9693000" cy="1847400"/>
          </a:xfrm>
          <a:prstGeom prst="rect">
            <a:avLst/>
          </a:prstGeom>
          <a:noFill/>
          <a:ln>
            <a:noFill/>
          </a:ln>
        </p:spPr>
        <p:txBody>
          <a:bodyPr spcFirstLastPara="1" wrap="square" lIns="90000" tIns="45000" rIns="90000" bIns="45000" anchor="t" anchorCtr="0">
            <a:noAutofit/>
          </a:bodyPr>
          <a:lstStyle/>
          <a:p>
            <a:pPr marL="0" marR="0" lvl="0" indent="0" algn="r" rtl="0">
              <a:lnSpc>
                <a:spcPct val="78000"/>
              </a:lnSpc>
              <a:spcBef>
                <a:spcPts val="0"/>
              </a:spcBef>
              <a:spcAft>
                <a:spcPts val="0"/>
              </a:spcAft>
              <a:buNone/>
            </a:pPr>
            <a:r>
              <a:rPr lang="cs-CZ" sz="7410" dirty="0" err="1">
                <a:latin typeface="Source Sans Pro"/>
                <a:ea typeface="Source Sans Pro"/>
                <a:cs typeface="Source Sans Pro"/>
                <a:sym typeface="Source Sans Pro"/>
              </a:rPr>
              <a:t>Názov</a:t>
            </a:r>
            <a:r>
              <a:rPr lang="cs-CZ" sz="7410" dirty="0">
                <a:latin typeface="Source Sans Pro"/>
                <a:ea typeface="Source Sans Pro"/>
                <a:cs typeface="Source Sans Pro"/>
                <a:sym typeface="Source Sans Pro"/>
              </a:rPr>
              <a:t> </a:t>
            </a:r>
            <a:br>
              <a:rPr lang="cs-CZ" sz="7410" dirty="0">
                <a:latin typeface="Source Sans Pro"/>
                <a:ea typeface="Source Sans Pro"/>
                <a:cs typeface="Source Sans Pro"/>
                <a:sym typeface="Source Sans Pro"/>
              </a:rPr>
            </a:br>
            <a:r>
              <a:rPr lang="cs-CZ" sz="7410" dirty="0" err="1">
                <a:latin typeface="Source Sans Pro"/>
                <a:ea typeface="Source Sans Pro"/>
                <a:cs typeface="Source Sans Pro"/>
                <a:sym typeface="Source Sans Pro"/>
              </a:rPr>
              <a:t>ďalšie</a:t>
            </a:r>
            <a:r>
              <a:rPr lang="cs-CZ" sz="7410" dirty="0">
                <a:latin typeface="Source Sans Pro"/>
                <a:ea typeface="Source Sans Pro"/>
                <a:cs typeface="Source Sans Pro"/>
                <a:sym typeface="Source Sans Pro"/>
              </a:rPr>
              <a:t> </a:t>
            </a:r>
            <a:r>
              <a:rPr lang="cs-CZ" sz="7410" dirty="0" err="1">
                <a:latin typeface="Source Sans Pro"/>
                <a:ea typeface="Source Sans Pro"/>
                <a:cs typeface="Source Sans Pro"/>
                <a:sym typeface="Source Sans Pro"/>
              </a:rPr>
              <a:t>prednášky</a:t>
            </a:r>
            <a:r>
              <a:rPr lang="cs-CZ" sz="7410" dirty="0">
                <a:solidFill>
                  <a:srgbClr val="000000"/>
                </a:solidFill>
                <a:latin typeface="Source Sans Pro"/>
                <a:ea typeface="Source Sans Pro"/>
                <a:cs typeface="Source Sans Pro"/>
                <a:sym typeface="Source Sans Pro"/>
              </a:rPr>
              <a:t> </a:t>
            </a:r>
            <a:endParaRPr sz="7410" dirty="0">
              <a:solidFill>
                <a:srgbClr val="000000"/>
              </a:solidFill>
              <a:latin typeface="Source Sans Pro"/>
              <a:ea typeface="Source Sans Pro"/>
              <a:cs typeface="Source Sans Pro"/>
              <a:sym typeface="Source Sans Pro"/>
            </a:endParaRPr>
          </a:p>
          <a:p>
            <a:pPr marL="0" marR="0" lvl="0" indent="0" algn="ctr" rtl="0">
              <a:lnSpc>
                <a:spcPct val="78000"/>
              </a:lnSpc>
              <a:spcBef>
                <a:spcPts val="0"/>
              </a:spcBef>
              <a:spcAft>
                <a:spcPts val="0"/>
              </a:spcAft>
              <a:buNone/>
            </a:pPr>
            <a:endParaRPr sz="741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8" descr="nb-en-16-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31" name="Google Shape;131;p8"/>
          <p:cNvSpPr txBox="1"/>
          <p:nvPr/>
        </p:nvSpPr>
        <p:spPr>
          <a:xfrm>
            <a:off x="5618544" y="595389"/>
            <a:ext cx="5495743" cy="36771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u="none" strike="noStrike" cap="none" dirty="0">
                <a:solidFill>
                  <a:srgbClr val="FFFFFF"/>
                </a:solidFill>
                <a:latin typeface="Source Sans Pro"/>
                <a:ea typeface="Source Sans Pro"/>
                <a:cs typeface="Source Sans Pro"/>
                <a:sym typeface="Source Sans Pro"/>
              </a:rPr>
              <a:t>„(Ja)...spútaval som mužov i ženy a dával som ich do väzenia... šiel som do Damasku, aby som tých, čo tam boli, v putách priviedol do Jeruzalema a dal ich potrestať.“</a:t>
            </a:r>
            <a:endParaRPr dirty="0"/>
          </a:p>
        </p:txBody>
      </p:sp>
      <p:sp>
        <p:nvSpPr>
          <p:cNvPr id="132" name="Google Shape;132;p8"/>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Skutky 22,4-5</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9" descr="nb-en-16-9.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TotalTime>
  <Words>5573</Words>
  <Application>Microsoft Office PowerPoint</Application>
  <PresentationFormat>Vlastní</PresentationFormat>
  <Paragraphs>524</Paragraphs>
  <Slides>75</Slides>
  <Notes>75</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75</vt:i4>
      </vt:variant>
    </vt:vector>
  </HeadingPairs>
  <TitlesOfParts>
    <vt:vector size="80" baseType="lpstr">
      <vt:lpstr>Arial</vt:lpstr>
      <vt:lpstr>Calibri</vt:lpstr>
      <vt:lpstr>Source Sans Pro</vt:lpstr>
      <vt:lpstr>Source Sans Pro Light</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Filip Podsedník</dc:creator>
  <cp:lastModifiedBy>Filip Podsedník</cp:lastModifiedBy>
  <cp:revision>2</cp:revision>
  <dcterms:created xsi:type="dcterms:W3CDTF">2013-01-27T09:14:16Z</dcterms:created>
  <dcterms:modified xsi:type="dcterms:W3CDTF">2025-05-15T11:19:04Z</dcterms:modified>
</cp:coreProperties>
</file>