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11712575" cy="6594475"/>
  <p:notesSz cx="6858000" cy="9144000"/>
  <p:embeddedFontLst>
    <p:embeddedFont>
      <p:font typeface="Source Sans Pro" panose="020B0503030403020204" pitchFamily="34" charset="0"/>
      <p:regular r:id="rId78"/>
      <p:bold r:id="rId79"/>
      <p:italic r:id="rId80"/>
      <p:boldItalic r:id="rId81"/>
    </p:embeddedFont>
    <p:embeddedFont>
      <p:font typeface="Source Sans Pro Light" panose="020B0403030403020204" pitchFamily="34" charset="0"/>
      <p:regular r:id="rId82"/>
      <p:bold r:id="rId83"/>
      <p:italic r:id="rId84"/>
      <p:boldItalic r:id="rId8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67" userDrawn="1">
          <p15:clr>
            <a:srgbClr val="A4A3A4"/>
          </p15:clr>
        </p15:guide>
        <p15:guide id="2" pos="491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7" roundtripDataSignature="AMtx7mgTaoIn/xMILgrz9dBB7qGbhFbh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18" autoAdjust="0"/>
    <p:restoredTop sz="74630" autoAdjust="0"/>
  </p:normalViewPr>
  <p:slideViewPr>
    <p:cSldViewPr snapToGrid="0">
      <p:cViewPr varScale="1">
        <p:scale>
          <a:sx n="94" d="100"/>
          <a:sy n="94" d="100"/>
        </p:scale>
        <p:origin x="162" y="90"/>
      </p:cViewPr>
      <p:guideLst>
        <p:guide orient="horz" pos="467"/>
        <p:guide pos="4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7.fntdata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2.fntdata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6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customschemas.google.com/relationships/presentationmetadata" Target="metadata"/><Relationship Id="rId61" Type="http://schemas.openxmlformats.org/officeDocument/2006/relationships/slide" Target="slides/slide60.xml"/><Relationship Id="rId82" Type="http://schemas.openxmlformats.org/officeDocument/2006/relationships/font" Target="fonts/font5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sz="1200" dirty="0"/>
              <a:t>Prajem Vám krásny deň a vítam Vás na dnešnej prednáške</a:t>
            </a:r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9" name="Google Shape;149;p1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7,3-4)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„Z mora vystúpili štyri veľké šelmy, líšiace sa jedna od druhej. Prvá bola ako lev, no mala krídla orla.“</a:t>
            </a:r>
            <a:endParaRPr dirty="0"/>
          </a:p>
        </p:txBody>
      </p:sp>
      <p:sp>
        <p:nvSpPr>
          <p:cNvPr id="150" name="Google Shape;150;p1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7" name="Google Shape;157;p1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7,5)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„Vtedy sa objavila iná, druhá šelma, podobná medveďovi. Postavili ju do popredia. V tlame medzi zubami mala tri rebrá...“</a:t>
            </a:r>
            <a:endParaRPr dirty="0"/>
          </a:p>
        </p:txBody>
      </p:sp>
      <p:sp>
        <p:nvSpPr>
          <p:cNvPr id="158" name="Google Shape;158;p1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5" name="Google Shape;165;p1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7,6)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„Potom som hľadel ďalej a hľa, objavila sa ďalšia šelma, podobná leopardovi. Na chrbte mala štyri krídla ako vtáky.“</a:t>
            </a:r>
            <a:endParaRPr dirty="0"/>
          </a:p>
        </p:txBody>
      </p:sp>
      <p:sp>
        <p:nvSpPr>
          <p:cNvPr id="166" name="Google Shape;166;p1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3" name="Google Shape;173;p1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7,7)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„Potom som v nočných videniach zbadal štvrtú šelmu. Vzbudzovala strach a hrôzu, bola nesmierne mocná.“</a:t>
            </a:r>
            <a:endParaRPr dirty="0"/>
          </a:p>
        </p:txBody>
      </p:sp>
      <p:sp>
        <p:nvSpPr>
          <p:cNvPr id="174" name="Google Shape;174;p1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1" name="Google Shape;181;p1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7,7)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„Mala veľké železné zuby, ktorými hltala a drúzgala, zvyšok podupala nohami. Líšila sa od všetkých ostatných šeliem, ktoré boli pred ňou. Mala desať rohov.“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Čo to bolo za úžasné videnie? Všimnite si, že to nie sú bežné šelmy.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Každá z nich má špecifickú charakteristiku, ktorá nám pomáha pochopiť ono videnie.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Daniel si musel spomenúť na sen kráľa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Nabukadnecára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Toto nové videnie znovu popisuje štyri ríše starovekého sveta a končí slávnym Božím kráľovstvom.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Vráťme sa späť a pozrime sa na každú z tých šeliem či národ, ako povstáva z obývaných častí zeme.</a:t>
            </a:r>
            <a:endParaRPr dirty="0"/>
          </a:p>
        </p:txBody>
      </p:sp>
      <p:sp>
        <p:nvSpPr>
          <p:cNvPr id="182" name="Google Shape;182;p1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9" name="Google Shape;189;p1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7,4)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„Prvá bola ako lev, no mala krídla orla. Hľadel som na ňu, a tu jej ošklbali krídla. Zdvihli ju zo zeme, postavili na nohy ako človeka a dostala ľudské srdce.“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Čo by mohlo lepšie symbolizovať Babylon, prvú svetovú ríšu (predstavenú zlatou hlavou pri vztýčenej soche) než lev ako kráľ zvierat?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Starí Babylončania sami používali leva ako symbol svojej ríše.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Archeológovia objavili v ruinách Babylona tento symbol - leva s orlími krídlami. Všimnite si, že Boh použil rovnaký symbol leva, aby prestavoval Babylon.</a:t>
            </a:r>
            <a:endParaRPr dirty="0"/>
          </a:p>
        </p:txBody>
      </p:sp>
      <p:sp>
        <p:nvSpPr>
          <p:cNvPr id="190" name="Google Shape;190;p1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7" name="Google Shape;197;p1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(Jeremiáš 4,7)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„Vystúpil lev zo svojej húštiny, vyrazil ničiteľ národov, vyšiel zo svojho miesta...Tvoje mestá budú zničené...“</a:t>
            </a:r>
            <a:endParaRPr dirty="0"/>
          </a:p>
        </p:txBody>
      </p:sp>
      <p:sp>
        <p:nvSpPr>
          <p:cNvPr id="198" name="Google Shape;198;p1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5" name="Google Shape;205;p1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Hrdý a nadutý babylonský kráľ si prial, aby jeho kráľovstvo trvalo naveky. Očividne si nepripúšťal myšlienku, že by tomuto svetu mohol vládnuť iný národ.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tehly z jeho budov nechával vyraziť nápis: „Kiež trvajú navždy.“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 netrvalo to navždy. Dňa 13. októbra 539 došlo babylonské kráľovstvo (predstavované ako zlatá hlava pri kovovej soche a levom s orlími krídlami, svojho neslávneho konca.</a:t>
            </a:r>
            <a:endParaRPr dirty="0"/>
          </a:p>
        </p:txBody>
      </p:sp>
      <p:sp>
        <p:nvSpPr>
          <p:cNvPr id="206" name="Google Shape;206;p1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1" name="Google Shape;211;p1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Kráľovstvo alebo ríša predstavovaná druhou šelmou - medveďom, nie je nič iné než dobyvateľský národ Médov a Peržanov. Bolo to rovnaké kráľovstvo, ktoré predstavovalo ruky a hruď na soche z videnia Daniela 2.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Keď Daniel videl medveďa vo svojom sne, povedal:</a:t>
            </a:r>
            <a:endParaRPr/>
          </a:p>
        </p:txBody>
      </p:sp>
      <p:sp>
        <p:nvSpPr>
          <p:cNvPr id="212" name="Google Shape;212;p1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7" name="Google Shape;217;p1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7,5)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„Postavili ju do popredia. V tlame medzi zubami mala tri rebrá; povedali jej takto...“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Daniel povedal, že medveď mal vo svojej tlame tri rebrá. Biblia nám konkrétne neurčuje tento význam.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Avšak mnoho biblických bádateľov verí, že tri rebrá predstavujú Lýdiu, Babylon a Egypt. Tieto tri hlavné územia dobyla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Medo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-perzská ríša.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Perzská armáda tiež nemohla trvať večne. Boh odhalil, že povstane iná šelma a iné kráľovstvo.</a:t>
            </a:r>
            <a:endParaRPr dirty="0"/>
          </a:p>
        </p:txBody>
      </p:sp>
      <p:sp>
        <p:nvSpPr>
          <p:cNvPr id="218" name="Google Shape;218;p1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Ako rozpoznať podvrh</a:t>
            </a:r>
            <a:endParaRPr dirty="0"/>
          </a:p>
        </p:txBody>
      </p:sp>
      <p:sp>
        <p:nvSpPr>
          <p:cNvPr id="91" name="Google Shape;91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5" name="Google Shape;225;p2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7,6)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„Potom som hľadel ďalej a hľa, objavila sa ďalšia šelma, podobná leopardovi. Na chrbte mala štyri krídla ako vtáky a mala štyri hlavy. Dostala moc.“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Ako sa pomaly pohybujúci medveď nemôže zrovnávať s rýchlo bežiacim leopardom, rovnako tak perzská armáda nemohla čeliť rýchlemu postupu Alexandra Veľkého.</a:t>
            </a:r>
            <a:endParaRPr dirty="0"/>
          </a:p>
        </p:txBody>
      </p:sp>
      <p:sp>
        <p:nvSpPr>
          <p:cNvPr id="226" name="Google Shape;226;p2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3" name="Google Shape;233;p2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Nabukadnecárovom prorockom sne predstavovalo brucho a stehná svetovú ríšu Grécka. Tá je znázorňovaná leopardom.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Štyri krídla popisujú rýchlosť Alexandrovho ťaženia. Porazil Dária III. v bitke u Arbel v r. 331 p. n. l., a stal sa tak behom dvanástich rokoch vládcom najväčšej ríše, akú kedy svet poznal.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Štyri leopardie hlavy predstavovali rozdelenie ríše na štyri diely.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9" name="Google Shape;239;p2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8,22)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„...predstavuje štyri kráľovstvá, ktoré povstanú z jeho národa...“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Dejiny nám hovoria, že Grécka (alebo tiež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Hellénska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ríša sa skutočne rozdelila na štyri časti.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Alexander zomrel vo veku tridsaťdva rokov len sedem rokov po veľkom víťazstve u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Arbel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Ešte predtým, než bol pochovaný, vypukli spory - najprv medzi jeho príbuznými a pozdejšie aj medzi jeho generálmi.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Nakoniec to byli štyria Alexandrovi generáli, ktorí získali kontrolu nad ríšou.</a:t>
            </a:r>
            <a:endParaRPr dirty="0"/>
          </a:p>
        </p:txBody>
      </p:sp>
      <p:sp>
        <p:nvSpPr>
          <p:cNvPr id="240" name="Google Shape;240;p2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7" name="Google Shape;247;p2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Teraz mal tento leopard čiže Grécko štyri hlavy.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Kassandros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Lýsimachos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Ptolemaios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Seleukos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Alexandrovi generáli boli ambiciózni a ctižiadostiví muži, ktorí chceli vládnuť celej ríši.</a:t>
            </a:r>
            <a:endParaRPr dirty="0"/>
          </a:p>
        </p:txBody>
      </p:sp>
      <p:sp>
        <p:nvSpPr>
          <p:cNvPr id="248" name="Google Shape;248;p2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5" name="Google Shape;255;p2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„Každý ostril meč proti každému a nakoniec ríša upadala v spleti konfliktov.“</a:t>
            </a:r>
            <a:endParaRPr dirty="0"/>
          </a:p>
        </p:txBody>
      </p:sp>
      <p:sp>
        <p:nvSpPr>
          <p:cNvPr id="256" name="Google Shape;256;p2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3" name="Google Shape;263;p2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„Nepokoje a konflikty pokračovali medzi týmito štyrmi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častiami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až nakoniec 22. júna 168 p. n. l. v bitke u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Pydny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zanikla ríša Alexandra Veľkého 144 rokov po jeho smrti.“</a:t>
            </a:r>
            <a:endParaRPr dirty="0"/>
          </a:p>
        </p:txBody>
      </p:sp>
      <p:sp>
        <p:nvSpPr>
          <p:cNvPr id="264" name="Google Shape;264;p2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1" name="Google Shape;271;p2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 čo so štvrtou dravou šelmou, ktorú Daniel videl, ako povstáva po Gréckej ríše?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Anjel Danielovi povedal, že toto štvrté kráľovstvo sa bude od ostatných líšiť.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Šelma, ktorá ho predstavuje bola mimoriadne silná a mala obrovské železné zuby, ktorými ničila svoju korisť.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 tu vyobrazená krutá a zlá mocnosť.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Len ťažko by sme inde našli tak vhodný popis Rímskej ríše.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Rím bol bezohľadnejší a brutálnejší než všetky predchádzajúce ríše.</a:t>
            </a:r>
            <a:endParaRPr/>
          </a:p>
        </p:txBody>
      </p:sp>
      <p:sp>
        <p:nvSpPr>
          <p:cNvPr id="272" name="Google Shape;272;p2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7" name="Google Shape;277;p2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Táto desivá šelma mala zuby zo železa tak isto ako štvrté kráľovstvo na kovovej soche bolo znázornené železnými nohami.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Daniel bol zaujatý touto strašnou šelmou a konkrétne jej desiatimi rohami.</a:t>
            </a:r>
            <a:endParaRPr/>
          </a:p>
        </p:txBody>
      </p:sp>
      <p:sp>
        <p:nvSpPr>
          <p:cNvPr id="278" name="Google Shape;278;p2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3" name="Google Shape;283;p2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7,8)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„Pozoroval som tieto rohy, keď tu zrazu vyrástol medzi nimi ďalší, malý roh. Tri z predchádzajúcich rohov pred ním boli vylomené.“</a:t>
            </a:r>
            <a:endParaRPr dirty="0"/>
          </a:p>
        </p:txBody>
      </p:sp>
      <p:sp>
        <p:nvSpPr>
          <p:cNvPr id="284" name="Google Shape;284;p2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1" name="Google Shape;291;p2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7,24 B21)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„Desať rohov znamená, že z tohto kráľovstva povstane desať kráľov.“</a:t>
            </a:r>
            <a:endParaRPr dirty="0"/>
          </a:p>
        </p:txBody>
      </p:sp>
      <p:sp>
        <p:nvSpPr>
          <p:cNvPr id="292" name="Google Shape;292;p2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Jeden z najväčších podvodov v umení sa odohral na konci šesťdesiatych rokov dvadsiateho storočia.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David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Stein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nadaný mladý Francúz, imitoval maliarske štýly moderných majstrov. Sfalšoval diela Picassa,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Chagalla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Modiglianiho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Kleea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Braquea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ďalších.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Podpisoval skutočné mená známych umelcov na obrazy a predával ich zberateľom ako originály.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Boli to majstrovské kúsky klamu. Dokonca natoľko, že sa mu podarilo, aby sám Picasso potvrdil pravosť sfalšovanej olejomaľby.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Pozdejšie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Chagall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upozornil úrady, že falzifikát jeho diela visí v newyorskej umeleckej galérii.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Stein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bol chytený a odsedel si trest vo väzení v New Yorku a vo Francúzsku.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Stein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nám jasne ukázal, že nie je vždy ľahké rozpoznať podvrh - ani pre expertov.</a:t>
            </a:r>
            <a:endParaRPr dirty="0"/>
          </a:p>
        </p:txBody>
      </p:sp>
      <p:sp>
        <p:nvSpPr>
          <p:cNvPr id="98" name="Google Shape;98;p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9" name="Google Shape;299;p3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7,8)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„Tento roh mal oči, ako majú ľudia, a jeho ústa sa vyjadrovali velikášsky.“</a:t>
            </a:r>
            <a:endParaRPr dirty="0"/>
          </a:p>
        </p:txBody>
      </p:sp>
      <p:sp>
        <p:nvSpPr>
          <p:cNvPr id="300" name="Google Shape;300;p3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7" name="Google Shape;307;p3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7,15 B21)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Malý roh robil Danielovi starosti. Napísal: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„Pre tieto veci som sa ja, Daniel, rozrušil.“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Prečo popis malého rohu vzbudil v Danielovi také obavy?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Daniel pochopil, že táto predpoveď nie je len o sekulárnych dejinách, ale že to má spojitosť s Božím ľudom.</a:t>
            </a:r>
            <a:endParaRPr dirty="0"/>
          </a:p>
        </p:txBody>
      </p:sp>
      <p:sp>
        <p:nvSpPr>
          <p:cNvPr id="308" name="Google Shape;308;p3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5" name="Google Shape;315;p3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7,21)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„Hľadel som ďalej a tento roh rozpútal vojnu so svätými a víťazil nad nimi...“</a:t>
            </a:r>
            <a:endParaRPr dirty="0"/>
          </a:p>
        </p:txBody>
      </p:sp>
      <p:sp>
        <p:nvSpPr>
          <p:cNvPr id="316" name="Google Shape;316;p3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3" name="Google Shape;323;p3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7,25)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„Bude hovoriť slová proti Najvyššiemu, bude sužovať svätých Najvyššieho, bude sa pokúšať zmeniť posvätné obdobia a predpisy.“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3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1" name="Google Shape;331;p3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7,25)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„Do jeho ruky budú vydaní na čas a časy a polovicu času...“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Malý roh viedol vojnu proti Božím svätým a víťazil nad nimi po určitú dobu.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 zrejmé, že to bola nepriateľská mocnosť, ktorá prenasleduje - Satanom použitá moc či prostredník proti Bohu, jeho ľudu a jeho pravde.</a:t>
            </a:r>
            <a:endParaRPr dirty="0"/>
          </a:p>
        </p:txBody>
      </p:sp>
      <p:sp>
        <p:nvSpPr>
          <p:cNvPr id="332" name="Google Shape;332;p3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9" name="Google Shape;339;p3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7,28)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Daniel povedal: „Mňa, Daniela, veľmi vyľakali vlastné myšlienky a tvár sa mi zmenila, no všetko toto som si nechal pre seba.“</a:t>
            </a:r>
            <a:endParaRPr dirty="0"/>
          </a:p>
        </p:txBody>
      </p:sp>
      <p:sp>
        <p:nvSpPr>
          <p:cNvPr id="340" name="Google Shape;340;p3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7" name="Google Shape;347;p3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Kto je ten „malý roh“? Poďme si prejsť biblický popis tohoto malého rohu a pozrieť sa, čo nám hovoria historické záznamy o naplnení tohto proroctva.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Daniel popísal štvrtú šelmu čiže Rímsku ríšu ako ...</a:t>
            </a:r>
            <a:endParaRPr dirty="0"/>
          </a:p>
        </p:txBody>
      </p:sp>
      <p:sp>
        <p:nvSpPr>
          <p:cNvPr id="348" name="Google Shape;348;p3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3" name="Google Shape;353;p3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7,7)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„...vzbudzovala strach a hrôzu, bola nesmierne mocná...mala desať rohov.“</a:t>
            </a:r>
            <a:endParaRPr dirty="0"/>
          </a:p>
        </p:txBody>
      </p:sp>
      <p:sp>
        <p:nvSpPr>
          <p:cNvPr id="354" name="Google Shape;354;p3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1" name="Google Shape;361;p3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7,24)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Daniel v 7,24 hovorí, že desať rohov predstavuje „...z tohto kráľovstva povstane desať kráľov.“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Namiesto ďalšej svetovej ríše, ktorá by sa objavila na scéne dejín pri páde tejto štvrtej, predpovedá proroctvo, že nastane rozdelenie Rímskej ríše, ktorá sa rozpadne na menšie kráľovstvá.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Dejiny nám potvrdzujú túto časť Danielovho proroctva.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Historici nám hovoria, že sa rozpad Rímskej ríše dovŕšil v r. 476 n. l.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Podľa anglického historika Edwarda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Elliotta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ako píše vo svojej knihe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Horae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Apocalypticae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oslabovali tieto barbarské kmene Rímsku ríšu medzi rokmi 351-476.</a:t>
            </a:r>
            <a:endParaRPr dirty="0"/>
          </a:p>
        </p:txBody>
      </p:sp>
      <p:sp>
        <p:nvSpPr>
          <p:cNvPr id="362" name="Google Shape;362;p3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9" name="Google Shape;369;p3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Nasledujúci zoznam nám poskytuje mená barbarských kmeňov a ich moderné náprotivky. (Môžete si vybrať len proste odkázať k obrazovke, bez toho aby ste divákom čítali to, čo vidia na prvý pohľad.)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Alemani - Nemci, Burgundi - Švajčiari, Frankovia - Francúzi, Lombarďania - Taliani, Saxoni - Angličania</a:t>
            </a:r>
            <a:endParaRPr/>
          </a:p>
        </p:txBody>
      </p:sp>
      <p:sp>
        <p:nvSpPr>
          <p:cNvPr id="370" name="Google Shape;370;p3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Najväčší podvodník všetkých čias je však Satan. Diabol nemá sebe rovného, keď ide o podvádzanie, klamanie a podvádzanie.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Samozrejme, že Satan nepracuje otvorene.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Pracuje skrze ostatných ľudí, mocnosti a prostredníkov. Keby bol otvoreným nepriateľom Boha a pravdy, bolo by len malé nebezpečie, že nejaký kresťan bude zvedený.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Takže pracuje pokútne a niekedy sa maskuje plášťom náboženstva - dôvtipne mieša pravdu a lož, aby odviedol ľudí od pravého uctievania Boha. To bola jeho neodolateľná vášeň celé tisícročia.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Boh nás však nenecháva napospas veľkému podvodníkovi, ale varuje nás skrze Bibliu pred najväčším to všetkých podvodov na konci času.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Prorok Daniel sám mal sen o šelmách, ktoré vystupovali z mora.</a:t>
            </a:r>
            <a:endParaRPr/>
          </a:p>
        </p:txBody>
      </p:sp>
      <p:sp>
        <p:nvSpPr>
          <p:cNvPr id="104" name="Google Shape;104;p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5" name="Google Shape;375;p4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Suevové - Portugalci, Vizigóti - Španieli, Herulovia - vymreli, Ostrogóti - vymreli, Vandalovia - vymreli.</a:t>
            </a:r>
            <a:endParaRPr/>
          </a:p>
        </p:txBody>
      </p:sp>
      <p:sp>
        <p:nvSpPr>
          <p:cNvPr id="376" name="Google Shape;376;p4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1" name="Google Shape;381;p4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je tých desať rohov štvrtej šelmy, ktoré videl Daniel. A podľa proroctva mal malý roh povstať k veľkej moci z týchto desiatich rohov po rozdelení Rímskej ríše.</a:t>
            </a:r>
            <a:endParaRPr/>
          </a:p>
        </p:txBody>
      </p:sp>
      <p:sp>
        <p:nvSpPr>
          <p:cNvPr id="382" name="Google Shape;382;p4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7" name="Google Shape;387;p4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7,24 B21)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„Desať rohov znamená, že z toho kráľovstva povstane desať kráľov. Ešte ďalší povstane po nich... A zosadí troch kráľov.“</a:t>
            </a:r>
            <a:endParaRPr dirty="0"/>
          </a:p>
        </p:txBody>
      </p:sp>
      <p:sp>
        <p:nvSpPr>
          <p:cNvPr id="388" name="Google Shape;388;p4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5" name="Google Shape;395;p4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r. 493 Herulovia zanikli vďaka cisárovi Zenovi.</a:t>
            </a:r>
            <a:endParaRPr/>
          </a:p>
        </p:txBody>
      </p:sp>
      <p:sp>
        <p:nvSpPr>
          <p:cNvPr id="396" name="Google Shape;396;p4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2" name="Google Shape;402;p4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Ďalší cisár Justinián vyhubil Vandalov v r. 534 a zlomil moc Ostrogótov v r. 538. Týmto boli tri rohy z Danielovho proroctva vyvrátené a vzostup rímskej cirkvi sa tak stal realitou.</a:t>
            </a:r>
            <a:endParaRPr/>
          </a:p>
        </p:txBody>
      </p:sp>
      <p:sp>
        <p:nvSpPr>
          <p:cNvPr id="403" name="Google Shape;403;p4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9" name="Google Shape;409;p4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tej dobe vydal cisár Justinián výnos, ktorý ustanovil rímskych biskupov či pápežov za náboženských vodcov Západo-rímskej ríše. Daniel tiež predpovedal, že malý roh sa bude odlišovať od ostatných kráľovstiev.</a:t>
            </a:r>
            <a:endParaRPr/>
          </a:p>
        </p:txBody>
      </p:sp>
      <p:sp>
        <p:nvSpPr>
          <p:cNvPr id="410" name="Google Shape;410;p4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6" name="Google Shape;416;p4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7,24 B21)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„...bude odlišný od tých predchádzajúcich...“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Ostatné kráľovstvá boli politické mocnosti, ale malý roh bol cirkvou, ktorá držala politickú moc.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Prorocký prst, ako sa zdá, ukazuje neomylne na stredovekou Rímskokatolícku cirkev, rovnako ako to tvrdili protestantskí reformátori.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Daniel pridáva ešte ďalší určujúcu charakteristiku moci malého rohu:</a:t>
            </a:r>
            <a:endParaRPr dirty="0"/>
          </a:p>
        </p:txBody>
      </p:sp>
      <p:sp>
        <p:nvSpPr>
          <p:cNvPr id="417" name="Google Shape;417;p4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4" name="Google Shape;424;p4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7,21)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„Hľadel som ďalej a tento roh rozpútal vojnu so svätými a víťazil nad nimi...“</a:t>
            </a:r>
            <a:endParaRPr dirty="0"/>
          </a:p>
        </p:txBody>
      </p:sp>
      <p:sp>
        <p:nvSpPr>
          <p:cNvPr id="425" name="Google Shape;425;p4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2" name="Google Shape;432;p4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7,25)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Tiež povedal, o tomto malom rohu: „Svätý budú vydaní do jeho rúk...“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Zapojila sa cirkev v stredoveku do prenasledovania?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Žiaľ, áno!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Inkvizície proti skupinám ako boli Hugenoti,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Waldenský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či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Albigensti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používala mučenie a rôzne metódy popráv, a to všetko je súčasťou cirkevných dejín.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Stovky a tisíce ľudí bolo upálených na hraniciach.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 zisťujeme, že je tu ešte jedna významná charakteristika malého rohu.</a:t>
            </a:r>
            <a:endParaRPr dirty="0"/>
          </a:p>
        </p:txBody>
      </p:sp>
      <p:sp>
        <p:nvSpPr>
          <p:cNvPr id="433" name="Google Shape;433;p4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0" name="Google Shape;440;p4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7,25)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Proroctvo predpovedalo, že sa bude „pokúšať zmeniť posvätné obdobia a predpisy.“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Pokúsila sa pápežská moc v stredoveku zmeniť Boží zákon?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Áno, tvrdí, že zmenila sabat, keď sa odvoláva na tradíciu, zo soboty na nedeľu, ako už sme si to na prednáškach ukázali.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Posledná charakteristika, ktorú budeme študovať, identifikuje, kedy sa táto mocnosť zmohla a dĺžku doby, kedy bude prenasledovať Božích svätých.</a:t>
            </a:r>
            <a:endParaRPr dirty="0"/>
          </a:p>
        </p:txBody>
      </p:sp>
      <p:sp>
        <p:nvSpPr>
          <p:cNvPr id="441" name="Google Shape;441;p4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7,2)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„Vo svojom nočnom videní som videl, ako štyri nebeské vetry rozbúrili veľké more.“</a:t>
            </a:r>
            <a:endParaRPr dirty="0"/>
          </a:p>
        </p:txBody>
      </p:sp>
      <p:sp>
        <p:nvSpPr>
          <p:cNvPr id="110" name="Google Shape;110;p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8" name="Google Shape;448;p5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7,25)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„Do jeho ruky budú vydaní na čas a časy a polovicu času...“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 nachádzame ďalšie biblické symboly.</a:t>
            </a:r>
            <a:endParaRPr dirty="0"/>
          </a:p>
        </p:txBody>
      </p:sp>
      <p:sp>
        <p:nvSpPr>
          <p:cNvPr id="449" name="Google Shape;449;p5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6" name="Google Shape;456;p5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Pojem čas označuje jeden rok a pojem časy označuje dva roky - čiže 720 prorockých dní. Polovica času bude teda 180 dní. Keď sčítame čas (360 dní), dva časy (720 dní) a polovicu času (180 dní), dostaneme sa na súčet 1260 prorockých dní čiže rokov.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Podľa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Ezechiela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predstavuje jeden prorocký deň jeden rok.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„ukladám ti za každý rok jeden deň.“ (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Ezechiel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4,6)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Malý roh vládol 1260 rokov.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Dejiny nám potvrdzujú presnosť tohto časového úseku.</a:t>
            </a:r>
            <a:endParaRPr dirty="0"/>
          </a:p>
        </p:txBody>
      </p:sp>
      <p:sp>
        <p:nvSpPr>
          <p:cNvPr id="457" name="Google Shape;457;p5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5" name="Google Shape;465;p5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Ostrogóti, poslední z desiatich kmeňov, ktoré sa vzpierali Rímskokatolíckej cirkvi, byli porazení r. 538, čo dovolilo Rímskokatolíckej cirkvi vykonávať ako politickú tak i cirkevnú moc.</a:t>
            </a:r>
            <a:endParaRPr/>
          </a:p>
        </p:txBody>
      </p:sp>
      <p:sp>
        <p:nvSpPr>
          <p:cNvPr id="466" name="Google Shape;466;p5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1" name="Google Shape;471;p5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Presne o 1260 rokov pozdejšie v r. 1798 bola politická moc demonštratívne ukončená Napoleonovým generálom Berthierom. Pozrime sa na početné biblické popisy, ktoré sme videli, ako identifikovať túto moc.</a:t>
            </a:r>
            <a:endParaRPr/>
          </a:p>
        </p:txBody>
      </p:sp>
      <p:sp>
        <p:nvSpPr>
          <p:cNvPr id="472" name="Google Shape;472;p5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7" name="Google Shape;477;p5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Malý roh povstane v západnej Európe medzi desiatimi kráľovstvami, ktoré vzišli z rozpadu Ríma. Daniel 7,8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5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5" name="Google Shape;485;p5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Pri svojom vzostupe, vyvrátil malý roh pôvodné kráľovstvá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Obyvatelia týchto troch kráľovstiev boli: Herulovia, Ostrogóti a Vandalovia. Tieto tri národy boli ariánské a odmietali prijať pápeža ako hlavu cirkvi.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Alemani - Nemci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Burgundovia - Švajčiari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Frankovia - Francúzi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Lombarďania - Taliani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Saxoni - Angličania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Suevovia - Portugalci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Vizigóti - Španieli</a:t>
            </a:r>
            <a:endParaRPr/>
          </a:p>
        </p:txBody>
      </p:sp>
      <p:sp>
        <p:nvSpPr>
          <p:cNvPr id="486" name="Google Shape;486;p5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3" name="Google Shape;493;p5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Proroctvo hovorí, že malý roh povstane medzi ďalšími rohmi potom, čo už tam ostatné rohy sú.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znamená, že toto kráľovstvo bude ustanovené až po r. 476.</a:t>
            </a:r>
            <a:endParaRPr/>
          </a:p>
        </p:txBody>
      </p:sp>
      <p:sp>
        <p:nvSpPr>
          <p:cNvPr id="494" name="Google Shape;494;p5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1" name="Google Shape;501;p5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Táto mocnosť sa bude od ostatných kráľovstiev líšiť. Je to nábožensko-politické kráľovstvo.</a:t>
            </a:r>
            <a:endParaRPr/>
          </a:p>
        </p:txBody>
      </p:sp>
      <p:sp>
        <p:nvSpPr>
          <p:cNvPr id="502" name="Google Shape;502;p5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9" name="Google Shape;509;p5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Malý roh bude prenasledovať a „hubiť„ svätých. „Videl som, že ten roh viedol vojnu proti svätým a premáhal ich...“ (Daniel 7,21)</a:t>
            </a:r>
            <a:endParaRPr dirty="0"/>
          </a:p>
        </p:txBody>
      </p:sp>
      <p:sp>
        <p:nvSpPr>
          <p:cNvPr id="510" name="Google Shape;510;p5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7" name="Google Shape;517;p5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Táto mocnosť sa bude „snažiť zmeniť doby a zákon.“ Inými slovami táto cirkev sa bude považovať za oprávnenú zmeniť Boží čas a jeho prikázania. (Daniel 7,25)</a:t>
            </a:r>
            <a:endParaRPr dirty="0"/>
          </a:p>
        </p:txBody>
      </p:sp>
      <p:sp>
        <p:nvSpPr>
          <p:cNvPr id="518" name="Google Shape;518;p5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7,3)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„Z mora vystúpili štyri veľké šelmy, líšiace sa jedna od druhej.“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Šelmy vychádzajúce z mora?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Čo by to tak mohlo znamenať?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Nechajme Bibliu, aby nám poskytla kľúč k odomknutiu tohoto symbolického proroctva.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 prvé tu vo sne máme vodu.</a:t>
            </a:r>
            <a:endParaRPr dirty="0"/>
          </a:p>
        </p:txBody>
      </p:sp>
      <p:sp>
        <p:nvSpPr>
          <p:cNvPr id="118" name="Google Shape;118;p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5" name="Google Shape;525;p6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Proroctvo poukazuje na mocnosť, ktorá bude zvrchovane vládnuť po dobu 1260 rokov. Biblia totiž hovorí: „Do jeho ruky budú vydaní na čas a časy a polovicu času...“ (Daniel 7,25).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Môžete tu vidieť, že existuje len jediná svetová mocnosť, ktorá v tej dobe vyrástla do sily a ktorá spĺňa všetky tieto body. Je to Rímskokatolícka cirkev. Chcem tu zreteľne zdôrazniť. Nehovorím tu o ľuďoch v cirkvi, ale o systéme. O systéme, ktorý dovoľuje, aby tradície nahradili pravdu.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Teraz prejdeme k vrcholu Danielovho úžasného proroctva, pretože má pre Boží ľud veľmi radostné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vyustenie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Potom, čo sme videli, ako na zemi mocnosti zápasia o politickú a náboženskú nadvládu, je Danielova pozornosť zrazu presunutá zo zeme do neba.</a:t>
            </a:r>
            <a:endParaRPr dirty="0"/>
          </a:p>
        </p:txBody>
      </p:sp>
      <p:sp>
        <p:nvSpPr>
          <p:cNvPr id="526" name="Google Shape;526;p6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3" name="Google Shape;533;p6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7,9)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„Pozeral som sa, až boli napokon postavené tróny a Odveký si zasadol. Jeho odev bol biely ako sneh a vlasy jeho hlavy boli ako čistá vlna...“</a:t>
            </a:r>
            <a:endParaRPr dirty="0"/>
          </a:p>
        </p:txBody>
      </p:sp>
      <p:sp>
        <p:nvSpPr>
          <p:cNvPr id="534" name="Google Shape;534;p6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1" name="Google Shape;541;p6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7,9)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„...jeho trónom boli ohnivé plamene a jeho kolesami bol plápolajúci oheň.“</a:t>
            </a:r>
            <a:endParaRPr dirty="0"/>
          </a:p>
        </p:txBody>
      </p:sp>
      <p:sp>
        <p:nvSpPr>
          <p:cNvPr id="542" name="Google Shape;542;p6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9" name="Google Shape;549;p6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7,10)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„Ohnivá rieka vyvierala a vytekala spred neho. Tisíce tisícov mu posluhovali a desaťtisíce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desaťtisícov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stáli pred ním.“</a:t>
            </a:r>
            <a:endParaRPr dirty="0"/>
          </a:p>
        </p:txBody>
      </p:sp>
      <p:sp>
        <p:nvSpPr>
          <p:cNvPr id="550" name="Google Shape;550;p6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7" name="Google Shape;557;p6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7,10)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„...desaťtisíce </a:t>
            </a:r>
            <a:r>
              <a:rPr lang="sk-SK" sz="1200" b="0" i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desaťtisícov</a:t>
            </a: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stáli pred ním. Súd zasadol a knihy sa otvorili.“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Daniel videl Boha Otca, ktorého tu nazýva Odvekým, ako prichádza a zasadá na nádherný trón.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 to všetko príprava na záverečnú scénu súboja pozemských mocností.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Danielovi bol ukázaný nebeský súd, kde Boh súdi malý roh, ktorý viedol vojnu proti svätým.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Daniel tiež videl výsledok tohto súdu:</a:t>
            </a:r>
            <a:endParaRPr dirty="0"/>
          </a:p>
        </p:txBody>
      </p:sp>
      <p:sp>
        <p:nvSpPr>
          <p:cNvPr id="558" name="Google Shape;558;p6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5" name="Google Shape;565;p6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7,26)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„...zasadne však súd a vezme mu moc ničiť a hubiť až do konca.“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Potom videl Daniel niečo veľmi zvláštne, krásne, čo sa stalo potom, čo Otec zasadol a súd bol pripravený:</a:t>
            </a:r>
            <a:endParaRPr dirty="0"/>
          </a:p>
        </p:txBody>
      </p:sp>
      <p:sp>
        <p:nvSpPr>
          <p:cNvPr id="566" name="Google Shape;566;p6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3" name="Google Shape;573;p6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7,13)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„V nočnom videní som videl: S nebeskými oblakmi prichádzal ktosi ako Syn človeka. Priblížil sa až k Odvekému, priviedli ho pred neho.“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Kto je táto význačná postava, ktorá je tu nazývaná „Syn človeka,„ ktorá vystupuje pred Večným Sudcom?</a:t>
            </a:r>
            <a:endParaRPr dirty="0"/>
          </a:p>
        </p:txBody>
      </p:sp>
      <p:sp>
        <p:nvSpPr>
          <p:cNvPr id="574" name="Google Shape;574;p6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1" name="Google Shape;581;p6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Označenie „Syn človeka„ nachádzame v Novom zákone štyridsaťkrát.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Keď Ježiš v Novom zákone hovoril o sebe, používal obvykle titul „Syn človeka„. Napríklad, keď sa pýtal svojho zradcu, Judáša:</a:t>
            </a:r>
            <a:endParaRPr dirty="0"/>
          </a:p>
        </p:txBody>
      </p:sp>
      <p:sp>
        <p:nvSpPr>
          <p:cNvPr id="582" name="Google Shape;582;p6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7" name="Google Shape;587;p6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(Lukáš 22,48)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„...bozkom zrádzaš Syna človeka?„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Takže je to Kristus, koho tam Daniel videl, ako pristupuje k Otcovi v priebehu súdu.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Kristus prichádza na súd ako zástupca všetkých hriešnikov, ktorí ho prijali ako svojho obhajcu či mediátora.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Ako náš obhajca na súde nikdy žiadny prípad neprehral!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 hovorí, že sú otvorené knihy.</a:t>
            </a:r>
            <a:endParaRPr dirty="0"/>
          </a:p>
        </p:txBody>
      </p:sp>
      <p:sp>
        <p:nvSpPr>
          <p:cNvPr id="588" name="Google Shape;588;p6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5" name="Google Shape;595;p6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7,10)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„Súd zasadol a knihy sa otvorili.“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Tieto knihy obsahujú každý skutok v našom živote, či už dobrý či zlý.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Pokiaľ sme prijali Krista za svojho Spasiteľa a Pána, znamená to, že keď sa náš prípad dostane pred Boha, Kristus predstúpi a prehlási, že je našim Spasiteľom a že jeho smrť zahladila všetky hriechy, ktorých sme sa dopustili.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Toho dňa v nebeských záznamoch bude náš hriešny život nahradený Kristovým bezhriešnym životom a jedinou vecou, na ktorú sa Otec bude pozerať je bezhriešny Kristov život, ktorý nahradí náš záznam.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Budeme mať večný život nie preto, čo sme urobili, ale kvôli tomu, čo pre nás na kríži urobil Kristus.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Danielovo videnie zreteľne ukazuje, že výsledok súdu je rozriešením celého problému hriechu a utrpenia. Súd je dobrou správou. Všimnite si, čo Daniel videl:</a:t>
            </a:r>
            <a:endParaRPr dirty="0"/>
          </a:p>
        </p:txBody>
      </p:sp>
      <p:sp>
        <p:nvSpPr>
          <p:cNvPr id="596" name="Google Shape;596;p6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(Zjavenie 17,15)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 Zjavení 17,15 sa hovorí: „Vody, ktoré si videl tam, kde sedí neviestka, to sú ľudia, zástupy, národy a jazyky.“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Takže voda, z ktorej šelma vystupuje, predstavuje obývané oblasti zeme. A čo samotná šelma? Anjel Danielovi povedal:</a:t>
            </a:r>
            <a:endParaRPr dirty="0"/>
          </a:p>
        </p:txBody>
      </p:sp>
      <p:sp>
        <p:nvSpPr>
          <p:cNvPr id="126" name="Google Shape;126;p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3" name="Google Shape;603;p7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7,14)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„Bola mu odovzdaná moc a sláva i kráľovstvo, aby mu slúžili ľudia každého národa i jazyka.“</a:t>
            </a:r>
            <a:endParaRPr dirty="0"/>
          </a:p>
        </p:txBody>
      </p:sp>
      <p:sp>
        <p:nvSpPr>
          <p:cNvPr id="604" name="Google Shape;604;p7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1" name="Google Shape;611;p7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7,14)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„Jeho moc je večná, nikdy nepominie, a jeho kráľovstvo nebude nikdy zničené.“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Daniel pokračuje ešte s lepšou správou o tomto kráľovstve:</a:t>
            </a:r>
            <a:endParaRPr dirty="0"/>
          </a:p>
        </p:txBody>
      </p:sp>
      <p:sp>
        <p:nvSpPr>
          <p:cNvPr id="612" name="Google Shape;612;p7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9" name="Google Shape;619;p7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7,27)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„Kráľovstvo, moc... budú zverené ľudu svätých Najvyššieho.“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Boží ľud, jeho svätí, sa spoločne s Kristom ujmu dedičstva tohto večného kráľovstva.</a:t>
            </a:r>
            <a:endParaRPr dirty="0"/>
          </a:p>
        </p:txBody>
      </p:sp>
      <p:sp>
        <p:nvSpPr>
          <p:cNvPr id="620" name="Google Shape;620;p7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6" name="Google Shape;626;p7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7,18)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„Kráľovstvo však dostanú svätí Najvyššieho a kráľovstvo si udržia navždy, na veky vekov.“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 zrejmé, že dnes žijeme v posledných kapitolách pozemskej histórie. Danielovo proroctvo sa takmer naplnilo. Zostáva len dokončenie súdu a s tým spojené ustanovenie Božieho ľudu a Božieho kráľovstva na večnosti.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 dnešnom štúdiu môžeme byť znepokojení. Historické fakty o veľkom zvode, intrigách v tisícročnej cirkevnej histórie, a dokonca prekvapivé objavy, že dávno rešpektovaná tradícia je predpovedaným podvrhom - to všetko nás môže zvádzať k tomu, aby sme sa zamerali viac na chyby, než na pravdu.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 akokoľvek hrozivý bol pohlaď na malý roh v Danielovi 7, je z tejto kapitoly jasné, že sa Daniel nezameriaval hlavne na malý roh - ale na Syna človeka, ktorý prichádza v nebeských oblakoch, aby započal súd. Je to triumf Ježiša a jeho nasledovníkov, ktorým je predané večné kráľovstvo.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Dnes večer chceme svoj zrak upierať k Ježišovi. On je ten, koho sa diabol snaží napodobniť. On je ten, koho máme uctievať „v duchu a v pravde„. On je ten, kto sa pomocou súdu snaží vyriešiť tento veľký spor medzi dobrom a zlom. On je ten, na koho sa máme zameriavať.</a:t>
            </a:r>
            <a:endParaRPr dirty="0"/>
          </a:p>
        </p:txBody>
      </p:sp>
      <p:sp>
        <p:nvSpPr>
          <p:cNvPr id="627" name="Google Shape;627;p7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4" name="Google Shape;634;p7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Dnes večer si hovorím, koľko z vás sa bude chcieť pridať ku mne a rozhodnúť sa. Odpovedali ste na volania a na výzvy a rozhodovali ste sa každý večer. Ale dnes večer si myslím, že potrebujeme ďalšie dôležité rozhodnutie. Keď postupne poznávame viac a viac pravdu, je tu pokušenie, že zabudneme na správny kontext. Môže sa nám stať, že zabudneme na to, prečo je to dôležité. V centre všetkej pravdy totiž stojí Ježiš. Môžeme študovať, čo Biblia hovorí o stavu mŕtvych - ale v centre stále stojí Ježiš. Ten, ktorý je vzkriesenie a život. Môžeme študovať pravdu o sobote - ale v jej centre je Ježiš, Stvoriteľ, ktorý je ten jediný, kto je hodný nášho uctievania. Keď študujeme tému druhého príchodu, súdu, krstu a všetky ďalšie pravdy, ktoré boli falšované, uvedomujeme si, že Ježiš je tým jadrom a centrom každej tejto témy. On JE „Cesta, Pravda a Život„.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Dnes večer vás pozývam k tomu, aby sme sa rozhodli, že budeme hľadieť na Ježiša. Aj keď študujeme a hovoríme o faktoch, biblických veršoch, ktoré učia dôležité pravdy, majme Ježiša v centre nášho štúdia. Predstavujme tieto pravdy ostatným, ako že je to Ježiš. Podvrhy môžu byť pomerne ľahko odhalené a demaskované v debatách, ale pravda, ktorá je v Ježišovi, sa prejavuje a zjavuje srdcom naplneným jeho láskou a mysľou, ktorá sa sústredí na neho.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Chceš sa dnes večer pridať k tomuto rozhodnutiu? Chceš jednoducho povedať: Chcem sa pozerať na Ježiša! (Zdvihni svoju ruku, keď to povieš). Ak je to dnes tvoja túžba, zdvihni prosím ruku, keď sa budeme modliť.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(Navrhovaná modlitba)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Dnes sa chceme rozhodnúť nie len pre pravdu, ale odhodlať sa tiež stále pozerať na teba, lebo ty si Pravda. Videl si našu zdvihnutú ruku a poznáš túžbu nášho srdca. Chceme sa stále zameriavať na Ježiša, na toho, kto je centrom pravdy. Aj keď sme si dnes večer ukázali historické fakty a proroctvá, chceme vidieť Božiu lásku v tom, že presunieme svoju pozornosť späť k tomu, kto je našim skutočným Veľkňazom, Stvoriteľom, Vykupiteľom a Obhajcom na súde. Pomôž nám, aby sme svoj duchovný zrak nespúšťali z Ježiša, dokiaľ ho neuvidíme prichádzať v oblakoch. To je našou modlitbou v Ježišovom mene. Amen.</a:t>
            </a:r>
            <a:endParaRPr dirty="0"/>
          </a:p>
        </p:txBody>
      </p:sp>
      <p:sp>
        <p:nvSpPr>
          <p:cNvPr id="635" name="Google Shape;635;p7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40" name="Google Shape;640;p7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lvl="0" indent="-2152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strike="noStrike" dirty="0">
                <a:latin typeface="Arial"/>
                <a:ea typeface="Arial"/>
                <a:cs typeface="Arial"/>
                <a:sym typeface="Arial"/>
              </a:rPr>
              <a:t>Milí priatelia, teším sa na vás na zajtrajšej prednáške s názvom:</a:t>
            </a:r>
          </a:p>
        </p:txBody>
      </p:sp>
      <p:sp>
        <p:nvSpPr>
          <p:cNvPr id="641" name="Google Shape;641;p7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3" name="Google Shape;133;p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7,17)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„Štyri veľké šelmy znamenajú, že na zemi povstanú štyria králi.“</a:t>
            </a:r>
            <a:endParaRPr dirty="0"/>
          </a:p>
        </p:txBody>
      </p:sp>
      <p:sp>
        <p:nvSpPr>
          <p:cNvPr id="134" name="Google Shape;134;p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3638" y="0"/>
            <a:ext cx="532765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1" name="Google Shape;141;p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(Daniel 7,23)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„Štvrtá šelma, to bude štvrté kráľovstvo...“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Božie slovo jasne hovorí, že šelma predstavuje kráľa či kráľovstvo.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Šelma z obývaných častí sveta predstavuje určité národy, ktoré povstanú.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200" b="0" i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Povšimnime si, ako ich popisuje Daniel 7,3:</a:t>
            </a:r>
            <a:endParaRPr dirty="0"/>
          </a:p>
        </p:txBody>
      </p:sp>
      <p:sp>
        <p:nvSpPr>
          <p:cNvPr id="142" name="Google Shape;142;p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7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8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8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8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8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-SK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8;p1">
            <a:extLst>
              <a:ext uri="{FF2B5EF4-FFF2-40B4-BE49-F238E27FC236}">
                <a16:creationId xmlns:a16="http://schemas.microsoft.com/office/drawing/2014/main" id="{3D5D124B-8605-C247-5E4C-CAEBC8EEC9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89" b="189"/>
          <a:stretch/>
        </p:blipFill>
        <p:spPr>
          <a:xfrm>
            <a:off x="25" y="0"/>
            <a:ext cx="11768525" cy="65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9;p1">
            <a:extLst>
              <a:ext uri="{FF2B5EF4-FFF2-40B4-BE49-F238E27FC236}">
                <a16:creationId xmlns:a16="http://schemas.microsoft.com/office/drawing/2014/main" id="{44EDA18C-DC91-6725-0727-6058D99439A3}"/>
              </a:ext>
            </a:extLst>
          </p:cNvPr>
          <p:cNvSpPr/>
          <p:nvPr/>
        </p:nvSpPr>
        <p:spPr>
          <a:xfrm>
            <a:off x="25" y="577825"/>
            <a:ext cx="11768400" cy="17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612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950"/>
              <a:buFont typeface="Arial"/>
              <a:buNone/>
            </a:pPr>
            <a:r>
              <a:rPr lang="cs-CZ" sz="14950" b="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SV</a:t>
            </a:r>
            <a:r>
              <a:rPr lang="cs-CZ" sz="1495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</a:t>
            </a:r>
            <a:r>
              <a:rPr lang="cs-CZ" sz="14950" b="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</a:t>
            </a:r>
            <a:r>
              <a:rPr lang="cs-CZ" sz="1495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</a:t>
            </a:r>
            <a:r>
              <a:rPr lang="cs-CZ" sz="14950" b="0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</a:t>
            </a:r>
            <a:endParaRPr sz="1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70;p1">
            <a:extLst>
              <a:ext uri="{FF2B5EF4-FFF2-40B4-BE49-F238E27FC236}">
                <a16:creationId xmlns:a16="http://schemas.microsoft.com/office/drawing/2014/main" id="{2FBD5C8F-4ACA-F667-84C0-B5984E7226DD}"/>
              </a:ext>
            </a:extLst>
          </p:cNvPr>
          <p:cNvSpPr/>
          <p:nvPr/>
        </p:nvSpPr>
        <p:spPr>
          <a:xfrm>
            <a:off x="-175" y="1982100"/>
            <a:ext cx="11768400" cy="12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8308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50"/>
              <a:buFont typeface="Arial"/>
              <a:buNone/>
            </a:pPr>
            <a:r>
              <a:rPr lang="cs-CZ" sz="9250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BIBLIE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0" descr="nb-en-17-1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0"/>
          <p:cNvSpPr txBox="1"/>
          <p:nvPr/>
        </p:nvSpPr>
        <p:spPr>
          <a:xfrm>
            <a:off x="779463" y="741363"/>
            <a:ext cx="5484481" cy="214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„Z mora vystúpili štyri veľké šelmy, líšiace sa jedna od druhej. Prvá bola ako lev, no mala krídla orla.“</a:t>
            </a:r>
            <a:endParaRPr dirty="0"/>
          </a:p>
        </p:txBody>
      </p:sp>
      <p:sp>
        <p:nvSpPr>
          <p:cNvPr id="154" name="Google Shape;154;p10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7,3-4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1" descr="nb-en-17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1"/>
          <p:cNvSpPr txBox="1"/>
          <p:nvPr/>
        </p:nvSpPr>
        <p:spPr>
          <a:xfrm>
            <a:off x="779463" y="741363"/>
            <a:ext cx="4198937" cy="367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„Vtedy sa objavila iná, druhá šelma, podobná medveďovi. Postavili ju do popredia. V tlame medzi zubami mala tri rebrá...“</a:t>
            </a:r>
            <a:endParaRPr dirty="0"/>
          </a:p>
        </p:txBody>
      </p:sp>
      <p:sp>
        <p:nvSpPr>
          <p:cNvPr id="162" name="Google Shape;162;p11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7,5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2" descr="nb-en-17-1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2"/>
          <p:cNvSpPr txBox="1"/>
          <p:nvPr/>
        </p:nvSpPr>
        <p:spPr>
          <a:xfrm>
            <a:off x="7083652" y="741363"/>
            <a:ext cx="4189378" cy="3165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„Potom som hľadel ďalej a hľa, objavila sa ďalšia šelma, podobná leopardovi. Na chrbte mala štyri krídla ako vtáky.“</a:t>
            </a:r>
            <a:endParaRPr dirty="0"/>
          </a:p>
        </p:txBody>
      </p:sp>
      <p:sp>
        <p:nvSpPr>
          <p:cNvPr id="170" name="Google Shape;170;p12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7,6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3" descr="nb-en-17-1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3"/>
          <p:cNvSpPr txBox="1"/>
          <p:nvPr/>
        </p:nvSpPr>
        <p:spPr>
          <a:xfrm>
            <a:off x="6379056" y="741363"/>
            <a:ext cx="5022749" cy="265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„Potom som v nočných videniach zbadal štvrtú šelmu. Vzbudzovala strach a hrôzu, bola nesmierne mocná.“</a:t>
            </a:r>
            <a:endParaRPr dirty="0"/>
          </a:p>
        </p:txBody>
      </p:sp>
      <p:sp>
        <p:nvSpPr>
          <p:cNvPr id="178" name="Google Shape;178;p13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7,7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4" descr="nb-en-17-1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4"/>
          <p:cNvSpPr txBox="1"/>
          <p:nvPr/>
        </p:nvSpPr>
        <p:spPr>
          <a:xfrm>
            <a:off x="6207760" y="741363"/>
            <a:ext cx="4965504" cy="367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„Mala veľké železné zuby, ktorými hltala </a:t>
            </a:r>
            <a:b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drúzgala, zvyšok podupala nohami. Líšila sa od všetkých ostatných šeliem, ktoré boli pred ňou. Mala desať rohov.“</a:t>
            </a:r>
            <a:endParaRPr dirty="0"/>
          </a:p>
        </p:txBody>
      </p:sp>
      <p:sp>
        <p:nvSpPr>
          <p:cNvPr id="186" name="Google Shape;186;p14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7,7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5" descr="nb-en-17-1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5"/>
          <p:cNvSpPr txBox="1"/>
          <p:nvPr/>
        </p:nvSpPr>
        <p:spPr>
          <a:xfrm>
            <a:off x="4499073" y="741363"/>
            <a:ext cx="6914726" cy="265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„Prvá bola ako lev, no mala krídla orla. Hľadel som na ňu, a tu jej ošklbali krídla. Zdvihli ju zo zeme, postavili na nohy ako človeka </a:t>
            </a:r>
            <a:b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dostala ľudské srdce.“</a:t>
            </a:r>
            <a:endParaRPr dirty="0"/>
          </a:p>
        </p:txBody>
      </p:sp>
      <p:sp>
        <p:nvSpPr>
          <p:cNvPr id="194" name="Google Shape;194;p15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7,4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6" descr="nb-en-17-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6"/>
          <p:cNvSpPr txBox="1"/>
          <p:nvPr/>
        </p:nvSpPr>
        <p:spPr>
          <a:xfrm>
            <a:off x="5856120" y="741363"/>
            <a:ext cx="5304293" cy="265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„Vystúpil lev zo svojej húštiny, vyrazil ničiteľ národov, vyšiel zo svojho miesta...Tvoje mestá budú zničené...“</a:t>
            </a:r>
            <a:endParaRPr dirty="0"/>
          </a:p>
        </p:txBody>
      </p:sp>
      <p:sp>
        <p:nvSpPr>
          <p:cNvPr id="202" name="Google Shape;202;p16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Jeremiáš 4,7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7" descr="nb-en-17-1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8" descr="nb-en-17-1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9" descr="nb-en-17-1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9"/>
          <p:cNvSpPr txBox="1"/>
          <p:nvPr/>
        </p:nvSpPr>
        <p:spPr>
          <a:xfrm>
            <a:off x="779463" y="741363"/>
            <a:ext cx="7432767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„Postavili ju do popredia. </a:t>
            </a:r>
            <a:b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 tlame medzi zubami mala tri rebrá; povedali jej takto...“</a:t>
            </a:r>
            <a:endParaRPr dirty="0"/>
          </a:p>
        </p:txBody>
      </p:sp>
      <p:sp>
        <p:nvSpPr>
          <p:cNvPr id="222" name="Google Shape;222;p19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7,5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 descr="nb-en-17-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4;p2">
            <a:extLst>
              <a:ext uri="{FF2B5EF4-FFF2-40B4-BE49-F238E27FC236}">
                <a16:creationId xmlns:a16="http://schemas.microsoft.com/office/drawing/2014/main" id="{A9462A22-962E-4E51-65FA-7DF49545E149}"/>
              </a:ext>
            </a:extLst>
          </p:cNvPr>
          <p:cNvSpPr/>
          <p:nvPr/>
        </p:nvSpPr>
        <p:spPr>
          <a:xfrm>
            <a:off x="3741840" y="3470040"/>
            <a:ext cx="7174440" cy="233371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spAutoFit/>
          </a:bodyPr>
          <a:lstStyle/>
          <a:p>
            <a:pPr algn="r">
              <a:lnSpc>
                <a:spcPct val="80000"/>
              </a:lnSpc>
              <a:tabLst>
                <a:tab pos="0" algn="l"/>
              </a:tabLst>
            </a:pPr>
            <a:r>
              <a:rPr lang="cs" sz="6040" b="1" strike="noStrike" spc="-1" dirty="0">
                <a:solidFill>
                  <a:srgbClr val="FFFFFF"/>
                </a:solidFill>
                <a:latin typeface="Source Sans Pro"/>
                <a:ea typeface="Source Sans Pro"/>
              </a:rPr>
              <a:t>PRAVÉ A FALOŠNÉ NÁBOŽENSTV</a:t>
            </a:r>
            <a:r>
              <a:rPr lang="cs" sz="6040" b="1" spc="-1" dirty="0">
                <a:solidFill>
                  <a:srgbClr val="FFFFFF"/>
                </a:solidFill>
                <a:latin typeface="Source Sans Pro"/>
                <a:ea typeface="Source Sans Pro"/>
              </a:rPr>
              <a:t>O</a:t>
            </a:r>
            <a:endParaRPr lang="cs-CZ" sz="6040" b="0" strike="noStrike" spc="-1" dirty="0">
              <a:latin typeface="Arial"/>
            </a:endParaRPr>
          </a:p>
          <a:p>
            <a:pPr algn="r">
              <a:lnSpc>
                <a:spcPct val="80000"/>
              </a:lnSpc>
              <a:tabLst>
                <a:tab pos="0" algn="l"/>
              </a:tabLst>
            </a:pPr>
            <a:r>
              <a:rPr lang="cs" sz="604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ak</a:t>
            </a:r>
            <a:r>
              <a:rPr lang="cs" sz="6040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o</a:t>
            </a:r>
            <a:r>
              <a:rPr lang="cs" sz="6040" b="0" strike="noStrike" spc="-1" dirty="0">
                <a:solidFill>
                  <a:srgbClr val="FFFFFF"/>
                </a:solidFill>
                <a:latin typeface="Source Sans Pro Light"/>
                <a:ea typeface="Source Sans Pro Light"/>
              </a:rPr>
              <a:t> rozpoznať podvrh</a:t>
            </a:r>
            <a:endParaRPr lang="cs-CZ" sz="604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0" descr="nb-en-17-2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0"/>
          <p:cNvSpPr txBox="1"/>
          <p:nvPr/>
        </p:nvSpPr>
        <p:spPr>
          <a:xfrm>
            <a:off x="779463" y="741363"/>
            <a:ext cx="5934952" cy="316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„Potom som hľadel ďalej a hľa, objavila sa ďalšia šelma, podobná leopardovi. </a:t>
            </a:r>
            <a:b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 chrbte mala štyri krídla </a:t>
            </a:r>
            <a:b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ako vtáky a mala štyri hlavy. Dostala moc.“</a:t>
            </a:r>
            <a:endParaRPr dirty="0"/>
          </a:p>
        </p:txBody>
      </p:sp>
      <p:sp>
        <p:nvSpPr>
          <p:cNvPr id="230" name="Google Shape;230;p20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7,6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1" descr="nb-en-17-2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22" descr="nb-en-17-2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2"/>
          <p:cNvSpPr txBox="1"/>
          <p:nvPr/>
        </p:nvSpPr>
        <p:spPr>
          <a:xfrm>
            <a:off x="1576647" y="1665351"/>
            <a:ext cx="5507005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„...predstavuje štyri kráľovstvá, ktoré povstanú z jeho národa...“</a:t>
            </a:r>
            <a:endParaRPr dirty="0"/>
          </a:p>
        </p:txBody>
      </p:sp>
      <p:sp>
        <p:nvSpPr>
          <p:cNvPr id="244" name="Google Shape;244;p22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8,22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3" descr="nb-en-17-2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3"/>
          <p:cNvSpPr txBox="1"/>
          <p:nvPr/>
        </p:nvSpPr>
        <p:spPr>
          <a:xfrm>
            <a:off x="779464" y="741362"/>
            <a:ext cx="9502456" cy="1877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6989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4 GENERÁLI  </a:t>
            </a:r>
            <a:endParaRPr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0" algn="l" rtl="0">
              <a:lnSpc>
                <a:spcPct val="8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6989" b="1" i="0" dirty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"/>
                <a:sym typeface="Source Sans Pro"/>
              </a:rPr>
              <a:t>ALEXANDROVEJ ARMÁDY </a:t>
            </a:r>
            <a:endParaRPr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252" name="Google Shape;252;p23"/>
          <p:cNvSpPr txBox="1"/>
          <p:nvPr/>
        </p:nvSpPr>
        <p:spPr>
          <a:xfrm>
            <a:off x="699575" y="3020279"/>
            <a:ext cx="4470922" cy="219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4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590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 Light"/>
                <a:sym typeface="Source Sans Pro Light"/>
              </a:rPr>
              <a:t>1. </a:t>
            </a:r>
            <a:r>
              <a:rPr lang="sk-SK" sz="3590" b="1" i="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 Light"/>
                <a:sym typeface="Source Sans Pro Light"/>
              </a:rPr>
              <a:t>Kassandros</a:t>
            </a:r>
            <a:endParaRPr sz="359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0" algn="l" rtl="0">
              <a:lnSpc>
                <a:spcPct val="94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590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 Light"/>
                <a:sym typeface="Source Sans Pro Light"/>
              </a:rPr>
              <a:t>2. </a:t>
            </a:r>
            <a:r>
              <a:rPr lang="sk-SK" sz="3590" b="1" i="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 Light"/>
                <a:sym typeface="Source Sans Pro Light"/>
              </a:rPr>
              <a:t>Lýsimachos</a:t>
            </a:r>
            <a:endParaRPr sz="359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0" algn="l" rtl="0">
              <a:lnSpc>
                <a:spcPct val="94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590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 Light"/>
                <a:sym typeface="Source Sans Pro Light"/>
              </a:rPr>
              <a:t>3. </a:t>
            </a:r>
            <a:r>
              <a:rPr lang="sk-SK" sz="3590" b="1" i="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 Light"/>
                <a:sym typeface="Source Sans Pro Light"/>
              </a:rPr>
              <a:t>Ptolemaios</a:t>
            </a:r>
            <a:endParaRPr sz="359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0" algn="l" rtl="0">
              <a:lnSpc>
                <a:spcPct val="94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590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 Light"/>
                <a:sym typeface="Source Sans Pro Light"/>
              </a:rPr>
              <a:t>4. </a:t>
            </a:r>
            <a:r>
              <a:rPr lang="sk-SK" sz="3590" b="1" i="0" dirty="0" err="1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 Light"/>
                <a:sym typeface="Source Sans Pro Light"/>
              </a:rPr>
              <a:t>Seleukos</a:t>
            </a:r>
            <a:endParaRPr sz="359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4" descr="nb-en-17-2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4"/>
          <p:cNvSpPr txBox="1"/>
          <p:nvPr/>
        </p:nvSpPr>
        <p:spPr>
          <a:xfrm>
            <a:off x="7493661" y="741363"/>
            <a:ext cx="3671995" cy="2704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22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„Každý ostril meč proti každému </a:t>
            </a:r>
            <a:b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nakoniec ríša upadala v spleti konfliktov.“</a:t>
            </a:r>
            <a:endParaRPr dirty="0"/>
          </a:p>
        </p:txBody>
      </p:sp>
      <p:sp>
        <p:nvSpPr>
          <p:cNvPr id="260" name="Google Shape;260;p24"/>
          <p:cNvSpPr txBox="1"/>
          <p:nvPr/>
        </p:nvSpPr>
        <p:spPr>
          <a:xfrm>
            <a:off x="7402037" y="4748917"/>
            <a:ext cx="3855244" cy="911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662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Alexander Veľký, s. 494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662" b="1" i="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Theodor</a:t>
            </a:r>
            <a:r>
              <a:rPr lang="sk-SK" sz="2662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sk-SK" sz="2662" b="1" i="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Mounson</a:t>
            </a:r>
            <a:endParaRPr sz="2662" b="1" i="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5" descr="nb-en-17-2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5"/>
          <p:cNvSpPr txBox="1"/>
          <p:nvPr/>
        </p:nvSpPr>
        <p:spPr>
          <a:xfrm>
            <a:off x="779462" y="741363"/>
            <a:ext cx="6271577" cy="3380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657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Nepokoje a konflikty pokračovali medzi týmito štyrmi </a:t>
            </a:r>
            <a:r>
              <a:rPr lang="sk-SK" sz="3328" b="1" i="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častiami</a:t>
            </a: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až nakoniec 22. júna 168 p. n. l. v bitke u </a:t>
            </a:r>
            <a:r>
              <a:rPr lang="sk-SK" sz="3328" b="1" i="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Pydny</a:t>
            </a: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zanikla ríša Alexandra Veľkého 144 rokov po jeho smrti.“</a:t>
            </a:r>
            <a:endParaRPr dirty="0"/>
          </a:p>
        </p:txBody>
      </p:sp>
      <p:sp>
        <p:nvSpPr>
          <p:cNvPr id="268" name="Google Shape;268;p25"/>
          <p:cNvSpPr txBox="1"/>
          <p:nvPr/>
        </p:nvSpPr>
        <p:spPr>
          <a:xfrm>
            <a:off x="7518400" y="4729943"/>
            <a:ext cx="3428039" cy="870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51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662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 Light"/>
                <a:sym typeface="Source Sans Pro Light"/>
              </a:rPr>
              <a:t>Dejiny Ríma, </a:t>
            </a:r>
            <a:br>
              <a:rPr lang="sk-SK" sz="2662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 Light"/>
                <a:sym typeface="Source Sans Pro Light"/>
              </a:rPr>
            </a:br>
            <a:r>
              <a:rPr lang="sk-SK" sz="2662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 Light"/>
                <a:sym typeface="Source Sans Pro Light"/>
              </a:rPr>
              <a:t>kniha 3., kapitola 10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6" descr="nb-en-17-2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27" descr="nb-en-17-2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8" descr="nb-en-17-2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8"/>
          <p:cNvSpPr txBox="1"/>
          <p:nvPr/>
        </p:nvSpPr>
        <p:spPr>
          <a:xfrm>
            <a:off x="779462" y="741363"/>
            <a:ext cx="6637337" cy="214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„Pozoroval som tieto rohy, keď tu zrazu vyrástol medzi nimi ďalší, malý roh. Tri z predchádzajúcich rohov pred ním boli vylomené.“</a:t>
            </a:r>
            <a:endParaRPr dirty="0"/>
          </a:p>
        </p:txBody>
      </p:sp>
      <p:sp>
        <p:nvSpPr>
          <p:cNvPr id="288" name="Google Shape;288;p28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7,8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9" descr="nb-en-17-2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9"/>
          <p:cNvSpPr txBox="1"/>
          <p:nvPr/>
        </p:nvSpPr>
        <p:spPr>
          <a:xfrm>
            <a:off x="810848" y="741363"/>
            <a:ext cx="5045272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„Desať rohov znamená, že z tohto kráľovstva povstane desať kráľov.“</a:t>
            </a:r>
            <a:endParaRPr dirty="0"/>
          </a:p>
        </p:txBody>
      </p:sp>
      <p:sp>
        <p:nvSpPr>
          <p:cNvPr id="296" name="Google Shape;296;p29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7,24 B21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" descr="nb-en-17-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0" descr="nb-en-17-3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0"/>
          <p:cNvSpPr txBox="1"/>
          <p:nvPr/>
        </p:nvSpPr>
        <p:spPr>
          <a:xfrm>
            <a:off x="779463" y="743590"/>
            <a:ext cx="4065498" cy="265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„Tento roh mal oči, ako majú ľudia, </a:t>
            </a:r>
            <a:b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jeho ústa sa vyjadrovali velikášsky.“</a:t>
            </a:r>
            <a:endParaRPr dirty="0"/>
          </a:p>
        </p:txBody>
      </p:sp>
      <p:sp>
        <p:nvSpPr>
          <p:cNvPr id="304" name="Google Shape;304;p30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7,8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1" descr="nb-en-17-3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1"/>
          <p:cNvSpPr txBox="1"/>
          <p:nvPr/>
        </p:nvSpPr>
        <p:spPr>
          <a:xfrm>
            <a:off x="7180628" y="741363"/>
            <a:ext cx="4027238" cy="16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„Pre tieto veci som sa ja, Daniel, rozrušil.“</a:t>
            </a:r>
            <a:endParaRPr dirty="0"/>
          </a:p>
        </p:txBody>
      </p:sp>
      <p:sp>
        <p:nvSpPr>
          <p:cNvPr id="312" name="Google Shape;312;p31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7,15 B21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2" descr="nb-en-17-3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2"/>
          <p:cNvSpPr txBox="1"/>
          <p:nvPr/>
        </p:nvSpPr>
        <p:spPr>
          <a:xfrm>
            <a:off x="7596178" y="741363"/>
            <a:ext cx="3498542" cy="265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„Hľadel som ďalej a tento roh rozpútal vojnu so svätými a víťazil nad nimi...“</a:t>
            </a:r>
            <a:endParaRPr dirty="0"/>
          </a:p>
        </p:txBody>
      </p:sp>
      <p:sp>
        <p:nvSpPr>
          <p:cNvPr id="320" name="Google Shape;320;p32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7,21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3" descr="nb-en-17-3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3"/>
          <p:cNvSpPr txBox="1"/>
          <p:nvPr/>
        </p:nvSpPr>
        <p:spPr>
          <a:xfrm>
            <a:off x="779463" y="741363"/>
            <a:ext cx="7860714" cy="214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„Bude hovoriť slová proti Najvyššiemu, bude sužovať svätých Najvyššieho, </a:t>
            </a:r>
            <a:b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bude sa pokúšať zmeniť posvätné obdobia a predpisy.“</a:t>
            </a:r>
            <a:endParaRPr dirty="0"/>
          </a:p>
        </p:txBody>
      </p:sp>
      <p:sp>
        <p:nvSpPr>
          <p:cNvPr id="328" name="Google Shape;328;p33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7,25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34" descr="nb-en-17-3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4"/>
          <p:cNvSpPr txBox="1"/>
          <p:nvPr/>
        </p:nvSpPr>
        <p:spPr>
          <a:xfrm>
            <a:off x="5225460" y="2022027"/>
            <a:ext cx="5946214" cy="1116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„Do jeho ruky budú vydaní na čas a časy a polovicu času...“</a:t>
            </a:r>
            <a:endParaRPr dirty="0"/>
          </a:p>
        </p:txBody>
      </p:sp>
      <p:sp>
        <p:nvSpPr>
          <p:cNvPr id="336" name="Google Shape;336;p34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7,25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35" descr="nb-en-17-3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5"/>
          <p:cNvSpPr txBox="1"/>
          <p:nvPr/>
        </p:nvSpPr>
        <p:spPr>
          <a:xfrm>
            <a:off x="779463" y="741363"/>
            <a:ext cx="7846377" cy="16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„Mňa, Daniela, veľmi vyľakali vlastné myšlienky a tvár sa mi zmenila, </a:t>
            </a:r>
            <a:b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všetko toto som si nechal pre seba.“</a:t>
            </a:r>
            <a:endParaRPr dirty="0"/>
          </a:p>
        </p:txBody>
      </p:sp>
      <p:sp>
        <p:nvSpPr>
          <p:cNvPr id="344" name="Google Shape;344;p35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7,28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36" descr="nb-en-17-3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37" descr="nb-en-17-3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7"/>
          <p:cNvSpPr txBox="1"/>
          <p:nvPr/>
        </p:nvSpPr>
        <p:spPr>
          <a:xfrm>
            <a:off x="6299200" y="741363"/>
            <a:ext cx="4992679" cy="214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„...vzbudzovala strach </a:t>
            </a:r>
            <a:b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hrôzu, bola nesmierne mocná...</a:t>
            </a:r>
            <a:b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mala desať rohov.“</a:t>
            </a:r>
            <a:endParaRPr dirty="0"/>
          </a:p>
        </p:txBody>
      </p:sp>
      <p:sp>
        <p:nvSpPr>
          <p:cNvPr id="358" name="Google Shape;358;p37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7,7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8" descr="nb-en-17-3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8"/>
          <p:cNvSpPr txBox="1"/>
          <p:nvPr/>
        </p:nvSpPr>
        <p:spPr>
          <a:xfrm>
            <a:off x="779463" y="741363"/>
            <a:ext cx="4256948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„...z tohto kráľovstva povstane desať kráľov.“</a:t>
            </a:r>
            <a:endParaRPr dirty="0"/>
          </a:p>
        </p:txBody>
      </p:sp>
      <p:sp>
        <p:nvSpPr>
          <p:cNvPr id="366" name="Google Shape;366;p38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7,24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9" descr="nb-en-17-3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4" descr="nb-en-17-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40" descr="nb-en-17-4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41" descr="nb-en-17-4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2" descr="nb-en-17-4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2"/>
          <p:cNvSpPr txBox="1"/>
          <p:nvPr/>
        </p:nvSpPr>
        <p:spPr>
          <a:xfrm>
            <a:off x="6048258" y="750059"/>
            <a:ext cx="4898181" cy="316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„Desať rohov znamená, že z toho kráľovstva povstane desať kráľov. Ešte ďalší povstane po nich...a zosadí troch kráľov.“</a:t>
            </a:r>
            <a:endParaRPr dirty="0"/>
          </a:p>
        </p:txBody>
      </p:sp>
      <p:sp>
        <p:nvSpPr>
          <p:cNvPr id="392" name="Google Shape;392;p42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7,24 B21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43" descr="nb-en-17-4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3"/>
          <p:cNvSpPr txBox="1"/>
          <p:nvPr/>
        </p:nvSpPr>
        <p:spPr>
          <a:xfrm>
            <a:off x="0" y="2651443"/>
            <a:ext cx="1171257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4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4000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 r. 493 </a:t>
            </a:r>
            <a:r>
              <a:rPr lang="sk-SK" sz="4000" b="1" i="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Herulovia</a:t>
            </a:r>
            <a:r>
              <a:rPr lang="sk-SK" sz="4000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zanikli </a:t>
            </a:r>
            <a:br>
              <a:rPr lang="sk-SK" sz="4000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4000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vďaka cisárovi </a:t>
            </a:r>
            <a:r>
              <a:rPr lang="sk-SK" sz="4000" b="1" i="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Zenovi</a:t>
            </a:r>
            <a:r>
              <a:rPr lang="sk-SK" sz="4000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40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44" descr="nb-en-17-4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4"/>
          <p:cNvSpPr txBox="1"/>
          <p:nvPr/>
        </p:nvSpPr>
        <p:spPr>
          <a:xfrm>
            <a:off x="779463" y="814884"/>
            <a:ext cx="756189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4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4000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Ďalší cisár </a:t>
            </a:r>
            <a:r>
              <a:rPr lang="sk-SK" sz="4000" b="1" i="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Justinián</a:t>
            </a:r>
            <a:r>
              <a:rPr lang="sk-SK" sz="4000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vyhubil Vandalov v r. 534 a zlomil moc </a:t>
            </a:r>
            <a:r>
              <a:rPr lang="sk-SK" sz="4000" b="1" i="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Ostrogótov</a:t>
            </a:r>
            <a:r>
              <a:rPr lang="sk-SK" sz="4000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 r. 538.</a:t>
            </a:r>
            <a:endParaRPr sz="40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45" descr="nb-en-17-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5"/>
          <p:cNvSpPr txBox="1"/>
          <p:nvPr/>
        </p:nvSpPr>
        <p:spPr>
          <a:xfrm>
            <a:off x="1093493" y="1433912"/>
            <a:ext cx="9257174" cy="2209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55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4000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 tej dobe vydal cisár </a:t>
            </a:r>
            <a:r>
              <a:rPr lang="sk-SK" sz="4000" b="1" i="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Justinián</a:t>
            </a:r>
            <a:r>
              <a:rPr lang="sk-SK" sz="4000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výnos, ktorý ustanovil rímskych biskupov či pápežov za náboženských vodcov </a:t>
            </a:r>
            <a:r>
              <a:rPr lang="sk-SK" sz="4000" b="1" i="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Západo</a:t>
            </a:r>
            <a:r>
              <a:rPr lang="sk-SK" sz="4000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-rímskej ríše.</a:t>
            </a:r>
            <a:endParaRPr sz="40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46" descr="nb-en-17-4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6"/>
          <p:cNvSpPr txBox="1"/>
          <p:nvPr/>
        </p:nvSpPr>
        <p:spPr>
          <a:xfrm>
            <a:off x="779463" y="741363"/>
            <a:ext cx="5416911" cy="1116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„...bude odlišný od tých predchádzajúcich...“</a:t>
            </a:r>
            <a:endParaRPr dirty="0"/>
          </a:p>
        </p:txBody>
      </p:sp>
      <p:sp>
        <p:nvSpPr>
          <p:cNvPr id="421" name="Google Shape;421;p46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7,24 B21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47" descr="nb-en-17-4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7"/>
          <p:cNvSpPr txBox="1"/>
          <p:nvPr/>
        </p:nvSpPr>
        <p:spPr>
          <a:xfrm>
            <a:off x="6990080" y="741363"/>
            <a:ext cx="4607700" cy="214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„Hľadel som ďalej </a:t>
            </a:r>
            <a:b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tento roh rozpútal vojnu so svätými </a:t>
            </a:r>
            <a:b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víťazil nad nimi...“</a:t>
            </a:r>
            <a:endParaRPr dirty="0"/>
          </a:p>
        </p:txBody>
      </p:sp>
      <p:sp>
        <p:nvSpPr>
          <p:cNvPr id="429" name="Google Shape;429;p47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7,21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48" descr="nb-en-17-4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8"/>
          <p:cNvSpPr txBox="1"/>
          <p:nvPr/>
        </p:nvSpPr>
        <p:spPr>
          <a:xfrm>
            <a:off x="8130998" y="1016990"/>
            <a:ext cx="3581242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„Svätý budú vydaní do jeho rúk...“</a:t>
            </a:r>
            <a:endParaRPr dirty="0"/>
          </a:p>
        </p:txBody>
      </p:sp>
      <p:sp>
        <p:nvSpPr>
          <p:cNvPr id="437" name="Google Shape;437;p48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7,25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49" descr="nb-en-17-4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9"/>
          <p:cNvSpPr txBox="1"/>
          <p:nvPr/>
        </p:nvSpPr>
        <p:spPr>
          <a:xfrm>
            <a:off x="779463" y="741363"/>
            <a:ext cx="3356007" cy="265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„bude sa pokúšať zmeniť posvätné obdobia </a:t>
            </a:r>
            <a:b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predpisy.“</a:t>
            </a:r>
            <a:endParaRPr dirty="0"/>
          </a:p>
        </p:txBody>
      </p:sp>
      <p:sp>
        <p:nvSpPr>
          <p:cNvPr id="445" name="Google Shape;445;p49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7,25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5" descr="nb-en-17-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5"/>
          <p:cNvSpPr txBox="1"/>
          <p:nvPr/>
        </p:nvSpPr>
        <p:spPr>
          <a:xfrm>
            <a:off x="779463" y="741363"/>
            <a:ext cx="6738033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u="none" strike="noStrike" cap="none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„Vo svojom nočnom videní som videl, ako štyri nebeské vetry rozbúrili veľké more.“</a:t>
            </a:r>
            <a:endParaRPr dirty="0"/>
          </a:p>
        </p:txBody>
      </p:sp>
      <p:sp>
        <p:nvSpPr>
          <p:cNvPr id="114" name="Google Shape;114;p5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7,2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50" descr="nb-en-17-5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50"/>
          <p:cNvSpPr txBox="1"/>
          <p:nvPr/>
        </p:nvSpPr>
        <p:spPr>
          <a:xfrm>
            <a:off x="779463" y="741363"/>
            <a:ext cx="4774990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„Do jeho ruky budú vydaní na čas a časy </a:t>
            </a:r>
            <a:b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polovicu času...“</a:t>
            </a:r>
            <a:endParaRPr dirty="0"/>
          </a:p>
        </p:txBody>
      </p:sp>
      <p:sp>
        <p:nvSpPr>
          <p:cNvPr id="453" name="Google Shape;453;p50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7,25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51" descr="nb-en-17-5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1"/>
          <p:cNvSpPr txBox="1"/>
          <p:nvPr/>
        </p:nvSpPr>
        <p:spPr>
          <a:xfrm>
            <a:off x="796196" y="741363"/>
            <a:ext cx="10186924" cy="2769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18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11" b="0" i="0" dirty="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Čas - 1 rok 					</a:t>
            </a:r>
            <a:r>
              <a:rPr lang="sk-SK" sz="3411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 Light"/>
                <a:sym typeface="Source Sans Pro Light"/>
              </a:rPr>
              <a:t>360 dní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0" algn="l" rtl="0">
              <a:lnSpc>
                <a:spcPct val="1018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11" b="0" i="0" dirty="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Časy - 2 roky 					</a:t>
            </a:r>
            <a:r>
              <a:rPr lang="sk-SK" sz="3411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 Light"/>
                <a:sym typeface="Source Sans Pro Light"/>
              </a:rPr>
              <a:t>720 dní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0" algn="l" rtl="0">
              <a:lnSpc>
                <a:spcPct val="1018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11" b="0" i="0" dirty="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Polovica času - 1/2 roku 			</a:t>
            </a:r>
            <a:r>
              <a:rPr lang="sk-SK" sz="3411" b="1" i="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 Light"/>
                <a:sym typeface="Source Sans Pro Light"/>
              </a:rPr>
              <a:t>180 dní</a:t>
            </a:r>
            <a:endParaRPr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0" algn="l" rtl="0">
              <a:lnSpc>
                <a:spcPct val="101854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sk-SK" sz="3411" b="1" i="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18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11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Celkom to robí 				1260 dní </a:t>
            </a:r>
            <a:endParaRPr dirty="0"/>
          </a:p>
        </p:txBody>
      </p:sp>
      <p:sp>
        <p:nvSpPr>
          <p:cNvPr id="461" name="Google Shape;461;p51"/>
          <p:cNvSpPr txBox="1"/>
          <p:nvPr/>
        </p:nvSpPr>
        <p:spPr>
          <a:xfrm>
            <a:off x="796196" y="3510670"/>
            <a:ext cx="6640924" cy="657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18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600" b="0" i="0" dirty="0">
                <a:solidFill>
                  <a:srgbClr val="FFFFFF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rPr>
              <a:t>Každý deň predstavuje jeden rok.</a:t>
            </a:r>
            <a:endParaRPr dirty="0"/>
          </a:p>
        </p:txBody>
      </p:sp>
      <p:sp>
        <p:nvSpPr>
          <p:cNvPr id="462" name="Google Shape;462;p51"/>
          <p:cNvSpPr txBox="1"/>
          <p:nvPr/>
        </p:nvSpPr>
        <p:spPr>
          <a:xfrm>
            <a:off x="8446326" y="4641606"/>
            <a:ext cx="2488851" cy="448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662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Ezechiel 4:6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52" descr="nb-en-17-5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53" descr="nb-en-17-5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54" descr="nb-en-17-5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54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7,8</a:t>
            </a:r>
            <a:endParaRPr/>
          </a:p>
        </p:txBody>
      </p:sp>
      <p:sp>
        <p:nvSpPr>
          <p:cNvPr id="482" name="Google Shape;482;p54"/>
          <p:cNvSpPr txBox="1"/>
          <p:nvPr/>
        </p:nvSpPr>
        <p:spPr>
          <a:xfrm>
            <a:off x="779463" y="741363"/>
            <a:ext cx="6779585" cy="3430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60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11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 </a:t>
            </a:r>
          </a:p>
          <a:p>
            <a:pPr marL="0" marR="0" lvl="0" indent="0" algn="l" rtl="0">
              <a:lnSpc>
                <a:spcPct val="1060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11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Malý roh povstane v západnej Európe medzi desiatimi kráľovstvami, ktoré vzišli </a:t>
            </a:r>
            <a:br>
              <a:rPr lang="sk-SK" sz="3411" b="1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411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 rozpadu Ríma.</a:t>
            </a:r>
            <a:endParaRPr dirty="0"/>
          </a:p>
          <a:p>
            <a:pPr marL="0" marR="0" lvl="0" indent="0" algn="l" rtl="0">
              <a:lnSpc>
                <a:spcPct val="10609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11" b="1" i="0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55" descr="nb-en-17-5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55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7,8</a:t>
            </a:r>
            <a:endParaRPr/>
          </a:p>
        </p:txBody>
      </p:sp>
      <p:sp>
        <p:nvSpPr>
          <p:cNvPr id="490" name="Google Shape;490;p55"/>
          <p:cNvSpPr txBox="1"/>
          <p:nvPr/>
        </p:nvSpPr>
        <p:spPr>
          <a:xfrm>
            <a:off x="709491" y="563088"/>
            <a:ext cx="4009189" cy="2874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60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11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 </a:t>
            </a:r>
          </a:p>
          <a:p>
            <a:pPr marL="0" marR="0" lvl="0" indent="0" algn="l" rtl="0">
              <a:lnSpc>
                <a:spcPct val="1060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11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 svojom vzostupe, vyvrátil malý roh tri pôvodné kráľovstvá</a:t>
            </a:r>
            <a:endParaRPr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56" descr="nb-en-17-5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56"/>
          <p:cNvSpPr txBox="1"/>
          <p:nvPr/>
        </p:nvSpPr>
        <p:spPr>
          <a:xfrm>
            <a:off x="5450696" y="4876346"/>
            <a:ext cx="5495743" cy="225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7,20</a:t>
            </a:r>
            <a:endParaRPr/>
          </a:p>
        </p:txBody>
      </p:sp>
      <p:sp>
        <p:nvSpPr>
          <p:cNvPr id="498" name="Google Shape;498;p56"/>
          <p:cNvSpPr txBox="1"/>
          <p:nvPr/>
        </p:nvSpPr>
        <p:spPr>
          <a:xfrm>
            <a:off x="6844094" y="741363"/>
            <a:ext cx="4234425" cy="336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3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11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3. </a:t>
            </a:r>
          </a:p>
          <a:p>
            <a:pPr marL="0" marR="0" lvl="0" indent="0" algn="l" rtl="0">
              <a:lnSpc>
                <a:spcPct val="103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11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Proroctvo hovorí, že malý roh povstane medzi ďalšími rohmi potom, čo už tam ostatné rohy sú.</a:t>
            </a:r>
            <a:endParaRPr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57" descr="nb-en-17-5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57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7,24</a:t>
            </a:r>
            <a:endParaRPr/>
          </a:p>
        </p:txBody>
      </p:sp>
      <p:sp>
        <p:nvSpPr>
          <p:cNvPr id="506" name="Google Shape;506;p57"/>
          <p:cNvSpPr txBox="1"/>
          <p:nvPr/>
        </p:nvSpPr>
        <p:spPr>
          <a:xfrm>
            <a:off x="779463" y="741363"/>
            <a:ext cx="4256948" cy="2317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60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11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4. </a:t>
            </a:r>
          </a:p>
          <a:p>
            <a:pPr marL="0" marR="0" lvl="0" indent="0" algn="l" rtl="0">
              <a:lnSpc>
                <a:spcPct val="1060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11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Táto mocnosť sa bude od ostatných kráľovstiev líšiť.</a:t>
            </a:r>
            <a:endParaRPr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58" descr="nb-en-17-5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58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7,21-25</a:t>
            </a:r>
            <a:endParaRPr/>
          </a:p>
        </p:txBody>
      </p:sp>
      <p:sp>
        <p:nvSpPr>
          <p:cNvPr id="514" name="Google Shape;514;p58"/>
          <p:cNvSpPr txBox="1"/>
          <p:nvPr/>
        </p:nvSpPr>
        <p:spPr>
          <a:xfrm>
            <a:off x="799586" y="741363"/>
            <a:ext cx="4651110" cy="2317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60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11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5. </a:t>
            </a:r>
          </a:p>
          <a:p>
            <a:pPr marL="0" marR="0" lvl="0" indent="0" algn="l" rtl="0">
              <a:lnSpc>
                <a:spcPct val="1060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11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Malý roh bude prenasledovať </a:t>
            </a:r>
            <a:br>
              <a:rPr lang="sk-SK" sz="3411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411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„hubiť„ svätých.</a:t>
            </a:r>
            <a:endParaRPr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59" descr="nb-en-17-5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59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7,25</a:t>
            </a:r>
            <a:endParaRPr/>
          </a:p>
        </p:txBody>
      </p:sp>
      <p:sp>
        <p:nvSpPr>
          <p:cNvPr id="522" name="Google Shape;522;p59"/>
          <p:cNvSpPr txBox="1"/>
          <p:nvPr/>
        </p:nvSpPr>
        <p:spPr>
          <a:xfrm>
            <a:off x="6872940" y="741363"/>
            <a:ext cx="4073499" cy="2317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60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11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6. </a:t>
            </a:r>
          </a:p>
          <a:p>
            <a:pPr marL="0" marR="0" lvl="0" indent="0" algn="l" rtl="0">
              <a:lnSpc>
                <a:spcPct val="1060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411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Táto mocnosť sa bude „snažiť zmeniť doby a zákon.“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6" descr="nb-en-17-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6"/>
          <p:cNvSpPr txBox="1"/>
          <p:nvPr/>
        </p:nvSpPr>
        <p:spPr>
          <a:xfrm>
            <a:off x="779463" y="741363"/>
            <a:ext cx="5934952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„Z mora vystúpili štyri veľké šelmy, líšiace sa jedna od druhej.“</a:t>
            </a:r>
            <a:endParaRPr dirty="0"/>
          </a:p>
        </p:txBody>
      </p:sp>
      <p:sp>
        <p:nvSpPr>
          <p:cNvPr id="122" name="Google Shape;122;p6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7,3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60" descr="nb-en-17-6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60"/>
          <p:cNvSpPr txBox="1"/>
          <p:nvPr/>
        </p:nvSpPr>
        <p:spPr>
          <a:xfrm>
            <a:off x="6971035" y="741363"/>
            <a:ext cx="3975404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„Do jeho ruky budú vydaní na čas a časy a polovicu času...“</a:t>
            </a:r>
            <a:endParaRPr dirty="0"/>
          </a:p>
        </p:txBody>
      </p:sp>
      <p:sp>
        <p:nvSpPr>
          <p:cNvPr id="530" name="Google Shape;530;p60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7,25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61" descr="nb-en-17-6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61"/>
          <p:cNvSpPr txBox="1"/>
          <p:nvPr/>
        </p:nvSpPr>
        <p:spPr>
          <a:xfrm>
            <a:off x="779463" y="741363"/>
            <a:ext cx="8513897" cy="214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„Pozeral som sa, až boli napokon postavené tróny a Odveký si zasadol. Jeho odev bol biely ako sneh a vlasy jeho hlavy boli ako čistá vlna...“</a:t>
            </a:r>
            <a:endParaRPr dirty="0"/>
          </a:p>
        </p:txBody>
      </p:sp>
      <p:sp>
        <p:nvSpPr>
          <p:cNvPr id="538" name="Google Shape;538;p61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7,9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62" descr="nb-en-17-6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62"/>
          <p:cNvSpPr txBox="1"/>
          <p:nvPr/>
        </p:nvSpPr>
        <p:spPr>
          <a:xfrm>
            <a:off x="779463" y="741363"/>
            <a:ext cx="5146628" cy="214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„...jeho trónom boli ohnivé plamene a jeho kolesami bol plápolajúci oheň.“</a:t>
            </a:r>
            <a:endParaRPr dirty="0"/>
          </a:p>
        </p:txBody>
      </p:sp>
      <p:sp>
        <p:nvSpPr>
          <p:cNvPr id="546" name="Google Shape;546;p62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7,9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63" descr="nb-en-17-6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63"/>
          <p:cNvSpPr txBox="1"/>
          <p:nvPr/>
        </p:nvSpPr>
        <p:spPr>
          <a:xfrm>
            <a:off x="6207760" y="730056"/>
            <a:ext cx="5118763" cy="316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„Ohnivá rieka vyvierala </a:t>
            </a:r>
            <a:b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vytekala spred neho. Tisíce tisícov mu posluhovali a desaťtisíce </a:t>
            </a:r>
            <a:r>
              <a:rPr lang="sk-SK" sz="3328" b="1" i="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desaťtisícov</a:t>
            </a: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stáli pred ním.“</a:t>
            </a:r>
            <a:endParaRPr dirty="0"/>
          </a:p>
        </p:txBody>
      </p:sp>
      <p:sp>
        <p:nvSpPr>
          <p:cNvPr id="554" name="Google Shape;554;p63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7,10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64" descr="nb-en-17-6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64"/>
          <p:cNvSpPr txBox="1"/>
          <p:nvPr/>
        </p:nvSpPr>
        <p:spPr>
          <a:xfrm>
            <a:off x="-1" y="741363"/>
            <a:ext cx="11712239" cy="1116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„...desaťtisíce </a:t>
            </a:r>
            <a:r>
              <a:rPr lang="sk-SK" sz="3328" b="1" i="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desaťtisícov</a:t>
            </a: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stáli pred ním. </a:t>
            </a:r>
            <a:b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Súd zasadol a knihy sa otvorili.“</a:t>
            </a:r>
            <a:endParaRPr dirty="0"/>
          </a:p>
        </p:txBody>
      </p:sp>
      <p:sp>
        <p:nvSpPr>
          <p:cNvPr id="562" name="Google Shape;562;p64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7,10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65" descr="nb-en-17-6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65"/>
          <p:cNvSpPr txBox="1"/>
          <p:nvPr/>
        </p:nvSpPr>
        <p:spPr>
          <a:xfrm>
            <a:off x="0" y="741363"/>
            <a:ext cx="11712575" cy="111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„...zasadne však súd a vezme mu moc </a:t>
            </a:r>
            <a:b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ničiť a hubiť až do konca.“</a:t>
            </a:r>
            <a:endParaRPr dirty="0"/>
          </a:p>
        </p:txBody>
      </p:sp>
      <p:sp>
        <p:nvSpPr>
          <p:cNvPr id="570" name="Google Shape;570;p65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7,26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66" descr="nb-en-17-6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66"/>
          <p:cNvSpPr txBox="1"/>
          <p:nvPr/>
        </p:nvSpPr>
        <p:spPr>
          <a:xfrm>
            <a:off x="779462" y="741363"/>
            <a:ext cx="10091737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„V nočnom videní som videl: S nebeskými oblakmi prichádzal ktosi ako Syn človeka. Priblížil sa </a:t>
            </a:r>
            <a:b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až k Odvekému, priviedli ho pred neho.“</a:t>
            </a:r>
            <a:endParaRPr dirty="0"/>
          </a:p>
        </p:txBody>
      </p:sp>
      <p:sp>
        <p:nvSpPr>
          <p:cNvPr id="578" name="Google Shape;578;p66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7,13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67" descr="nb-en-17-6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68" descr="nb-en-17-6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68"/>
          <p:cNvSpPr txBox="1"/>
          <p:nvPr/>
        </p:nvSpPr>
        <p:spPr>
          <a:xfrm>
            <a:off x="7125875" y="741363"/>
            <a:ext cx="3938365" cy="1116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„...bozkom zrádzaš Syna človeka?„</a:t>
            </a:r>
            <a:endParaRPr dirty="0"/>
          </a:p>
        </p:txBody>
      </p:sp>
      <p:sp>
        <p:nvSpPr>
          <p:cNvPr id="592" name="Google Shape;592;p68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Lukáš 22,48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69" descr="nb-en-17-6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69"/>
          <p:cNvSpPr txBox="1"/>
          <p:nvPr/>
        </p:nvSpPr>
        <p:spPr>
          <a:xfrm>
            <a:off x="779463" y="741363"/>
            <a:ext cx="4249737" cy="1116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„Súd zasadol a knihy sa otvorili.“</a:t>
            </a:r>
            <a:endParaRPr dirty="0"/>
          </a:p>
        </p:txBody>
      </p:sp>
      <p:sp>
        <p:nvSpPr>
          <p:cNvPr id="600" name="Google Shape;600;p69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7,10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7" descr="nb-en-17-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7"/>
          <p:cNvSpPr txBox="1"/>
          <p:nvPr/>
        </p:nvSpPr>
        <p:spPr>
          <a:xfrm>
            <a:off x="779463" y="750897"/>
            <a:ext cx="6329114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„Vody, ktoré si videl tam, </a:t>
            </a:r>
            <a:b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kde sedí neviestka, to sú ľudia, zástupy, národy a jazyky.“</a:t>
            </a:r>
            <a:endParaRPr dirty="0"/>
          </a:p>
        </p:txBody>
      </p:sp>
      <p:sp>
        <p:nvSpPr>
          <p:cNvPr id="130" name="Google Shape;130;p7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Zjavenie 17,15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70" descr="nb-en-17-7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70"/>
          <p:cNvSpPr txBox="1"/>
          <p:nvPr/>
        </p:nvSpPr>
        <p:spPr>
          <a:xfrm>
            <a:off x="779463" y="741363"/>
            <a:ext cx="5495743" cy="214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„Bola mu odovzdaná moc </a:t>
            </a:r>
            <a:b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sláva i kráľovstvo, aby mu slúžili ľudia každého národa i jazyka.“</a:t>
            </a:r>
            <a:endParaRPr dirty="0"/>
          </a:p>
        </p:txBody>
      </p:sp>
      <p:sp>
        <p:nvSpPr>
          <p:cNvPr id="608" name="Google Shape;608;p70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7,14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71" descr="nb-en-17-7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71"/>
          <p:cNvSpPr txBox="1"/>
          <p:nvPr/>
        </p:nvSpPr>
        <p:spPr>
          <a:xfrm>
            <a:off x="779463" y="1969305"/>
            <a:ext cx="7049867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„Jeho moc je večná, nikdy nepominie, a jeho kráľovstvo nebude nikdy zničené.“</a:t>
            </a:r>
            <a:endParaRPr dirty="0"/>
          </a:p>
        </p:txBody>
      </p:sp>
      <p:sp>
        <p:nvSpPr>
          <p:cNvPr id="616" name="Google Shape;616;p71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7,14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72" descr="nb-en-17-7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34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72"/>
          <p:cNvSpPr txBox="1"/>
          <p:nvPr/>
        </p:nvSpPr>
        <p:spPr>
          <a:xfrm>
            <a:off x="779463" y="741363"/>
            <a:ext cx="5169152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„Kráľovstvo, moc ... budú zverené ľudu svätých Najvyššieho.“</a:t>
            </a:r>
            <a:endParaRPr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73" descr="nb-en-17-7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73"/>
          <p:cNvSpPr txBox="1"/>
          <p:nvPr/>
        </p:nvSpPr>
        <p:spPr>
          <a:xfrm>
            <a:off x="7487919" y="741363"/>
            <a:ext cx="4088439" cy="316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„Kráľovstvo však dostanú svätí Najvyššieho </a:t>
            </a:r>
            <a:b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 kráľovstvo si udržia navždy, na veky vekov.“</a:t>
            </a:r>
            <a:endParaRPr dirty="0"/>
          </a:p>
        </p:txBody>
      </p:sp>
      <p:sp>
        <p:nvSpPr>
          <p:cNvPr id="631" name="Google Shape;631;p73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7,18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74" descr="nb-en-17-7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26;p75">
            <a:extLst>
              <a:ext uri="{FF2B5EF4-FFF2-40B4-BE49-F238E27FC236}">
                <a16:creationId xmlns:a16="http://schemas.microsoft.com/office/drawing/2014/main" id="{B52A7283-758A-30A5-6142-1669E1392695}"/>
              </a:ext>
            </a:extLst>
          </p:cNvPr>
          <p:cNvSpPr/>
          <p:nvPr/>
        </p:nvSpPr>
        <p:spPr>
          <a:xfrm>
            <a:off x="1249925" y="3535425"/>
            <a:ext cx="9693000" cy="18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410" dirty="0" err="1">
                <a:latin typeface="Source Sans Pro"/>
                <a:ea typeface="Source Sans Pro"/>
                <a:cs typeface="Source Sans Pro"/>
                <a:sym typeface="Source Sans Pro"/>
              </a:rPr>
              <a:t>Názov</a:t>
            </a:r>
            <a:r>
              <a:rPr lang="cs-CZ" sz="7410" dirty="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br>
              <a:rPr lang="cs-CZ" sz="7410" dirty="0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cs-CZ" sz="7410" dirty="0" err="1">
                <a:latin typeface="Source Sans Pro"/>
                <a:ea typeface="Source Sans Pro"/>
                <a:cs typeface="Source Sans Pro"/>
                <a:sym typeface="Source Sans Pro"/>
              </a:rPr>
              <a:t>ďalšie</a:t>
            </a:r>
            <a:r>
              <a:rPr lang="cs-CZ" sz="7410" dirty="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cs-CZ" sz="7410" dirty="0" err="1">
                <a:latin typeface="Source Sans Pro"/>
                <a:ea typeface="Source Sans Pro"/>
                <a:cs typeface="Source Sans Pro"/>
                <a:sym typeface="Source Sans Pro"/>
              </a:rPr>
              <a:t>prednášky</a:t>
            </a:r>
            <a:r>
              <a:rPr lang="cs-CZ" sz="7410" dirty="0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7410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ctr" rtl="0">
              <a:lnSpc>
                <a:spcPct val="7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41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8" descr="nb-en-17-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8"/>
          <p:cNvSpPr txBox="1"/>
          <p:nvPr/>
        </p:nvSpPr>
        <p:spPr>
          <a:xfrm>
            <a:off x="779463" y="741363"/>
            <a:ext cx="5844858" cy="1628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„Štyri veľké šelmy znamenajú, že na zemi povstanú štyria králi.“</a:t>
            </a:r>
            <a:endParaRPr dirty="0"/>
          </a:p>
        </p:txBody>
      </p:sp>
      <p:sp>
        <p:nvSpPr>
          <p:cNvPr id="138" name="Google Shape;138;p8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7,17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9" descr="nb-en-17-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1712240" cy="658813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9"/>
          <p:cNvSpPr txBox="1"/>
          <p:nvPr/>
        </p:nvSpPr>
        <p:spPr>
          <a:xfrm>
            <a:off x="6596705" y="741363"/>
            <a:ext cx="4482184" cy="1116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328" b="1" i="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„Štvrtá šelma, to bude štvrté kráľovstvo...“</a:t>
            </a:r>
            <a:endParaRPr dirty="0"/>
          </a:p>
        </p:txBody>
      </p:sp>
      <p:sp>
        <p:nvSpPr>
          <p:cNvPr id="146" name="Google Shape;146;p9"/>
          <p:cNvSpPr txBox="1"/>
          <p:nvPr/>
        </p:nvSpPr>
        <p:spPr>
          <a:xfrm>
            <a:off x="5450696" y="4625169"/>
            <a:ext cx="5495743" cy="47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496" b="1" i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Daniel 7,23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5208</Words>
  <Application>Microsoft Office PowerPoint</Application>
  <PresentationFormat>Vlastní</PresentationFormat>
  <Paragraphs>515</Paragraphs>
  <Slides>75</Slides>
  <Notes>75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75</vt:i4>
      </vt:variant>
    </vt:vector>
  </HeadingPairs>
  <TitlesOfParts>
    <vt:vector size="80" baseType="lpstr">
      <vt:lpstr>Arial</vt:lpstr>
      <vt:lpstr>Source Sans Pro</vt:lpstr>
      <vt:lpstr>Calibri</vt:lpstr>
      <vt:lpstr>Source Sans Pro Light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Filip Podsedník</dc:creator>
  <cp:lastModifiedBy>Filip Podsedník</cp:lastModifiedBy>
  <cp:revision>1</cp:revision>
  <dcterms:created xsi:type="dcterms:W3CDTF">2013-01-27T09:14:16Z</dcterms:created>
  <dcterms:modified xsi:type="dcterms:W3CDTF">2025-05-05T14:52:09Z</dcterms:modified>
</cp:coreProperties>
</file>