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7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Lst>
  <p:sldSz cx="11712575" cy="6594475"/>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67" userDrawn="1">
          <p15:clr>
            <a:srgbClr val="A4A3A4"/>
          </p15:clr>
        </p15:guide>
        <p15:guide id="2" pos="491" userDrawn="1">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1" roundtripDataSignature="AMtx7mhys0BKZC3relxDu/DxQQKyTbXta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013" autoAdjust="0"/>
  </p:normalViewPr>
  <p:slideViewPr>
    <p:cSldViewPr snapToGrid="0">
      <p:cViewPr>
        <p:scale>
          <a:sx n="93" d="100"/>
          <a:sy n="93" d="100"/>
        </p:scale>
        <p:origin x="486" y="324"/>
      </p:cViewPr>
      <p:guideLst>
        <p:guide orient="horz" pos="467"/>
        <p:guide pos="49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81"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2" name="Google Shape;82;p1: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216000" lvl="0" indent="-216000" algn="l" rtl="0">
              <a:lnSpc>
                <a:spcPct val="100000"/>
              </a:lnSpc>
              <a:spcBef>
                <a:spcPts val="0"/>
              </a:spcBef>
              <a:spcAft>
                <a:spcPts val="0"/>
              </a:spcAft>
              <a:buSzPts val="1400"/>
              <a:buNone/>
            </a:pPr>
            <a:r>
              <a:rPr lang="sk-SK" sz="1200" dirty="0"/>
              <a:t>Prajem Vám krásny deň a vítam Vás na dnešnej prednáške</a:t>
            </a:r>
          </a:p>
        </p:txBody>
      </p:sp>
      <p:sp>
        <p:nvSpPr>
          <p:cNvPr id="83" name="Google Shape;83;p1: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10: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9" name="Google Shape;149;p10: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(Daniel 3,18)</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„Ak aj nie, vedz, kráľ, že tvojich bohov si nebudeme uctievať a zlatej soche, ktorú si dal postaviť, nebudeme sa klaňať.“</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Kráľ sa rozzúril.</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Nariadil, aby </a:t>
            </a:r>
            <a:r>
              <a:rPr lang="sk-SK" sz="1200" b="0" i="0" dirty="0" err="1">
                <a:solidFill>
                  <a:schemeClr val="dk1"/>
                </a:solidFill>
                <a:latin typeface="Calibri"/>
                <a:ea typeface="Calibri"/>
                <a:cs typeface="Calibri"/>
                <a:sym typeface="Calibri"/>
              </a:rPr>
              <a:t>Sadracha</a:t>
            </a:r>
            <a:r>
              <a:rPr lang="sk-SK" sz="1200" b="0" i="0" dirty="0">
                <a:solidFill>
                  <a:schemeClr val="dk1"/>
                </a:solidFill>
                <a:latin typeface="Calibri"/>
                <a:ea typeface="Calibri"/>
                <a:cs typeface="Calibri"/>
                <a:sym typeface="Calibri"/>
              </a:rPr>
              <a:t>, </a:t>
            </a:r>
            <a:r>
              <a:rPr lang="sk-SK" sz="1200" b="0" i="0" dirty="0" err="1">
                <a:solidFill>
                  <a:schemeClr val="dk1"/>
                </a:solidFill>
                <a:latin typeface="Calibri"/>
                <a:ea typeface="Calibri"/>
                <a:cs typeface="Calibri"/>
                <a:sym typeface="Calibri"/>
              </a:rPr>
              <a:t>Mesacha</a:t>
            </a:r>
            <a:r>
              <a:rPr lang="sk-SK" sz="1200" b="0" i="0" dirty="0">
                <a:solidFill>
                  <a:schemeClr val="dk1"/>
                </a:solidFill>
                <a:latin typeface="Calibri"/>
                <a:ea typeface="Calibri"/>
                <a:cs typeface="Calibri"/>
                <a:sym typeface="Calibri"/>
              </a:rPr>
              <a:t> a </a:t>
            </a:r>
            <a:r>
              <a:rPr lang="sk-SK" sz="1200" b="0" i="0" dirty="0" err="1">
                <a:solidFill>
                  <a:schemeClr val="dk1"/>
                </a:solidFill>
                <a:latin typeface="Calibri"/>
                <a:ea typeface="Calibri"/>
                <a:cs typeface="Calibri"/>
                <a:sym typeface="Calibri"/>
              </a:rPr>
              <a:t>Abed-nega</a:t>
            </a:r>
            <a:r>
              <a:rPr lang="sk-SK" sz="1200" b="0" i="0" dirty="0">
                <a:solidFill>
                  <a:schemeClr val="dk1"/>
                </a:solidFill>
                <a:latin typeface="Calibri"/>
                <a:ea typeface="Calibri"/>
                <a:cs typeface="Calibri"/>
                <a:sym typeface="Calibri"/>
              </a:rPr>
              <a:t> spútali a hodili ich do ohnivej pece.</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Žiar bol tak intenzívny, že vojaci, ktorí týchto mladých mužov vhodili dovnútra, padli na zem mŕtvy.</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Aký to úžasný príbeh!</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Vedeli ste, že tento fascinujúci príbeh je tiež predobrazom či proroctvom inej veľkej skúšky, ktorá príde na Boží ľud? V knihe Zjavenie používa prorok Ján motív z Daniela 3, aby popísal, čo sa bude diať na samotnom konci.</a:t>
            </a:r>
            <a:endParaRPr dirty="0"/>
          </a:p>
        </p:txBody>
      </p:sp>
      <p:sp>
        <p:nvSpPr>
          <p:cNvPr id="150" name="Google Shape;150;p10: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1: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7" name="Google Shape;157;p11: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a:solidFill>
                  <a:schemeClr val="dk1"/>
                </a:solidFill>
                <a:latin typeface="Calibri"/>
                <a:ea typeface="Calibri"/>
                <a:cs typeface="Calibri"/>
                <a:sym typeface="Calibri"/>
              </a:rPr>
              <a:t>Podobne ako títo traja Judaici, bude každý, kto žije v poslednej dobe, stáť pred podobnou voľbou.</a:t>
            </a:r>
            <a:endParaRPr/>
          </a:p>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a:solidFill>
                  <a:schemeClr val="dk1"/>
                </a:solidFill>
                <a:latin typeface="Calibri"/>
                <a:ea typeface="Calibri"/>
                <a:cs typeface="Calibri"/>
                <a:sym typeface="Calibri"/>
              </a:rPr>
              <a:t>Voľba, ktorá spečatí váš osud. Voľba, ktorá je znovu spojená s podvrhom. Voľba ohľadne uctievania. Voľba, či poslúchať Boha, aj keby to stálo život.</a:t>
            </a:r>
            <a:endParaRPr/>
          </a:p>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a:solidFill>
                  <a:schemeClr val="dk1"/>
                </a:solidFill>
                <a:latin typeface="Calibri"/>
                <a:ea typeface="Calibri"/>
                <a:cs typeface="Calibri"/>
                <a:sym typeface="Calibri"/>
              </a:rPr>
              <a:t>Možno najvážnejšie varovanie, ktoré kedy bolo obyvateľom zeme dané, je varovanie pred touto voľbou.</a:t>
            </a:r>
            <a:endParaRPr/>
          </a:p>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a:solidFill>
                  <a:schemeClr val="dk1"/>
                </a:solidFill>
                <a:latin typeface="Calibri"/>
                <a:ea typeface="Calibri"/>
                <a:cs typeface="Calibri"/>
                <a:sym typeface="Calibri"/>
              </a:rPr>
              <a:t>Aj Boh očividne považuje toto posolstvo za mimoriadne dôležité, pretože hovorí:</a:t>
            </a:r>
            <a:endParaRPr/>
          </a:p>
        </p:txBody>
      </p:sp>
      <p:sp>
        <p:nvSpPr>
          <p:cNvPr id="158" name="Google Shape;158;p11: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2: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3" name="Google Shape;163;p12: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(Zjavenie 13,9)</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„Kto má uši, nech počúva!„</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Je potrebné načúvať tomuto naliehavému posolstvu.</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p:txBody>
      </p:sp>
      <p:sp>
        <p:nvSpPr>
          <p:cNvPr id="164" name="Google Shape;164;p12: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13: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1" name="Google Shape;171;p13: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(Zjavenie 14,9)</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„Ak sa niekto bude klaňať šelme a jej obrazu a prijme znak na svoje čelo alebo na ruku...“</a:t>
            </a:r>
            <a:endParaRPr dirty="0"/>
          </a:p>
        </p:txBody>
      </p:sp>
      <p:sp>
        <p:nvSpPr>
          <p:cNvPr id="172" name="Google Shape;172;p13: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4: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p14: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(Zjavenie 14,10)</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„...aj ten bude piť z vína Božieho hnevu, nezriedeného, naliateho do kalicha jeho hnevu;“</a:t>
            </a:r>
            <a:endParaRPr dirty="0"/>
          </a:p>
        </p:txBody>
      </p:sp>
      <p:sp>
        <p:nvSpPr>
          <p:cNvPr id="180" name="Google Shape;180;p14: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5: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7" name="Google Shape;187;p15: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(Zjavenie 14,10)</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„...a bude mučený ohňom a sírou pred svätými anjelmi a pred Baránkom.“</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Podľa Biblie budú na konci obyvatelia zeme rozdelení do dvoch skupín: Na jednej strane sú tí, ktorí sú Bohu verní a poslúchajú jeho prikázania a na druhej tí, ktorí uctievajú šelmu a prijali jej znamenie.</a:t>
            </a:r>
            <a:endParaRPr dirty="0"/>
          </a:p>
        </p:txBody>
      </p:sp>
      <p:sp>
        <p:nvSpPr>
          <p:cNvPr id="188" name="Google Shape;188;p15: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6: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5" name="Google Shape;195;p16: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Tí, ktorí odmietnu uctievať šelmu a prijať jej znamenie, budú čeliť enormnému tlaku.</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(Zjavenie 13,16)</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„A pôsobí, že všetci – malí i veľkí, bohatí i chudobní, slobodní i otroci – dostanú znak na pravú ruku alebo na čelo...“</a:t>
            </a:r>
            <a:endParaRPr dirty="0"/>
          </a:p>
        </p:txBody>
      </p:sp>
      <p:sp>
        <p:nvSpPr>
          <p:cNvPr id="196" name="Google Shape;196;p16: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7: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3" name="Google Shape;203;p17: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(Zjavenie 13,17)</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„...aby nemohol kupovať ani predávať nikto, kto nemá ako znak meno šelmy alebo číslo jej mena.“</a:t>
            </a:r>
            <a:endParaRPr dirty="0"/>
          </a:p>
        </p:txBody>
      </p:sp>
      <p:sp>
        <p:nvSpPr>
          <p:cNvPr id="204" name="Google Shape;204;p17: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8: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1" name="Google Shape;211;p18: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(Zjavenie 13,15)</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O druhej šelme zo Zjavenia je povedané:</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„Dostala moc dať ducha do obrazu šelmy, aby tak obraz šelmy aj hovoril, aj pôsobil, aby boli zabití všetci, čo sa nebudú klaňať obrazu šelmy.“</a:t>
            </a:r>
            <a:endParaRPr dirty="0"/>
          </a:p>
        </p:txBody>
      </p:sp>
      <p:sp>
        <p:nvSpPr>
          <p:cNvPr id="212" name="Google Shape;212;p18: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9: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9" name="Google Shape;219;p19: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Ľudia povedia: „Ak neuctievate šelmu, nebudeme od vás nič kupovať, ani vám nič predávať a nakoniec vás zabijeme.“</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Boh hovorí, že pokiaľ bude niekto uctievať šelmu: „bude piť víno Božieho hnevu„.</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Každý človek na zemi bude stáť pred týmto najťažším rozhodnutím, ktoré kedy urobil.</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Ale Boh nedovolí, aby sa tieto veci stali, bez toho aby varoval svoj ľud. V knihe Zjavenie nachádzame </a:t>
            </a:r>
            <a:r>
              <a:rPr lang="sk-SK" sz="1200" b="0" i="0" dirty="0" err="1">
                <a:solidFill>
                  <a:schemeClr val="dk1"/>
                </a:solidFill>
                <a:latin typeface="Calibri"/>
                <a:ea typeface="Calibri"/>
                <a:cs typeface="Calibri"/>
                <a:sym typeface="Calibri"/>
              </a:rPr>
              <a:t>nápovedu</a:t>
            </a:r>
            <a:r>
              <a:rPr lang="sk-SK" sz="1200" b="0" i="0" dirty="0">
                <a:solidFill>
                  <a:schemeClr val="dk1"/>
                </a:solidFill>
                <a:latin typeface="Calibri"/>
                <a:ea typeface="Calibri"/>
                <a:cs typeface="Calibri"/>
                <a:sym typeface="Calibri"/>
              </a:rPr>
              <a:t>, aby sme pochopili, čo je to za mocnosť a ako sa bude snažiť zaviesť falošnú bohoslužbu.</a:t>
            </a:r>
            <a:endParaRPr dirty="0"/>
          </a:p>
        </p:txBody>
      </p:sp>
      <p:sp>
        <p:nvSpPr>
          <p:cNvPr id="220" name="Google Shape;220;p19: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0" name="Google Shape;90;p2: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dirty="0">
                <a:solidFill>
                  <a:schemeClr val="dk1"/>
                </a:solidFill>
                <a:latin typeface="Calibri"/>
                <a:ea typeface="Calibri"/>
                <a:cs typeface="Calibri"/>
                <a:sym typeface="Calibri"/>
              </a:rPr>
              <a:t>Ako sa vyhnúť znameniu šelmy</a:t>
            </a:r>
            <a:endParaRPr dirty="0"/>
          </a:p>
        </p:txBody>
      </p:sp>
      <p:sp>
        <p:nvSpPr>
          <p:cNvPr id="91" name="Google Shape;91;p2: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20: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5" name="Google Shape;225;p20: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(Zjavenie 13,1)</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Učeník Ján napísal:</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„Videl som vystupovať z mora šelmu. Mala desať rohov a sedem hláv, na rohoch desať diadémov a na hlavách rúhavé mená.“</a:t>
            </a:r>
            <a:endParaRPr dirty="0"/>
          </a:p>
        </p:txBody>
      </p:sp>
      <p:sp>
        <p:nvSpPr>
          <p:cNvPr id="226" name="Google Shape;226;p20: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21: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3" name="Google Shape;233;p21: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(Zjavenie 13,2)</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„Šelma, ktorú som videl, podobala sa leopardovi; nohy mala ako medveď a jej tlama bola ako tlama leva.“</a:t>
            </a:r>
            <a:endParaRPr dirty="0"/>
          </a:p>
        </p:txBody>
      </p:sp>
      <p:sp>
        <p:nvSpPr>
          <p:cNvPr id="234" name="Google Shape;234;p21: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22: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1" name="Google Shape;241;p22: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(Zjavenie 13,2)</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„Drak jej dal svoju silu, svoj trón i svoju veľkú moc.“</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Čo môže táto šelma symbolizovať?</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Daniel 7. kap. nám ukázala, že tieto šelmy predstavujú kráľovstvá či vlády. Tu v Zjavení vidíme zobrazené niečo veľmi podivuhodné - šelma poskladaná zo všetkých Danielových šeliem.</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Šelma zo Zjavenia 13 je moc, ktorá podedila charakteristiky zo všetkých štyroch predchádzajúcich svetových ríš.</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V knihe Zjavenie pojem „drak„ predstavuje Satana a veľkú strašlivú „šelmu„, cez ktorú pôsobí je Rím.</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Keď Ján zmieňoval túto šelmu, napísal:</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p:txBody>
      </p:sp>
      <p:sp>
        <p:nvSpPr>
          <p:cNvPr id="242" name="Google Shape;242;p22: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23: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9" name="Google Shape;249;p23: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(Zjavenie 12,4) Jeho chvost zmietol tretinu nebeských hviezd a zhodil ich na zem. Drak sa postavil pred ženu, ktorá mala rodiť, aby zožral jej dieťa, len čo ho porodí.</a:t>
            </a:r>
            <a:endParaRPr dirty="0"/>
          </a:p>
        </p:txBody>
      </p:sp>
      <p:sp>
        <p:nvSpPr>
          <p:cNvPr id="250" name="Google Shape;250;p23: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24: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7" name="Google Shape;257;p24: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Tu vidíme Satana, ako pracuje skrze Rímskou ríšu. Proroctvo ďalej predpovedá, že táto mocnosť, pohanský Rím dá šelme svoju moc, svoj trón a veľkú moc.</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(Zjavenie 13,2)</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Drak jej dal svoju silu, svoj trón i svoju veľkú moc.“</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Naplnil pohanský Rím toto proroctvo?</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A pokiaľ áno, komu to bolo dané.</a:t>
            </a:r>
            <a:endParaRPr dirty="0"/>
          </a:p>
        </p:txBody>
      </p:sp>
      <p:sp>
        <p:nvSpPr>
          <p:cNvPr id="258" name="Google Shape;258;p24: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25: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5" name="Google Shape;265;p25: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Rímskokatolícka cirkev používala dlhé storočia dokument s názvom „Konštantínova donácie„, ktorá dokazovala údajné právo pápeža na Rím</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Tento dokument, ktorý bol pozdejšie odhalený ako podvrh, odôvodňoval nárok cirkvi vládnuť </a:t>
            </a:r>
            <a:r>
              <a:rPr lang="sk-SK" sz="1200" b="0" i="0" dirty="0" err="1">
                <a:solidFill>
                  <a:schemeClr val="dk1"/>
                </a:solidFill>
                <a:latin typeface="Calibri"/>
                <a:ea typeface="Calibri"/>
                <a:cs typeface="Calibri"/>
                <a:sym typeface="Calibri"/>
              </a:rPr>
              <a:t>Západorímskej</a:t>
            </a:r>
            <a:r>
              <a:rPr lang="sk-SK" sz="1200" b="0" i="0" dirty="0">
                <a:solidFill>
                  <a:schemeClr val="dk1"/>
                </a:solidFill>
                <a:latin typeface="Calibri"/>
                <a:ea typeface="Calibri"/>
                <a:cs typeface="Calibri"/>
                <a:sym typeface="Calibri"/>
              </a:rPr>
              <a:t> ríši ako nábožensky, tak politicky.</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Tento dokument bol základom, na ktorom pápeži obhajovali svoju právomoc vládnuť nad kráľovstvami ako </a:t>
            </a:r>
            <a:r>
              <a:rPr lang="sk-SK" sz="1200" b="0" i="0" dirty="0" err="1">
                <a:solidFill>
                  <a:schemeClr val="dk1"/>
                </a:solidFill>
                <a:latin typeface="Calibri"/>
                <a:ea typeface="Calibri"/>
                <a:cs typeface="Calibri"/>
                <a:sym typeface="Calibri"/>
              </a:rPr>
              <a:t>kráľovia</a:t>
            </a:r>
            <a:r>
              <a:rPr lang="sk-SK" sz="1200" b="0" i="0" dirty="0">
                <a:solidFill>
                  <a:schemeClr val="dk1"/>
                </a:solidFill>
                <a:latin typeface="Calibri"/>
                <a:ea typeface="Calibri"/>
                <a:cs typeface="Calibri"/>
                <a:sym typeface="Calibri"/>
              </a:rPr>
              <a:t>.</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V r. 330 presťahoval Konštantín svoje hlavné mesto do Byzancie a zmenil jej meno na Konštantínopol. Keď Konštantín opustil Rím, prenechal svoje pôvodné sídlo rímskemu biskupovi.</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Rímsky biskup sa stal hlavou cirkvi a zároveň kráľom na trónu.</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Spojenie cirkvi a štátu vyústilo k tomu, že cirkev vládla nad štátmi.</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Vatikán leží uprostred Ríma a toto mesto bolo sídlom starej Rímskej ríše.</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Rímskokatolícka cirkev pokračuje až dodnes, nielen ako náboženská mocnosť, ale aj ako politická. Takmer každý národ na svete vyslal do Vatikánu svojich veľvyslancov.</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Je dôležité si uvedomiť, že toto proroctvo hovorí o organizácii a teologickom systéme. Nie je to o jedincoch. Aj v Rímskokatolíckej cirkvi je mnoho úprimných ľudí, ktorí Boha uctievajú, ale doteraz nezistili, na rozdiel od vás dnes, čo biblické proroctvo hovorí o tejto mocnosti.</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p:txBody>
      </p:sp>
      <p:sp>
        <p:nvSpPr>
          <p:cNvPr id="266" name="Google Shape;266;p25: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6: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1" name="Google Shape;271;p26: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a:solidFill>
                  <a:schemeClr val="dk1"/>
                </a:solidFill>
                <a:latin typeface="Calibri"/>
                <a:ea typeface="Calibri"/>
                <a:cs typeface="Calibri"/>
                <a:sym typeface="Calibri"/>
              </a:rPr>
              <a:t>Starostlivé štúdium poznávacích znamení moci u prvej šelmy zo Zjavenia 13 nám jasne ukazuje, že je to tá istá moc, ktorá bola symbolizovaná malým rohom z Daniele 7, o ktorom sme práve hovorili.</a:t>
            </a:r>
            <a:endParaRPr/>
          </a:p>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a:solidFill>
                  <a:schemeClr val="dk1"/>
                </a:solidFill>
                <a:latin typeface="Calibri"/>
                <a:ea typeface="Calibri"/>
                <a:cs typeface="Calibri"/>
                <a:sym typeface="Calibri"/>
              </a:rPr>
              <a:t>Prorok Ján predpovedal, že táto mocnosť bude mať odlišujúce znamenie a bude nútiť k jeho prijatiu všetkých obyvateľov zeme.</a:t>
            </a:r>
            <a:endParaRPr/>
          </a:p>
        </p:txBody>
      </p:sp>
      <p:sp>
        <p:nvSpPr>
          <p:cNvPr id="272" name="Google Shape;272;p26: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27: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7" name="Google Shape;277;p27: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(Zjavenie 13,16)</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„A pôsobí, že všetci – malí i veľkí, bohatí i chudobní, slobodní i otroci – dostanú znak na pravú ruku...“</a:t>
            </a:r>
            <a:endParaRPr dirty="0"/>
          </a:p>
        </p:txBody>
      </p:sp>
      <p:sp>
        <p:nvSpPr>
          <p:cNvPr id="278" name="Google Shape;278;p27: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28: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5" name="Google Shape;285;p28: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(Zjavenie 13,17)</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„...aby nemohol kupovať ani predávať nikto, kto nemá ako znak meno šelmy alebo číslo jej mena.“</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Podľa Božieho slova musí byť toto znamenie symbolom vzbury či neposlušnosti voči Božej vláde.</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Biblia jasne predpovedá, že tu bude tiež skupina, ktorá neprijme znamenie šelmy.</a:t>
            </a:r>
            <a:endParaRPr dirty="0"/>
          </a:p>
        </p:txBody>
      </p:sp>
      <p:sp>
        <p:nvSpPr>
          <p:cNvPr id="286" name="Google Shape;286;p28: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29: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3" name="Google Shape;293;p29: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(Zjavenie 14,12)</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„V tomto je trpezlivosť svätých, ktorí zachovávajú Božie prikázania a vieru Ježiša.“</a:t>
            </a:r>
            <a:endParaRPr dirty="0"/>
          </a:p>
        </p:txBody>
      </p:sp>
      <p:sp>
        <p:nvSpPr>
          <p:cNvPr id="294" name="Google Shape;294;p29: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3: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7" name="Google Shape;97;p3: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a:solidFill>
                  <a:schemeClr val="dk1"/>
                </a:solidFill>
                <a:latin typeface="Calibri"/>
                <a:ea typeface="Calibri"/>
                <a:cs typeface="Calibri"/>
                <a:sym typeface="Calibri"/>
              </a:rPr>
              <a:t>V Danielovi 2. kap. mal kráľ Nabukadnécar zvláštny sen.</a:t>
            </a:r>
            <a:endParaRPr/>
          </a:p>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a:solidFill>
                  <a:schemeClr val="dk1"/>
                </a:solidFill>
                <a:latin typeface="Calibri"/>
                <a:ea typeface="Calibri"/>
                <a:cs typeface="Calibri"/>
                <a:sym typeface="Calibri"/>
              </a:rPr>
              <a:t>Videl veľkú kovovú sochu.</a:t>
            </a:r>
            <a:endParaRPr/>
          </a:p>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a:solidFill>
                  <a:schemeClr val="dk1"/>
                </a:solidFill>
                <a:latin typeface="Calibri"/>
                <a:ea typeface="Calibri"/>
                <a:cs typeface="Calibri"/>
                <a:sym typeface="Calibri"/>
              </a:rPr>
              <a:t>Keď sa prebudil, nebol schopný si spomenúť, čo vlastne videl, ale Daniel mu nezjavil iba výklad, ale i samotný sen.</a:t>
            </a:r>
            <a:endParaRPr/>
          </a:p>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a:solidFill>
                  <a:schemeClr val="dk1"/>
                </a:solidFill>
                <a:latin typeface="Calibri"/>
                <a:ea typeface="Calibri"/>
                <a:cs typeface="Calibri"/>
                <a:sym typeface="Calibri"/>
              </a:rPr>
              <a:t>Nabukadnécar si nič nemohol priať viac. Koniec koncov bol zlatou hlavou. Jeho kráľovstvo stálo vo svete ako niekto, kto nemá sebe rovného.</a:t>
            </a:r>
            <a:endParaRPr/>
          </a:p>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a:solidFill>
                  <a:schemeClr val="dk1"/>
                </a:solidFill>
                <a:latin typeface="Calibri"/>
                <a:ea typeface="Calibri"/>
                <a:cs typeface="Calibri"/>
                <a:sym typeface="Calibri"/>
              </a:rPr>
              <a:t>Stalo sa však spurným a nariadil svojim služobníkom, aby postavili sochu zo zlata. Nielen hlavu, ale celú sochu.</a:t>
            </a:r>
            <a:endParaRPr/>
          </a:p>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a:solidFill>
                  <a:schemeClr val="dk1"/>
                </a:solidFill>
                <a:latin typeface="Calibri"/>
                <a:ea typeface="Calibri"/>
                <a:cs typeface="Calibri"/>
                <a:sym typeface="Calibri"/>
              </a:rPr>
              <a:t>Bol to kráľov spôsob, ako ukázať svetu, že jeho kráľovstvo bude trvať naveky. Bol to tiež spôsob, ako poprieť proroctvo, ktoré dal Boh skrze Daniela.</a:t>
            </a:r>
            <a:endParaRPr/>
          </a:p>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a:solidFill>
                  <a:schemeClr val="dk1"/>
                </a:solidFill>
                <a:latin typeface="Calibri"/>
                <a:ea typeface="Calibri"/>
                <a:cs typeface="Calibri"/>
                <a:sym typeface="Calibri"/>
              </a:rPr>
              <a:t>Určeného dňa sa zhromaždili tisíce dôležitých hodnostárov v kráľovej ríši, aby boli svedkami zasvätenia Nabukadnecárovej zlatej sochy.</a:t>
            </a:r>
            <a:endParaRPr/>
          </a:p>
        </p:txBody>
      </p:sp>
      <p:sp>
        <p:nvSpPr>
          <p:cNvPr id="98" name="Google Shape;98;p3: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30: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1" name="Google Shape;301;p30: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a:solidFill>
                  <a:schemeClr val="dk1"/>
                </a:solidFill>
                <a:latin typeface="Calibri"/>
                <a:ea typeface="Calibri"/>
                <a:cs typeface="Calibri"/>
                <a:sym typeface="Calibri"/>
              </a:rPr>
              <a:t>Nemýľte sa, základnú vec, ku ktorej sa tento svet blíži sa bude týkať poslušnosti Božích prikázaní.</a:t>
            </a:r>
            <a:endParaRPr/>
          </a:p>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a:solidFill>
                  <a:schemeClr val="dk1"/>
                </a:solidFill>
                <a:latin typeface="Calibri"/>
                <a:ea typeface="Calibri"/>
                <a:cs typeface="Calibri"/>
                <a:sym typeface="Calibri"/>
              </a:rPr>
              <a:t>Jedna skupina ľudí prijme znamenie šelmy, zatiaľ čo tá druhá bude Bohu verná v zachovávaní jeho prikázaní a v uchovaní si viery v Ježiša.</a:t>
            </a:r>
            <a:endParaRPr/>
          </a:p>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a:solidFill>
                  <a:schemeClr val="dk1"/>
                </a:solidFill>
                <a:latin typeface="Calibri"/>
                <a:ea typeface="Calibri"/>
                <a:cs typeface="Calibri"/>
                <a:sym typeface="Calibri"/>
              </a:rPr>
              <a:t>Boží ľud tiež dostane znamenie, ale bude to Božie znamenie, Božia pečať. Bude umiestnená na čelo jeho nasledovníkov.</a:t>
            </a:r>
            <a:endParaRPr/>
          </a:p>
        </p:txBody>
      </p:sp>
      <p:sp>
        <p:nvSpPr>
          <p:cNvPr id="302" name="Google Shape;302;p30: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31: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7" name="Google Shape;307;p31: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(Zjavenie 7,2)</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„A videl som iného anjela, ktorý vystupoval od východu slnka a mal pečať živého Boha. Mohutným hlasom zavolal na štyroch anjelov, ktorí dostali moc škodiť zemi a moru:“</a:t>
            </a:r>
            <a:endParaRPr dirty="0"/>
          </a:p>
        </p:txBody>
      </p:sp>
      <p:sp>
        <p:nvSpPr>
          <p:cNvPr id="308" name="Google Shape;308;p31: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32: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5" name="Google Shape;315;p32: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(Zjavenie 7,3)</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„Neškoďte zemi, ani moru, ani stromom, kým neoznačíme pečaťou čelách sluhov nášho Boha!“</a:t>
            </a:r>
            <a:endParaRPr dirty="0"/>
          </a:p>
        </p:txBody>
      </p:sp>
      <p:sp>
        <p:nvSpPr>
          <p:cNvPr id="316" name="Google Shape;316;p32: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33: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3" name="Google Shape;323;p33: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a:solidFill>
                  <a:schemeClr val="dk1"/>
                </a:solidFill>
                <a:latin typeface="Calibri"/>
                <a:ea typeface="Calibri"/>
                <a:cs typeface="Calibri"/>
                <a:sym typeface="Calibri"/>
              </a:rPr>
              <a:t>Chcem mať túto pečať. A čo vy?</a:t>
            </a:r>
            <a:endParaRPr/>
          </a:p>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a:solidFill>
                  <a:schemeClr val="dk1"/>
                </a:solidFill>
                <a:latin typeface="Calibri"/>
                <a:ea typeface="Calibri"/>
                <a:cs typeface="Calibri"/>
                <a:sym typeface="Calibri"/>
              </a:rPr>
              <a:t>Nie je nič dôležitejšieho, než práve toto.</a:t>
            </a:r>
            <a:endParaRPr/>
          </a:p>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a:solidFill>
                  <a:schemeClr val="dk1"/>
                </a:solidFill>
                <a:latin typeface="Calibri"/>
                <a:ea typeface="Calibri"/>
                <a:cs typeface="Calibri"/>
                <a:sym typeface="Calibri"/>
              </a:rPr>
              <a:t>Záverečný konflikt svetových dejín je o tom, či prijmeme Božiu pečať alebo znamenie šelmy. Je to Božie znamenie proti falošnému znameniu. Keď poznáme Božiu pečať, je ľahké poznať falošné znamenia, ktoré bude šelma silou vnucovať.</a:t>
            </a:r>
            <a:endParaRPr/>
          </a:p>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a:solidFill>
                  <a:schemeClr val="dk1"/>
                </a:solidFill>
                <a:latin typeface="Calibri"/>
                <a:ea typeface="Calibri"/>
                <a:cs typeface="Calibri"/>
                <a:sym typeface="Calibri"/>
              </a:rPr>
              <a:t>Boh nám hovorí, aké je jeho znamenie alebo pečať:</a:t>
            </a:r>
            <a:endParaRPr/>
          </a:p>
        </p:txBody>
      </p:sp>
      <p:sp>
        <p:nvSpPr>
          <p:cNvPr id="324" name="Google Shape;324;p33: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34: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9" name="Google Shape;329;p34: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a:t>
            </a:r>
            <a:r>
              <a:rPr lang="sk-SK" sz="1200" b="0" i="0" dirty="0" err="1">
                <a:solidFill>
                  <a:schemeClr val="dk1"/>
                </a:solidFill>
                <a:latin typeface="Calibri"/>
                <a:ea typeface="Calibri"/>
                <a:cs typeface="Calibri"/>
                <a:sym typeface="Calibri"/>
              </a:rPr>
              <a:t>Ezechiel</a:t>
            </a:r>
            <a:r>
              <a:rPr lang="sk-SK" sz="1200" b="0" i="0" dirty="0">
                <a:solidFill>
                  <a:schemeClr val="dk1"/>
                </a:solidFill>
                <a:latin typeface="Calibri"/>
                <a:ea typeface="Calibri"/>
                <a:cs typeface="Calibri"/>
                <a:sym typeface="Calibri"/>
              </a:rPr>
              <a:t> 20,12 B21)</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„Dal som im aj svoje soboty, aby boli znamením medzi mnou a nimi...“</a:t>
            </a:r>
            <a:endParaRPr dirty="0"/>
          </a:p>
        </p:txBody>
      </p:sp>
      <p:sp>
        <p:nvSpPr>
          <p:cNvPr id="330" name="Google Shape;330;p34: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35: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7" name="Google Shape;337;p35: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a:t>
            </a:r>
            <a:r>
              <a:rPr lang="sk-SK" sz="1200" b="0" i="0" dirty="0" err="1">
                <a:solidFill>
                  <a:schemeClr val="dk1"/>
                </a:solidFill>
                <a:latin typeface="Calibri"/>
                <a:ea typeface="Calibri"/>
                <a:cs typeface="Calibri"/>
                <a:sym typeface="Calibri"/>
              </a:rPr>
              <a:t>Exodus</a:t>
            </a:r>
            <a:r>
              <a:rPr lang="sk-SK" sz="1200" b="0" i="0" dirty="0">
                <a:solidFill>
                  <a:schemeClr val="dk1"/>
                </a:solidFill>
                <a:latin typeface="Calibri"/>
                <a:ea typeface="Calibri"/>
                <a:cs typeface="Calibri"/>
                <a:sym typeface="Calibri"/>
              </a:rPr>
              <a:t> 31,13 B21)</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„Toto oznám Izraelitom: ,Zachovávajte moje soboty. Je to znamenie medzi mnou a vami pre všetky pokolenia, aby ste poznali, že ja, Hospodin, vás posväcujem.“</a:t>
            </a:r>
            <a:endParaRPr dirty="0"/>
          </a:p>
        </p:txBody>
      </p:sp>
      <p:sp>
        <p:nvSpPr>
          <p:cNvPr id="338" name="Google Shape;338;p35: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36: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5" name="Google Shape;345;p36: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a:solidFill>
                  <a:schemeClr val="dk1"/>
                </a:solidFill>
                <a:latin typeface="Calibri"/>
                <a:ea typeface="Calibri"/>
                <a:cs typeface="Calibri"/>
                <a:sym typeface="Calibri"/>
              </a:rPr>
              <a:t>Boh povedal, že sobota je jeho znamením či znakom autority.</a:t>
            </a:r>
            <a:endParaRPr/>
          </a:p>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a:solidFill>
                  <a:schemeClr val="dk1"/>
                </a:solidFill>
                <a:latin typeface="Calibri"/>
                <a:ea typeface="Calibri"/>
                <a:cs typeface="Calibri"/>
                <a:sym typeface="Calibri"/>
              </a:rPr>
              <a:t>Čo hovorí šelma o znamení svojej autority?</a:t>
            </a:r>
            <a:endParaRPr/>
          </a:p>
        </p:txBody>
      </p:sp>
      <p:sp>
        <p:nvSpPr>
          <p:cNvPr id="346" name="Google Shape;346;p36: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37: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1" name="Google Shape;351;p37: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a:solidFill>
                  <a:schemeClr val="dk1"/>
                </a:solidFill>
                <a:latin typeface="Calibri"/>
                <a:ea typeface="Calibri"/>
                <a:cs typeface="Calibri"/>
                <a:sym typeface="Calibri"/>
              </a:rPr>
              <a:t>Nasledujúce citácie sú z katolíckeho katechizmu:</a:t>
            </a:r>
            <a:endParaRPr/>
          </a:p>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a:solidFill>
                  <a:schemeClr val="dk1"/>
                </a:solidFill>
                <a:latin typeface="Calibri"/>
                <a:ea typeface="Calibri"/>
                <a:cs typeface="Calibri"/>
                <a:sym typeface="Calibri"/>
              </a:rPr>
              <a:t>OTÁZKA: Ako dokážeme, že cirkev má moc nariaďovať sviatky a sväté dni?</a:t>
            </a:r>
            <a:endParaRPr/>
          </a:p>
        </p:txBody>
      </p:sp>
      <p:sp>
        <p:nvSpPr>
          <p:cNvPr id="352" name="Google Shape;352;p37: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38: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9" name="Google Shape;359;p38: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a:solidFill>
                  <a:schemeClr val="dk1"/>
                </a:solidFill>
                <a:latin typeface="Calibri"/>
                <a:ea typeface="Calibri"/>
                <a:cs typeface="Calibri"/>
                <a:sym typeface="Calibri"/>
              </a:rPr>
              <a:t>ODPOVEĎ: Samotným činom, že sme zmenili sobotu na nedeľu, čo protestanti pripúšťajú: a preto si naivne...</a:t>
            </a:r>
            <a:endParaRPr/>
          </a:p>
        </p:txBody>
      </p:sp>
      <p:sp>
        <p:nvSpPr>
          <p:cNvPr id="360" name="Google Shape;360;p38: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39: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7" name="Google Shape;367;p39: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ODPOVEĎ: ...protirečia tým, že zachovávajú výhradne nedeľu a porušujú väčšinu ostatných sviatkov, ktoré ustanovila tá istá cirkev.</a:t>
            </a:r>
            <a:endParaRPr dirty="0"/>
          </a:p>
        </p:txBody>
      </p:sp>
      <p:sp>
        <p:nvSpPr>
          <p:cNvPr id="368" name="Google Shape;368;p39: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4: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3" name="Google Shape;103;p4: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Zrazu sa ozvalo „</a:t>
            </a:r>
            <a:r>
              <a:rPr lang="sk-SK" sz="1200" b="0" i="0" dirty="0" err="1">
                <a:solidFill>
                  <a:schemeClr val="dk1"/>
                </a:solidFill>
                <a:latin typeface="Calibri"/>
                <a:ea typeface="Calibri"/>
                <a:cs typeface="Calibri"/>
                <a:sym typeface="Calibri"/>
              </a:rPr>
              <a:t>pšt</a:t>
            </a:r>
            <a:r>
              <a:rPr lang="sk-SK" sz="1200" b="0" i="0" dirty="0">
                <a:solidFill>
                  <a:schemeClr val="dk1"/>
                </a:solidFill>
                <a:latin typeface="Calibri"/>
                <a:ea typeface="Calibri"/>
                <a:cs typeface="Calibri"/>
                <a:sym typeface="Calibri"/>
              </a:rPr>
              <a:t>„ naprieč obrovským zástupom.</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Kráľov hovorca im nariadil, že keď začne hrať hudba, všetci sa majú pokloniť a uctievať sochu, ktorú kráľ nechal postaviť. Tiež zaznelo varovanie, že tí, ktorí by odmietli sa pokloniť soche, budú hodení do ohnivej pece.</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Hudba zaznela.</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Všetci ľudia padli na zem a klaňali sa soche.</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Fajn, skoro všetci. V obrovsko-kľačiacom dave stáli </a:t>
            </a:r>
            <a:r>
              <a:rPr lang="sk-SK" sz="1200" b="0" i="0" dirty="0" err="1">
                <a:solidFill>
                  <a:schemeClr val="dk1"/>
                </a:solidFill>
                <a:latin typeface="Calibri"/>
                <a:ea typeface="Calibri"/>
                <a:cs typeface="Calibri"/>
                <a:sym typeface="Calibri"/>
              </a:rPr>
              <a:t>Sádrach</a:t>
            </a:r>
            <a:r>
              <a:rPr lang="sk-SK" sz="1200" b="0" i="0" dirty="0">
                <a:solidFill>
                  <a:schemeClr val="dk1"/>
                </a:solidFill>
                <a:latin typeface="Calibri"/>
                <a:ea typeface="Calibri"/>
                <a:cs typeface="Calibri"/>
                <a:sym typeface="Calibri"/>
              </a:rPr>
              <a:t>, </a:t>
            </a:r>
            <a:r>
              <a:rPr lang="sk-SK" sz="1200" b="0" i="0" dirty="0" err="1">
                <a:solidFill>
                  <a:schemeClr val="dk1"/>
                </a:solidFill>
                <a:latin typeface="Calibri"/>
                <a:ea typeface="Calibri"/>
                <a:cs typeface="Calibri"/>
                <a:sym typeface="Calibri"/>
              </a:rPr>
              <a:t>Mezach</a:t>
            </a:r>
            <a:r>
              <a:rPr lang="sk-SK" sz="1200" b="0" i="0" dirty="0">
                <a:solidFill>
                  <a:schemeClr val="dk1"/>
                </a:solidFill>
                <a:latin typeface="Calibri"/>
                <a:ea typeface="Calibri"/>
                <a:cs typeface="Calibri"/>
                <a:sym typeface="Calibri"/>
              </a:rPr>
              <a:t> a </a:t>
            </a:r>
            <a:r>
              <a:rPr lang="sk-SK" sz="1200" b="0" i="0" dirty="0" err="1">
                <a:solidFill>
                  <a:schemeClr val="dk1"/>
                </a:solidFill>
                <a:latin typeface="Calibri"/>
                <a:ea typeface="Calibri"/>
                <a:cs typeface="Calibri"/>
                <a:sym typeface="Calibri"/>
              </a:rPr>
              <a:t>Abed-nego</a:t>
            </a:r>
            <a:r>
              <a:rPr lang="sk-SK" sz="1200" b="0" i="0" dirty="0">
                <a:solidFill>
                  <a:schemeClr val="dk1"/>
                </a:solidFill>
                <a:latin typeface="Calibri"/>
                <a:ea typeface="Calibri"/>
                <a:cs typeface="Calibri"/>
                <a:sym typeface="Calibri"/>
              </a:rPr>
              <a:t>, traja </a:t>
            </a:r>
            <a:r>
              <a:rPr lang="sk-SK" sz="1200" b="0" i="0" dirty="0" err="1">
                <a:solidFill>
                  <a:schemeClr val="dk1"/>
                </a:solidFill>
                <a:latin typeface="Calibri"/>
                <a:ea typeface="Calibri"/>
                <a:cs typeface="Calibri"/>
                <a:sym typeface="Calibri"/>
              </a:rPr>
              <a:t>Judaici</a:t>
            </a:r>
            <a:r>
              <a:rPr lang="sk-SK" sz="1200" b="0" i="0" dirty="0">
                <a:solidFill>
                  <a:schemeClr val="dk1"/>
                </a:solidFill>
                <a:latin typeface="Calibri"/>
                <a:ea typeface="Calibri"/>
                <a:cs typeface="Calibri"/>
                <a:sym typeface="Calibri"/>
              </a:rPr>
              <a:t>, ktorí odmietli neposlúchnuť Boha, skloniť sa a uctievať sochu. Rýchlo sa to donieslo ku kráľovi. Nahnevaný, že sa niekto opovážil vzdorovať jeho priamemu rozkazu, nariadil, aby previnilcov priviedli ku nemu.</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Keď sa kráľ pozrel na týchto troch </a:t>
            </a:r>
            <a:r>
              <a:rPr lang="sk-SK" sz="1200" b="0" i="0" dirty="0" err="1">
                <a:solidFill>
                  <a:schemeClr val="dk1"/>
                </a:solidFill>
                <a:latin typeface="Calibri"/>
                <a:ea typeface="Calibri"/>
                <a:cs typeface="Calibri"/>
                <a:sym typeface="Calibri"/>
              </a:rPr>
              <a:t>Judaicov</a:t>
            </a:r>
            <a:r>
              <a:rPr lang="sk-SK" sz="1200" b="0" i="0" dirty="0">
                <a:solidFill>
                  <a:schemeClr val="dk1"/>
                </a:solidFill>
                <a:latin typeface="Calibri"/>
                <a:ea typeface="Calibri"/>
                <a:cs typeface="Calibri"/>
                <a:sym typeface="Calibri"/>
              </a:rPr>
              <a:t>, hneď ich poznal.</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Boli to mimoriadne mladí muži s veľkou inteligenciou a mnohými talentmi. Rozhodol sa, že im dá ešte druhú šancu.</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p:txBody>
      </p:sp>
      <p:sp>
        <p:nvSpPr>
          <p:cNvPr id="104" name="Google Shape;104;p4: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40: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75" name="Google Shape;375;p40: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a:solidFill>
                  <a:schemeClr val="dk1"/>
                </a:solidFill>
                <a:latin typeface="Calibri"/>
                <a:ea typeface="Calibri"/>
                <a:cs typeface="Calibri"/>
                <a:sym typeface="Calibri"/>
              </a:rPr>
              <a:t>OTÁZKA: Existuje ešte nejaký iný dôkaz, že cirkev má moc ustanoviť a nariadiť sviatky?</a:t>
            </a:r>
            <a:endParaRPr/>
          </a:p>
        </p:txBody>
      </p:sp>
      <p:sp>
        <p:nvSpPr>
          <p:cNvPr id="376" name="Google Shape;376;p40: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41: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83" name="Google Shape;383;p41: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a:solidFill>
                  <a:schemeClr val="dk1"/>
                </a:solidFill>
                <a:latin typeface="Calibri"/>
                <a:ea typeface="Calibri"/>
                <a:cs typeface="Calibri"/>
                <a:sym typeface="Calibri"/>
              </a:rPr>
              <a:t>ODPOVEĎ: Pokiaľ by takú moc nemala, nemohla by nahradiť sobotu, siedmy deň týždňa,</a:t>
            </a:r>
            <a:endParaRPr/>
          </a:p>
        </p:txBody>
      </p:sp>
      <p:sp>
        <p:nvSpPr>
          <p:cNvPr id="384" name="Google Shape;384;p41: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42: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91" name="Google Shape;391;p42: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a:solidFill>
                  <a:schemeClr val="dk1"/>
                </a:solidFill>
                <a:latin typeface="Calibri"/>
                <a:ea typeface="Calibri"/>
                <a:cs typeface="Calibri"/>
                <a:sym typeface="Calibri"/>
              </a:rPr>
              <a:t>zachovávaním nedele, prvého dňa týždňa, čo je zmena, pre ktorú nie je v Písme žiadny doklad.</a:t>
            </a:r>
            <a:endParaRPr/>
          </a:p>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a:solidFill>
                  <a:schemeClr val="dk1"/>
                </a:solidFill>
                <a:latin typeface="Calibri"/>
                <a:ea typeface="Calibri"/>
                <a:cs typeface="Calibri"/>
                <a:sym typeface="Calibri"/>
              </a:rPr>
              <a:t>An Abridgment of the Christian Doctrine, Henry Tuberville, s. 58</a:t>
            </a:r>
            <a:endParaRPr/>
          </a:p>
        </p:txBody>
      </p:sp>
      <p:sp>
        <p:nvSpPr>
          <p:cNvPr id="392" name="Google Shape;392;p42: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43: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99" name="Google Shape;399;p43: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a:solidFill>
                  <a:schemeClr val="dk1"/>
                </a:solidFill>
                <a:latin typeface="Calibri"/>
                <a:ea typeface="Calibri"/>
                <a:cs typeface="Calibri"/>
                <a:sym typeface="Calibri"/>
              </a:rPr>
              <a:t>Zachovávanie nedele je znamením autority Rímskokatolíckej cirkvi, čo je jej vlastné svedectvo.</a:t>
            </a:r>
            <a:endParaRPr/>
          </a:p>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a:solidFill>
                  <a:schemeClr val="dk1"/>
                </a:solidFill>
                <a:latin typeface="Calibri"/>
                <a:ea typeface="Calibri"/>
                <a:cs typeface="Calibri"/>
                <a:sym typeface="Calibri"/>
              </a:rPr>
              <a:t>Ochotne priznáva, že zmenila deň bohoslužby zo soboty na nedeľu a ďalej</a:t>
            </a:r>
            <a:endParaRPr/>
          </a:p>
        </p:txBody>
      </p:sp>
      <p:sp>
        <p:nvSpPr>
          <p:cNvPr id="400" name="Google Shape;400;p43: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44: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05" name="Google Shape;405;p44: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hovorí, že tento čin je „znamenie cirkevnej moci a autority.“ (</a:t>
            </a:r>
            <a:r>
              <a:rPr lang="sk-SK" sz="1200" b="0" i="0" dirty="0" err="1">
                <a:solidFill>
                  <a:schemeClr val="dk1"/>
                </a:solidFill>
                <a:latin typeface="Calibri"/>
                <a:ea typeface="Calibri"/>
                <a:cs typeface="Calibri"/>
                <a:sym typeface="Calibri"/>
              </a:rPr>
              <a:t>Letter</a:t>
            </a:r>
            <a:r>
              <a:rPr lang="sk-SK" sz="1200" b="0" i="0" dirty="0">
                <a:solidFill>
                  <a:schemeClr val="dk1"/>
                </a:solidFill>
                <a:latin typeface="Calibri"/>
                <a:ea typeface="Calibri"/>
                <a:cs typeface="Calibri"/>
                <a:sym typeface="Calibri"/>
              </a:rPr>
              <a:t> </a:t>
            </a:r>
            <a:r>
              <a:rPr lang="sk-SK" sz="1200" b="0" i="0" dirty="0" err="1">
                <a:solidFill>
                  <a:schemeClr val="dk1"/>
                </a:solidFill>
                <a:latin typeface="Calibri"/>
                <a:ea typeface="Calibri"/>
                <a:cs typeface="Calibri"/>
                <a:sym typeface="Calibri"/>
              </a:rPr>
              <a:t>from</a:t>
            </a:r>
            <a:r>
              <a:rPr lang="sk-SK" sz="1200" b="0" i="0" dirty="0">
                <a:solidFill>
                  <a:schemeClr val="dk1"/>
                </a:solidFill>
                <a:latin typeface="Calibri"/>
                <a:ea typeface="Calibri"/>
                <a:cs typeface="Calibri"/>
                <a:sym typeface="Calibri"/>
              </a:rPr>
              <a:t> C.F. Thomas, </a:t>
            </a:r>
            <a:r>
              <a:rPr lang="sk-SK" sz="1200" b="0" i="0" dirty="0" err="1">
                <a:solidFill>
                  <a:schemeClr val="dk1"/>
                </a:solidFill>
                <a:latin typeface="Calibri"/>
                <a:ea typeface="Calibri"/>
                <a:cs typeface="Calibri"/>
                <a:sym typeface="Calibri"/>
              </a:rPr>
              <a:t>Chancellor</a:t>
            </a:r>
            <a:r>
              <a:rPr lang="sk-SK" sz="1200" b="0" i="0" dirty="0">
                <a:solidFill>
                  <a:schemeClr val="dk1"/>
                </a:solidFill>
                <a:latin typeface="Calibri"/>
                <a:ea typeface="Calibri"/>
                <a:cs typeface="Calibri"/>
                <a:sym typeface="Calibri"/>
              </a:rPr>
              <a:t> to </a:t>
            </a:r>
            <a:r>
              <a:rPr lang="sk-SK" sz="1200" b="0" i="0" dirty="0" err="1">
                <a:solidFill>
                  <a:schemeClr val="dk1"/>
                </a:solidFill>
                <a:latin typeface="Calibri"/>
                <a:ea typeface="Calibri"/>
                <a:cs typeface="Calibri"/>
                <a:sym typeface="Calibri"/>
              </a:rPr>
              <a:t>Cardinal</a:t>
            </a:r>
            <a:r>
              <a:rPr lang="sk-SK" sz="1200" b="0" i="0" dirty="0">
                <a:solidFill>
                  <a:schemeClr val="dk1"/>
                </a:solidFill>
                <a:latin typeface="Calibri"/>
                <a:ea typeface="Calibri"/>
                <a:cs typeface="Calibri"/>
                <a:sym typeface="Calibri"/>
              </a:rPr>
              <a:t> </a:t>
            </a:r>
            <a:r>
              <a:rPr lang="sk-SK" sz="1200" b="0" i="0" dirty="0" err="1">
                <a:solidFill>
                  <a:schemeClr val="dk1"/>
                </a:solidFill>
                <a:latin typeface="Calibri"/>
                <a:ea typeface="Calibri"/>
                <a:cs typeface="Calibri"/>
                <a:sym typeface="Calibri"/>
              </a:rPr>
              <a:t>Gibbons</a:t>
            </a:r>
            <a:r>
              <a:rPr lang="sk-SK" sz="1200" b="0" i="0" dirty="0">
                <a:solidFill>
                  <a:schemeClr val="dk1"/>
                </a:solidFill>
                <a:latin typeface="Calibri"/>
                <a:ea typeface="Calibri"/>
                <a:cs typeface="Calibri"/>
                <a:sym typeface="Calibri"/>
              </a:rPr>
              <a:t>, </a:t>
            </a:r>
            <a:r>
              <a:rPr lang="sk-SK" sz="1200" b="0" i="0" dirty="0" err="1">
                <a:solidFill>
                  <a:schemeClr val="dk1"/>
                </a:solidFill>
                <a:latin typeface="Calibri"/>
                <a:ea typeface="Calibri"/>
                <a:cs typeface="Calibri"/>
                <a:sym typeface="Calibri"/>
              </a:rPr>
              <a:t>October</a:t>
            </a:r>
            <a:r>
              <a:rPr lang="sk-SK" sz="1200" b="0" i="0" dirty="0">
                <a:solidFill>
                  <a:schemeClr val="dk1"/>
                </a:solidFill>
                <a:latin typeface="Calibri"/>
                <a:ea typeface="Calibri"/>
                <a:cs typeface="Calibri"/>
                <a:sym typeface="Calibri"/>
              </a:rPr>
              <a:t> 28, 1895.)</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Rímskokatolícka cirkev vyzýva protestantov, aby ukázali, prečo znesvätili Boží deň a odvrátili sa od</a:t>
            </a:r>
            <a:endParaRPr dirty="0"/>
          </a:p>
        </p:txBody>
      </p:sp>
      <p:sp>
        <p:nvSpPr>
          <p:cNvPr id="406" name="Google Shape;406;p44: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45: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3" name="Google Shape;413;p45: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a:solidFill>
                  <a:schemeClr val="dk1"/>
                </a:solidFill>
                <a:latin typeface="Calibri"/>
                <a:ea typeface="Calibri"/>
                <a:cs typeface="Calibri"/>
                <a:sym typeface="Calibri"/>
              </a:rPr>
              <a:t>biblické soboty, aby nasledovali deň, ktorý bol ustanovený na základe zvyku, tradície a rímskej cirkvi.</a:t>
            </a:r>
            <a:endParaRPr/>
          </a:p>
        </p:txBody>
      </p:sp>
      <p:sp>
        <p:nvSpPr>
          <p:cNvPr id="414" name="Google Shape;414;p45: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46: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9" name="Google Shape;419;p46: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(Daniel 7,25)</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Spomeňte si, že Daniel predpovedal, že táto mocnosť sa bude snažiť „zmeniť posvätné obdobia a predpisy„.</a:t>
            </a:r>
            <a:endParaRPr dirty="0"/>
          </a:p>
        </p:txBody>
      </p:sp>
      <p:sp>
        <p:nvSpPr>
          <p:cNvPr id="420" name="Google Shape;420;p46: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47: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27" name="Google Shape;427;p47: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(Daniel 8,12)</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Tiež predpovedal, že táto mocnosť (malý roh) zmetie „pravdu na zem a bude sa mu dariť, čo robí.“</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Áno, priatelia, Ján pisateľ Zjavenia videl tú istú mocnosť, ktorú kedysi Daniel popísal. Ján vidí čas v budúcnosti, keď budú náboženstvá a bohoslužby vynucované. Len to tentokrát nebude zlatá socha na pláni </a:t>
            </a:r>
            <a:r>
              <a:rPr lang="sk-SK" sz="1200" b="0" i="0" dirty="0" err="1">
                <a:solidFill>
                  <a:schemeClr val="dk1"/>
                </a:solidFill>
                <a:latin typeface="Calibri"/>
                <a:ea typeface="Calibri"/>
                <a:cs typeface="Calibri"/>
                <a:sym typeface="Calibri"/>
              </a:rPr>
              <a:t>Dura</a:t>
            </a:r>
            <a:r>
              <a:rPr lang="sk-SK" sz="1200" b="0" i="0" dirty="0">
                <a:solidFill>
                  <a:schemeClr val="dk1"/>
                </a:solidFill>
                <a:latin typeface="Calibri"/>
                <a:ea typeface="Calibri"/>
                <a:cs typeface="Calibri"/>
                <a:sym typeface="Calibri"/>
              </a:rPr>
              <a:t>, ale bude to požiadavka k uctievaniu vo falošný deň.</a:t>
            </a:r>
            <a:endParaRPr dirty="0"/>
          </a:p>
        </p:txBody>
      </p:sp>
      <p:sp>
        <p:nvSpPr>
          <p:cNvPr id="428" name="Google Shape;428;p47: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48: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35" name="Google Shape;435;p48: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(Zjavenie 13,16)</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„A pôsobí, že všetci – malí i veľkí, bohatí i chudobní slobodní i otroci – dostanú znak na pravú ruku alebo na čelo...“</a:t>
            </a:r>
            <a:endParaRPr dirty="0"/>
          </a:p>
        </p:txBody>
      </p:sp>
      <p:sp>
        <p:nvSpPr>
          <p:cNvPr id="436" name="Google Shape;436;p48: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49: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43" name="Google Shape;443;p49: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(Zjavenie 13,17)</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„...aby nemohol kupovať ani predávať nikto, kto nemá ako znak meno šelmy alebo číslo jej mena.“</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Aby táto mocnosť naplnila celé toto proroctvo, bude musieť použiť moc občianskych vlád, aby ľuďom vnútila svoje znamenie autority.</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V stredoveku existovalo spojenie medzi cirkvou a štátom a táto mocnosť vytvorí repliku či sochu tejto stredovekej šelmy.</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Povšimnite si ďalšieho poznávacieho znaku:</a:t>
            </a:r>
            <a:endParaRPr dirty="0"/>
          </a:p>
        </p:txBody>
      </p:sp>
      <p:sp>
        <p:nvSpPr>
          <p:cNvPr id="444" name="Google Shape;444;p49: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5: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9" name="Google Shape;109;p5: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(Daniel 3,15)</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„Či ste teraz pripravení, len čo začujete zvuk...padnúť a klaňať sa soche, ktorú som dal urobiť? Ak sa nebudete klaňať...“</a:t>
            </a:r>
            <a:endParaRPr dirty="0"/>
          </a:p>
        </p:txBody>
      </p:sp>
      <p:sp>
        <p:nvSpPr>
          <p:cNvPr id="110" name="Google Shape;110;p5: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50: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1" name="Google Shape;451;p50: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(Zjavenie 13,18)</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„V tomto je múdrosť: Kto má rozum, nech spočíta číslo šelmy, lebo je to číslo človeka. Jeho číslo je šesťstošesťdesiatšesť.“</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Povedzme si to jasne: Biblia nehovorí, že 666 je znamenie šelmy, aj keď si to mnohí myslia, že to hovorí. Biblia hovorí, že je to „číslo človeka„.</a:t>
            </a:r>
            <a:endParaRPr dirty="0"/>
          </a:p>
        </p:txBody>
      </p:sp>
      <p:sp>
        <p:nvSpPr>
          <p:cNvPr id="452" name="Google Shape;452;p50: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51: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9" name="Google Shape;459;p51: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Možno viac než akékoľvek kráľovstvo v histórii bola Rímskokatolícka cirkev symbolizovaná jedným človekom, jedným úradom. Hlavní pontifex, čiže vladár cirkvi, je rímsky pápež. Znovu je treba povedať, že tu Biblia hovorí o systéme a úrade a nie o jednotlivcoch.</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Jeden z pápežových titulov je </a:t>
            </a:r>
            <a:r>
              <a:rPr lang="sk-SK" sz="1200" b="0" i="0" dirty="0" err="1">
                <a:solidFill>
                  <a:schemeClr val="dk1"/>
                </a:solidFill>
                <a:latin typeface="Calibri"/>
                <a:ea typeface="Calibri"/>
                <a:cs typeface="Calibri"/>
                <a:sym typeface="Calibri"/>
              </a:rPr>
              <a:t>Vicarius</a:t>
            </a:r>
            <a:r>
              <a:rPr lang="sk-SK" sz="1200" b="0" i="0" dirty="0">
                <a:solidFill>
                  <a:schemeClr val="dk1"/>
                </a:solidFill>
                <a:latin typeface="Calibri"/>
                <a:ea typeface="Calibri"/>
                <a:cs typeface="Calibri"/>
                <a:sym typeface="Calibri"/>
              </a:rPr>
              <a:t> </a:t>
            </a:r>
            <a:r>
              <a:rPr lang="sk-SK" sz="1200" b="0" i="0" dirty="0" err="1">
                <a:solidFill>
                  <a:schemeClr val="dk1"/>
                </a:solidFill>
                <a:latin typeface="Calibri"/>
                <a:ea typeface="Calibri"/>
                <a:cs typeface="Calibri"/>
                <a:sym typeface="Calibri"/>
              </a:rPr>
              <a:t>Filii</a:t>
            </a:r>
            <a:r>
              <a:rPr lang="sk-SK" sz="1200" b="0" i="0" dirty="0">
                <a:solidFill>
                  <a:schemeClr val="dk1"/>
                </a:solidFill>
                <a:latin typeface="Calibri"/>
                <a:ea typeface="Calibri"/>
                <a:cs typeface="Calibri"/>
                <a:sym typeface="Calibri"/>
              </a:rPr>
              <a:t> </a:t>
            </a:r>
            <a:r>
              <a:rPr lang="sk-SK" sz="1200" b="0" i="0" dirty="0" err="1">
                <a:solidFill>
                  <a:schemeClr val="dk1"/>
                </a:solidFill>
                <a:latin typeface="Calibri"/>
                <a:ea typeface="Calibri"/>
                <a:cs typeface="Calibri"/>
                <a:sym typeface="Calibri"/>
              </a:rPr>
              <a:t>Dei</a:t>
            </a:r>
            <a:r>
              <a:rPr lang="sk-SK" sz="1200" b="0" i="0" dirty="0">
                <a:solidFill>
                  <a:schemeClr val="dk1"/>
                </a:solidFill>
                <a:latin typeface="Calibri"/>
                <a:ea typeface="Calibri"/>
                <a:cs typeface="Calibri"/>
                <a:sym typeface="Calibri"/>
              </a:rPr>
              <a:t>, čo znamená „Zástupca Božieho Syna„.</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V antickom svete mali písmená aj numerickú hodnotu. Napríklad dodnes máme rímske číslice, kde sú čísla písané pomocou písmen. Keď sčítame číselnú hodnotu pápežovho titulu, dôjdeme k prekvapivému výsledku!</a:t>
            </a:r>
            <a:endParaRPr dirty="0"/>
          </a:p>
        </p:txBody>
      </p:sp>
      <p:sp>
        <p:nvSpPr>
          <p:cNvPr id="460" name="Google Shape;460;p51: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52: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65" name="Google Shape;465;p52: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a:solidFill>
                  <a:schemeClr val="dk1"/>
                </a:solidFill>
                <a:latin typeface="Calibri"/>
                <a:ea typeface="Calibri"/>
                <a:cs typeface="Calibri"/>
                <a:sym typeface="Calibri"/>
              </a:rPr>
              <a:t>Je ľahké spočítať numerickou hodnotu rímskych písmen (číslic).</a:t>
            </a:r>
            <a:endParaRPr/>
          </a:p>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a:solidFill>
                  <a:schemeClr val="dk1"/>
                </a:solidFill>
                <a:latin typeface="Calibri"/>
                <a:ea typeface="Calibri"/>
                <a:cs typeface="Calibri"/>
                <a:sym typeface="Calibri"/>
              </a:rPr>
              <a:t>Vicarius Filii Dei</a:t>
            </a:r>
            <a:endParaRPr sz="1200" b="0" i="0">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a:solidFill>
                  <a:schemeClr val="dk1"/>
                </a:solidFill>
                <a:latin typeface="Calibri"/>
                <a:ea typeface="Calibri"/>
                <a:cs typeface="Calibri"/>
                <a:sym typeface="Calibri"/>
              </a:rPr>
              <a:t>Vicarius 5,1,100,0,0,1,5,0 = 112</a:t>
            </a:r>
            <a:endParaRPr/>
          </a:p>
          <a:p>
            <a:pPr marL="0" marR="0" lvl="0" indent="0" algn="l" rtl="0">
              <a:spcBef>
                <a:spcPts val="0"/>
              </a:spcBef>
              <a:spcAft>
                <a:spcPts val="0"/>
              </a:spcAft>
              <a:buNone/>
            </a:pPr>
            <a:r>
              <a:rPr lang="sk-SK" sz="1200" b="0" i="0">
                <a:solidFill>
                  <a:schemeClr val="dk1"/>
                </a:solidFill>
                <a:latin typeface="Calibri"/>
                <a:ea typeface="Calibri"/>
                <a:cs typeface="Calibri"/>
                <a:sym typeface="Calibri"/>
              </a:rPr>
              <a:t>Filii 0,1,50,1,1 = 53</a:t>
            </a:r>
            <a:endParaRPr/>
          </a:p>
          <a:p>
            <a:pPr marL="0" marR="0" lvl="0" indent="0" algn="l" rtl="0">
              <a:spcBef>
                <a:spcPts val="0"/>
              </a:spcBef>
              <a:spcAft>
                <a:spcPts val="0"/>
              </a:spcAft>
              <a:buNone/>
            </a:pPr>
            <a:r>
              <a:rPr lang="sk-SK" sz="1200" b="0" i="0">
                <a:solidFill>
                  <a:schemeClr val="dk1"/>
                </a:solidFill>
                <a:latin typeface="Calibri"/>
                <a:ea typeface="Calibri"/>
                <a:cs typeface="Calibri"/>
                <a:sym typeface="Calibri"/>
              </a:rPr>
              <a:t>Dei 500 0 1 = 501</a:t>
            </a:r>
            <a:endParaRPr/>
          </a:p>
          <a:p>
            <a:pPr marL="0" marR="0" lvl="0" indent="0" algn="l" rtl="0">
              <a:spcBef>
                <a:spcPts val="0"/>
              </a:spcBef>
              <a:spcAft>
                <a:spcPts val="0"/>
              </a:spcAft>
              <a:buNone/>
            </a:pPr>
            <a:r>
              <a:rPr lang="sk-SK" sz="1200" b="0" i="0">
                <a:solidFill>
                  <a:schemeClr val="dk1"/>
                </a:solidFill>
                <a:latin typeface="Calibri"/>
                <a:ea typeface="Calibri"/>
                <a:cs typeface="Calibri"/>
                <a:sym typeface="Calibri"/>
              </a:rPr>
              <a:t>=666</a:t>
            </a:r>
            <a:endParaRPr/>
          </a:p>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a:solidFill>
                  <a:schemeClr val="dk1"/>
                </a:solidFill>
                <a:latin typeface="Calibri"/>
                <a:ea typeface="Calibri"/>
                <a:cs typeface="Calibri"/>
                <a:sym typeface="Calibri"/>
              </a:rPr>
              <a:t>To samo nedokazuje, že je pápežstvo predmetom tohoto proroctva. Ale so všetkými ostatnými nepochybnými vodítkami to dodáva tomuto záveru na určitosti.</a:t>
            </a:r>
            <a:endParaRPr/>
          </a:p>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a:solidFill>
                  <a:schemeClr val="dk1"/>
                </a:solidFill>
                <a:latin typeface="Calibri"/>
                <a:ea typeface="Calibri"/>
                <a:cs typeface="Calibri"/>
                <a:sym typeface="Calibri"/>
              </a:rPr>
              <a:t>Môžeme tu vidieť, že prichádza doba a nie je ďaleko, keď bude od každého vyžadované, aby zachovával prvý deň týždňa ako priame porušenie Božieho prikázania.</a:t>
            </a:r>
            <a:endParaRPr/>
          </a:p>
        </p:txBody>
      </p:sp>
      <p:sp>
        <p:nvSpPr>
          <p:cNvPr id="466" name="Google Shape;466;p52: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53: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71" name="Google Shape;471;p53: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Dopis s názvom: APOŠTOLSKÝ LIST DIES DOMINI Svätého Otca Jána Pavla II. biskupom, kňazom a veriacim katolíckej cirkvi o svätení dňa Pána,„ bol zaslaný vedúcim cirkvi, aby ich nabádal k intenzívnejšiemu zachovávaniu nedele ako času odpočinku a bohoslužby.</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Je možné, že tento dobre mienený dopis pripravuje pozíciu pre zákony, ktoré budú uprednostňovať zachovávanie nedele oproti biblickej sobote?</a:t>
            </a:r>
            <a:endParaRPr dirty="0"/>
          </a:p>
        </p:txBody>
      </p:sp>
      <p:sp>
        <p:nvSpPr>
          <p:cNvPr id="472" name="Google Shape;472;p53: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54: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77" name="Google Shape;477;p54: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a:solidFill>
                  <a:schemeClr val="dk1"/>
                </a:solidFill>
                <a:latin typeface="Calibri"/>
                <a:ea typeface="Calibri"/>
                <a:cs typeface="Calibri"/>
                <a:sym typeface="Calibri"/>
              </a:rPr>
              <a:t>Tento dopis ide dokonca tak ďaleko, že navrhuje, aby sa podnikli kroky v občianskom zákonodarstve, aby ae to stalo realitou.</a:t>
            </a:r>
            <a:endParaRPr/>
          </a:p>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a:solidFill>
                  <a:schemeClr val="dk1"/>
                </a:solidFill>
                <a:latin typeface="Calibri"/>
                <a:ea typeface="Calibri"/>
                <a:cs typeface="Calibri"/>
                <a:sym typeface="Calibri"/>
              </a:rPr>
              <a:t>Znie vám to povedome?</a:t>
            </a:r>
            <a:endParaRPr/>
          </a:p>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a:solidFill>
                  <a:schemeClr val="dk1"/>
                </a:solidFill>
                <a:latin typeface="Calibri"/>
                <a:ea typeface="Calibri"/>
                <a:cs typeface="Calibri"/>
                <a:sym typeface="Calibri"/>
              </a:rPr>
              <a:t>Je to tak, ako to hovorí proroctvo.</a:t>
            </a:r>
            <a:endParaRPr/>
          </a:p>
        </p:txBody>
      </p:sp>
      <p:sp>
        <p:nvSpPr>
          <p:cNvPr id="478" name="Google Shape;478;p54: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55: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83" name="Google Shape;483;p55: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Otázka, ktorú si kladie mnoho ľudí znie: „Má už teraz niekto znamenie šelmy?„</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Nie, zatiaľ nikto toto znamenie šelmy nemá.</a:t>
            </a:r>
            <a:endParaRPr dirty="0"/>
          </a:p>
        </p:txBody>
      </p:sp>
      <p:sp>
        <p:nvSpPr>
          <p:cNvPr id="484" name="Google Shape;484;p55: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56: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89" name="Google Shape;489;p56: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a:solidFill>
                  <a:schemeClr val="dk1"/>
                </a:solidFill>
                <a:latin typeface="Calibri"/>
                <a:ea typeface="Calibri"/>
                <a:cs typeface="Calibri"/>
                <a:sym typeface="Calibri"/>
              </a:rPr>
              <a:t>Uctievanie Stvoriteľa - Zj 14,7</a:t>
            </a:r>
            <a:endParaRPr/>
          </a:p>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a:solidFill>
                  <a:schemeClr val="dk1"/>
                </a:solidFill>
                <a:latin typeface="Calibri"/>
                <a:ea typeface="Calibri"/>
                <a:cs typeface="Calibri"/>
                <a:sym typeface="Calibri"/>
              </a:rPr>
              <a:t>Uctievanie šelmy - Zj 14,9</a:t>
            </a:r>
            <a:endParaRPr/>
          </a:p>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a:solidFill>
                  <a:schemeClr val="dk1"/>
                </a:solidFill>
                <a:latin typeface="Calibri"/>
                <a:ea typeface="Calibri"/>
                <a:cs typeface="Calibri"/>
                <a:sym typeface="Calibri"/>
              </a:rPr>
              <a:t>Keď bude znamenie šelmy vynucované občianskymi zákonmi, bude si každý človek musieť vybrať medzi vernosťou Bohu, tým že bude zachovávať podľa Božieho prikázania - alebo vernosť šelme tým, že bude zachovávať deň, ktorý je náhradkou a je založený na ľudskej autorite.</a:t>
            </a:r>
            <a:endParaRPr/>
          </a:p>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a:solidFill>
                  <a:schemeClr val="dk1"/>
                </a:solidFill>
                <a:latin typeface="Calibri"/>
                <a:ea typeface="Calibri"/>
                <a:cs typeface="Calibri"/>
                <a:sym typeface="Calibri"/>
              </a:rPr>
              <a:t>Potom a ešte len vtedy dostane človek znamenie šelmy.</a:t>
            </a:r>
            <a:endParaRPr/>
          </a:p>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a:solidFill>
                  <a:schemeClr val="dk1"/>
                </a:solidFill>
                <a:latin typeface="Calibri"/>
                <a:ea typeface="Calibri"/>
                <a:cs typeface="Calibri"/>
                <a:sym typeface="Calibri"/>
              </a:rPr>
              <a:t>Bude to kľúčová skúška pre každého: Počúvnem Boha, alebo počúvnem človeka?</a:t>
            </a:r>
            <a:endParaRPr/>
          </a:p>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a:solidFill>
                  <a:schemeClr val="dk1"/>
                </a:solidFill>
                <a:latin typeface="Calibri"/>
                <a:ea typeface="Calibri"/>
                <a:cs typeface="Calibri"/>
                <a:sym typeface="Calibri"/>
              </a:rPr>
              <a:t>Nie je to len spor o dni.</a:t>
            </a:r>
            <a:endParaRPr/>
          </a:p>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a:solidFill>
                  <a:schemeClr val="dk1"/>
                </a:solidFill>
                <a:latin typeface="Calibri"/>
                <a:ea typeface="Calibri"/>
                <a:cs typeface="Calibri"/>
                <a:sym typeface="Calibri"/>
              </a:rPr>
              <a:t>Ide tu o to, kto je mojim pánom?</a:t>
            </a:r>
            <a:endParaRPr/>
          </a:p>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p:txBody>
      </p:sp>
      <p:sp>
        <p:nvSpPr>
          <p:cNvPr id="490" name="Google Shape;490;p56: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57: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95" name="Google Shape;495;p57: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(Rimanom 6,16)</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Pavol napísal: „Či neviete, že ak sa niekomu oddávate za poslušných otrokov, ste otrokmi toho, koho poslúchate – buď otrokmi hriechu, ktorý vedie k smrti...“</a:t>
            </a:r>
            <a:endParaRPr sz="1200" b="0" i="0" dirty="0">
              <a:solidFill>
                <a:schemeClr val="dk1"/>
              </a:solidFill>
              <a:latin typeface="Calibri"/>
              <a:ea typeface="Calibri"/>
              <a:cs typeface="Calibri"/>
              <a:sym typeface="Calibri"/>
            </a:endParaRPr>
          </a:p>
        </p:txBody>
      </p:sp>
      <p:sp>
        <p:nvSpPr>
          <p:cNvPr id="496" name="Google Shape;496;p57: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58: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03" name="Google Shape;503;p58: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(Rimanom 6,16)</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„...alebo otrokmi poslušnosti, ktorá vedie k spravodlivosti.“</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Každý obyvateľ zeme skoro bude čeliť najvážnejšiemu okamihu. Nikto, kto nemá znamenie šelmy, nebude môcť kupovať ani predávať.</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p:txBody>
      </p:sp>
      <p:sp>
        <p:nvSpPr>
          <p:cNvPr id="504" name="Google Shape;504;p58: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59: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11" name="Google Shape;511;p59: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a:solidFill>
                  <a:schemeClr val="dk1"/>
                </a:solidFill>
                <a:latin typeface="Calibri"/>
                <a:ea typeface="Calibri"/>
                <a:cs typeface="Calibri"/>
                <a:sym typeface="Calibri"/>
              </a:rPr>
              <a:t>Najprv príde bojkot a potom nariadenie o zabití.</a:t>
            </a:r>
            <a:endParaRPr/>
          </a:p>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a:solidFill>
                  <a:schemeClr val="dk1"/>
                </a:solidFill>
                <a:latin typeface="Calibri"/>
                <a:ea typeface="Calibri"/>
                <a:cs typeface="Calibri"/>
                <a:sym typeface="Calibri"/>
              </a:rPr>
              <a:t>A na tých, ktorí prijali znamenie šelmy, príde sedem posledných rán.</a:t>
            </a:r>
            <a:endParaRPr/>
          </a:p>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a:solidFill>
                  <a:schemeClr val="dk1"/>
                </a:solidFill>
                <a:latin typeface="Calibri"/>
                <a:ea typeface="Calibri"/>
                <a:cs typeface="Calibri"/>
                <a:sym typeface="Calibri"/>
              </a:rPr>
              <a:t>Chápete prečo je táto téma tak dôležitá?</a:t>
            </a:r>
            <a:endParaRPr/>
          </a:p>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a:solidFill>
                  <a:schemeClr val="dk1"/>
                </a:solidFill>
                <a:latin typeface="Calibri"/>
                <a:ea typeface="Calibri"/>
                <a:cs typeface="Calibri"/>
                <a:sym typeface="Calibri"/>
              </a:rPr>
              <a:t>Prečo je to otázka života a smrti?</a:t>
            </a:r>
            <a:endParaRPr/>
          </a:p>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a:solidFill>
                  <a:schemeClr val="dk1"/>
                </a:solidFill>
                <a:latin typeface="Calibri"/>
                <a:ea typeface="Calibri"/>
                <a:cs typeface="Calibri"/>
                <a:sym typeface="Calibri"/>
              </a:rPr>
              <a:t>Prečo je tak životne dôležité, aby sme sa rozhodli ctiť Boha?</a:t>
            </a:r>
            <a:endParaRPr/>
          </a:p>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a:solidFill>
                  <a:schemeClr val="dk1"/>
                </a:solidFill>
                <a:latin typeface="Calibri"/>
                <a:ea typeface="Calibri"/>
                <a:cs typeface="Calibri"/>
                <a:sym typeface="Calibri"/>
              </a:rPr>
              <a:t>Je tu dobrá správa pre tých, ktorí sa rozhodli, že budú Boha ctiť a dostanú jeho pečať. Možno nebudú môcť kupovať ani predávať, ale Boh hovorí:</a:t>
            </a:r>
            <a:endParaRPr/>
          </a:p>
        </p:txBody>
      </p:sp>
      <p:sp>
        <p:nvSpPr>
          <p:cNvPr id="512" name="Google Shape;512;p59: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6: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7" name="Google Shape;117;p6: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(Daniel 3,15)</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„...okamžite vás hodia do ohňom rozpálenej pece.“</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err="1">
                <a:solidFill>
                  <a:schemeClr val="dk1"/>
                </a:solidFill>
                <a:latin typeface="Calibri"/>
                <a:ea typeface="Calibri"/>
                <a:cs typeface="Calibri"/>
                <a:sym typeface="Calibri"/>
              </a:rPr>
              <a:t>Sadrach</a:t>
            </a:r>
            <a:r>
              <a:rPr lang="sk-SK" sz="1200" b="0" i="0" dirty="0">
                <a:solidFill>
                  <a:schemeClr val="dk1"/>
                </a:solidFill>
                <a:latin typeface="Calibri"/>
                <a:ea typeface="Calibri"/>
                <a:cs typeface="Calibri"/>
                <a:sym typeface="Calibri"/>
              </a:rPr>
              <a:t>, </a:t>
            </a:r>
            <a:r>
              <a:rPr lang="sk-SK" sz="1200" b="0" i="0" dirty="0" err="1">
                <a:solidFill>
                  <a:schemeClr val="dk1"/>
                </a:solidFill>
                <a:latin typeface="Calibri"/>
                <a:ea typeface="Calibri"/>
                <a:cs typeface="Calibri"/>
                <a:sym typeface="Calibri"/>
              </a:rPr>
              <a:t>Mezach</a:t>
            </a:r>
            <a:r>
              <a:rPr lang="sk-SK" sz="1200" b="0" i="0" dirty="0">
                <a:solidFill>
                  <a:schemeClr val="dk1"/>
                </a:solidFill>
                <a:latin typeface="Calibri"/>
                <a:ea typeface="Calibri"/>
                <a:cs typeface="Calibri"/>
                <a:sym typeface="Calibri"/>
              </a:rPr>
              <a:t> a </a:t>
            </a:r>
            <a:r>
              <a:rPr lang="sk-SK" sz="1200" b="0" i="0" dirty="0" err="1">
                <a:solidFill>
                  <a:schemeClr val="dk1"/>
                </a:solidFill>
                <a:latin typeface="Calibri"/>
                <a:ea typeface="Calibri"/>
                <a:cs typeface="Calibri"/>
                <a:sym typeface="Calibri"/>
              </a:rPr>
              <a:t>Abed-nego</a:t>
            </a:r>
            <a:r>
              <a:rPr lang="sk-SK" sz="1200" b="0" i="0" dirty="0">
                <a:solidFill>
                  <a:schemeClr val="dk1"/>
                </a:solidFill>
                <a:latin typeface="Calibri"/>
                <a:ea typeface="Calibri"/>
                <a:cs typeface="Calibri"/>
                <a:sym typeface="Calibri"/>
              </a:rPr>
              <a:t> mohli vidieť plemene z obrovskej pece. O kráľovom úmysle nemohlo byť pochyb. Čo mali urobiť?</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Mali poslúchnuť kráľa a zostať nažive, alebo mali neposlúchnuť Boží jasný príkaz a zomrieť? Čo by ste urobili? Bolo by jednoduché si to zdôvodniť, že jeden krát mi to nič neurobí, keď sa za týchto okolností soche pokloním. Koniec koncov v stávke boli ich životy. Nemali snáď kráľovi prejaviť úctu?</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Je zrejmé, že tieto myšlienky im ani neprišli na myseľ, lebo sa od malička učili Božím prikázaniam a jedno z prikázaní hovorí:</a:t>
            </a:r>
            <a:endParaRPr dirty="0"/>
          </a:p>
        </p:txBody>
      </p:sp>
      <p:sp>
        <p:nvSpPr>
          <p:cNvPr id="118" name="Google Shape;118;p6: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60: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17" name="Google Shape;517;p60: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(Izaiáš 33,16)</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„...dostane svoj chlieb a ustavične bude mať vodu.“</a:t>
            </a:r>
            <a:endParaRPr dirty="0"/>
          </a:p>
        </p:txBody>
      </p:sp>
      <p:sp>
        <p:nvSpPr>
          <p:cNvPr id="518" name="Google Shape;518;p60: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61: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25" name="Google Shape;525;p61: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(Žalmy 91,5-6)</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A ohľadom rán, ktoré budú vyliate na zemi, im Boh </a:t>
            </a:r>
            <a:r>
              <a:rPr lang="sk-SK" sz="1200" b="0" i="0" dirty="0" err="1">
                <a:solidFill>
                  <a:schemeClr val="dk1"/>
                </a:solidFill>
                <a:latin typeface="Calibri"/>
                <a:ea typeface="Calibri"/>
                <a:cs typeface="Calibri"/>
                <a:sym typeface="Calibri"/>
              </a:rPr>
              <a:t>zasľubuje</a:t>
            </a:r>
            <a:r>
              <a:rPr lang="sk-SK" sz="1200" b="0" i="0" dirty="0">
                <a:solidFill>
                  <a:schemeClr val="dk1"/>
                </a:solidFill>
                <a:latin typeface="Calibri"/>
                <a:ea typeface="Calibri"/>
                <a:cs typeface="Calibri"/>
                <a:sym typeface="Calibri"/>
              </a:rPr>
              <a:t>:</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„Príšery nočnej nemusíš sa báť, ani šípu, čo letí vo dne, ani moru, čo sa </a:t>
            </a:r>
            <a:r>
              <a:rPr lang="sk-SK" sz="1200" b="0" i="0" dirty="0" err="1">
                <a:solidFill>
                  <a:schemeClr val="dk1"/>
                </a:solidFill>
                <a:latin typeface="Calibri"/>
                <a:ea typeface="Calibri"/>
                <a:cs typeface="Calibri"/>
                <a:sym typeface="Calibri"/>
              </a:rPr>
              <a:t>prikárada</a:t>
            </a:r>
            <a:r>
              <a:rPr lang="sk-SK" sz="1200" b="0" i="0" dirty="0">
                <a:solidFill>
                  <a:schemeClr val="dk1"/>
                </a:solidFill>
                <a:latin typeface="Calibri"/>
                <a:ea typeface="Calibri"/>
                <a:cs typeface="Calibri"/>
                <a:sym typeface="Calibri"/>
              </a:rPr>
              <a:t> v tmách, ani nákazy, čo pustoší napoludnie.“</a:t>
            </a:r>
            <a:endParaRPr dirty="0"/>
          </a:p>
        </p:txBody>
      </p:sp>
      <p:sp>
        <p:nvSpPr>
          <p:cNvPr id="526" name="Google Shape;526;p61: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62: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33" name="Google Shape;533;p62: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(Žalmy 91,7-8)</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„Keby ti po boku padli tisíce a desaťtisíce po pravici, teba to nezasiahne. Len čo otvoríš oči, uzrieš odplatu bezbožných.“</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A pokiaľ si stále lámeš hlavu nad tým, čo sa stane, Biblia hovorí:</a:t>
            </a:r>
            <a:endParaRPr dirty="0"/>
          </a:p>
        </p:txBody>
      </p:sp>
      <p:sp>
        <p:nvSpPr>
          <p:cNvPr id="534" name="Google Shape;534;p62: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63: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41" name="Google Shape;541;p63: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(Žalmy 91,9-10)</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„Ak máš útočisko v Hospodinovi, u Najvyššieho svoj príbytok, nič zlé sa ti nestane, nijaká pohroma sa k tvojmu stanu nepriblíži.“</a:t>
            </a:r>
            <a:endParaRPr dirty="0"/>
          </a:p>
        </p:txBody>
      </p:sp>
      <p:sp>
        <p:nvSpPr>
          <p:cNvPr id="542" name="Google Shape;542;p63: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64: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49" name="Google Shape;549;p64: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(Žalmy 91,11)</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„Veď on svojim anjelom prikáže, aby ťa chránili na všetkých tvojich cestách.“</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Boh tu dáva nádherné zasľúbenie tým, ktorí sa ho rozhodli nasledovať:</a:t>
            </a:r>
            <a:endParaRPr dirty="0"/>
          </a:p>
        </p:txBody>
      </p:sp>
      <p:sp>
        <p:nvSpPr>
          <p:cNvPr id="550" name="Google Shape;550;p64: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65: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57" name="Google Shape;557;p65: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(Daniel 12,1)</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„V tom čase povstane veľké knieža, Michael, ochranca synov tvojho ľudu. Nastane čas súženia, akého nebolo od začiatku národa až doteraz.“</a:t>
            </a:r>
            <a:endParaRPr dirty="0"/>
          </a:p>
        </p:txBody>
      </p:sp>
      <p:sp>
        <p:nvSpPr>
          <p:cNvPr id="558" name="Google Shape;558;p65: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66: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65" name="Google Shape;565;p66: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(Daniel 12,1)</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„V tom čase však bude zachránený tvoj ľud i každý, kto sa nájde zapísaný v knihe.“</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Áno, priatelia, Boží ľud bude zachránený. Pamätáte si na príbeh troch </a:t>
            </a:r>
            <a:r>
              <a:rPr lang="sk-SK" sz="1200" b="0" i="0" dirty="0" err="1">
                <a:solidFill>
                  <a:schemeClr val="dk1"/>
                </a:solidFill>
                <a:latin typeface="Calibri"/>
                <a:ea typeface="Calibri"/>
                <a:cs typeface="Calibri"/>
                <a:sym typeface="Calibri"/>
              </a:rPr>
              <a:t>Judeicov</a:t>
            </a:r>
            <a:r>
              <a:rPr lang="sk-SK" sz="1200" b="0" i="0" dirty="0">
                <a:solidFill>
                  <a:schemeClr val="dk1"/>
                </a:solidFill>
                <a:latin typeface="Calibri"/>
                <a:ea typeface="Calibri"/>
                <a:cs typeface="Calibri"/>
                <a:sym typeface="Calibri"/>
              </a:rPr>
              <a:t> v starom Babylone?</a:t>
            </a:r>
            <a:endParaRPr dirty="0"/>
          </a:p>
        </p:txBody>
      </p:sp>
      <p:sp>
        <p:nvSpPr>
          <p:cNvPr id="566" name="Google Shape;566;p66: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p67: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73" name="Google Shape;573;p67: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a:solidFill>
                  <a:schemeClr val="dk1"/>
                </a:solidFill>
                <a:latin typeface="Calibri"/>
                <a:ea typeface="Calibri"/>
                <a:cs typeface="Calibri"/>
                <a:sym typeface="Calibri"/>
              </a:rPr>
              <a:t>Kvôli tomu, že poslúchali Boha namiesto človeka, že uctievali Boha namiesto babylonskej sochy, bol títo traja mladí muži hodení do ohnivej pece. Žiar bol tak silný, že dokonca zabil aj vojakov, ktorí ich vhadzovali do plameňov. Král Nabukadnécar musel byť spokojný. Tí, ktorí sa odvážili protiviť sa jeho príkazu, boli zničení. Potom náhle kráľ vyskočil a pozeral do ohnivej pece. Vykríkol na svojich poradcov, že tam vidí štyroch mužov, ktorí sa v plameňoch prechádzajú a ten štvrtý vypadá ako Syn Boží.</a:t>
            </a:r>
            <a:endParaRPr/>
          </a:p>
        </p:txBody>
      </p:sp>
      <p:sp>
        <p:nvSpPr>
          <p:cNvPr id="574" name="Google Shape;574;p67: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68: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79" name="Google Shape;579;p68: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a:solidFill>
                  <a:schemeClr val="dk1"/>
                </a:solidFill>
                <a:latin typeface="Calibri"/>
                <a:ea typeface="Calibri"/>
                <a:cs typeface="Calibri"/>
                <a:sym typeface="Calibri"/>
              </a:rPr>
              <a:t>Nie, kráľ nemal preludy. Bolo mu dovolené, aby videl na vlastné oči, že sa Boh o svojich vlastných stará. Boh bol s týmito troma Judaicami aj v plameňoch. Je vždy s tými, ktorí sú kvôli nemu prenasledovaní.</a:t>
            </a:r>
            <a:endParaRPr/>
          </a:p>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a:solidFill>
                  <a:schemeClr val="dk1"/>
                </a:solidFill>
                <a:latin typeface="Calibri"/>
                <a:ea typeface="Calibri"/>
                <a:cs typeface="Calibri"/>
                <a:sym typeface="Calibri"/>
              </a:rPr>
              <a:t>Oheň v peci nezranil Božích verných nasledovníkov. Plamene iba spálili putá, ktorými boli spútaní. Rovnako tak v posledných dňoch Boh vyslobodí svoj ľud dokonca aj z prenasledovania vedeného duchovným Babylonom.</a:t>
            </a:r>
            <a:endParaRPr/>
          </a:p>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a:solidFill>
                  <a:schemeClr val="dk1"/>
                </a:solidFill>
                <a:latin typeface="Calibri"/>
                <a:ea typeface="Calibri"/>
                <a:cs typeface="Calibri"/>
                <a:sym typeface="Calibri"/>
              </a:rPr>
              <a:t>Povšimnite si, ako Ján popisuje tých, ktorí nasledujú Ježiša a jeho pravdu.</a:t>
            </a:r>
            <a:endParaRPr/>
          </a:p>
        </p:txBody>
      </p:sp>
      <p:sp>
        <p:nvSpPr>
          <p:cNvPr id="580" name="Google Shape;580;p68: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69: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85" name="Google Shape;585;p69: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(Zjavenie 15,2)</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„Videl som akési sklenené more, zmiešané s ohňom, a tí, čo zvíťazili nad šelmou...“</a:t>
            </a:r>
            <a:endParaRPr dirty="0"/>
          </a:p>
        </p:txBody>
      </p:sp>
      <p:sp>
        <p:nvSpPr>
          <p:cNvPr id="586" name="Google Shape;586;p69: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7: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5" name="Google Shape;125;p7: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a:t>
            </a:r>
            <a:r>
              <a:rPr lang="sk-SK" sz="1200" b="0" i="0" dirty="0" err="1">
                <a:solidFill>
                  <a:schemeClr val="dk1"/>
                </a:solidFill>
                <a:latin typeface="Calibri"/>
                <a:ea typeface="Calibri"/>
                <a:cs typeface="Calibri"/>
                <a:sym typeface="Calibri"/>
              </a:rPr>
              <a:t>Exodus</a:t>
            </a:r>
            <a:r>
              <a:rPr lang="sk-SK" sz="1200" b="0" i="0" dirty="0">
                <a:solidFill>
                  <a:schemeClr val="dk1"/>
                </a:solidFill>
                <a:latin typeface="Calibri"/>
                <a:ea typeface="Calibri"/>
                <a:cs typeface="Calibri"/>
                <a:sym typeface="Calibri"/>
              </a:rPr>
              <a:t> 20,4-5)</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„Neurobíš si modlu ani nijakú podobu toho, čo je hore na nebi, dolu na zemi alebo vo vode pod zemou! Nebudeš sa im klaňať ani im slúžiť.“</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Kľudne a bez váhania odpovedali:</a:t>
            </a:r>
            <a:endParaRPr dirty="0"/>
          </a:p>
        </p:txBody>
      </p:sp>
      <p:sp>
        <p:nvSpPr>
          <p:cNvPr id="126" name="Google Shape;126;p7: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p70: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93" name="Google Shape;593;p70: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(Zjavenie 15,2)</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„...i nad jej obrazom a nad číslom jej mena, stáli na sklenenom mori. Mali Božie citary...“</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A aj teraz Boh žiada svojich verných nasledovníkov, aby vyšli z falošného náboženského systému a plne ho nasledovali. Volá svoje deti, ktoré stále ešte sú v duchovnom Babylone:</a:t>
            </a:r>
            <a:endParaRPr dirty="0"/>
          </a:p>
        </p:txBody>
      </p:sp>
      <p:sp>
        <p:nvSpPr>
          <p:cNvPr id="594" name="Google Shape;594;p70: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71: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01" name="Google Shape;601;p71: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(Zjavenie 18,4)</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„Vyjdi z neho, ľud môj, aby ste nemali účasť na jeho hriechoch a nedostalo sa vám z jeho rán.“</a:t>
            </a:r>
            <a:endParaRPr dirty="0"/>
          </a:p>
        </p:txBody>
      </p:sp>
      <p:sp>
        <p:nvSpPr>
          <p:cNvPr id="602" name="Google Shape;602;p71: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72: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09" name="Google Shape;609;p72: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a:solidFill>
                  <a:schemeClr val="dk1"/>
                </a:solidFill>
                <a:latin typeface="Calibri"/>
                <a:ea typeface="Calibri"/>
                <a:cs typeface="Calibri"/>
                <a:sym typeface="Calibri"/>
              </a:rPr>
              <a:t>Vždy to niečo stojí, keď sa rozhodneme Boha nasledovať. Ale Ježiš sľubuje, že s tebou bude. Len ťa žiada, aby si si ho vybral. Žiada ťa, aby si si vybral, koho budeš nasledovať. Pôjdeš za Ježišom, priateľu? Chceš sa rozhodnúť pre jeho slovo, pre jeho prikázania namiesto tradícii a naliehania ľudí?</a:t>
            </a:r>
            <a:endParaRPr/>
          </a:p>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a:solidFill>
                  <a:schemeClr val="dk1"/>
                </a:solidFill>
                <a:latin typeface="Calibri"/>
                <a:ea typeface="Calibri"/>
                <a:cs typeface="Calibri"/>
                <a:sym typeface="Calibri"/>
              </a:rPr>
              <a:t>Boh k tebe prehovára skrze Ducha svätého aj na tomto stretnutí. Je to Božie záverečné volanie k hynúcemu svetu, aby sa pripravil na druhý príchod jeho Syna.</a:t>
            </a:r>
            <a:endParaRPr/>
          </a:p>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a:solidFill>
                  <a:schemeClr val="dk1"/>
                </a:solidFill>
                <a:latin typeface="Calibri"/>
                <a:ea typeface="Calibri"/>
                <a:cs typeface="Calibri"/>
                <a:sym typeface="Calibri"/>
              </a:rPr>
              <a:t>Ale príde aj iný obraz (socha). Iné znamenie vernosti, iná skúška pod trestom smrti. Ale pokiaľ je na týchto proroctvách niečo jasné, tak je to skutočnosť, že tu znovu budú muži a ženy ako tí traja Judaici, ktorí nebojácne a verne povstanú a priznajú sa k Spasiteľovi, ktorého milujú. Boh na nich ukáže ako na dôkaz, že nie každý sa sklonil pred duchovným chaosom diabolských zvodov. Boh povie:</a:t>
            </a:r>
            <a:endParaRPr/>
          </a:p>
        </p:txBody>
      </p:sp>
      <p:sp>
        <p:nvSpPr>
          <p:cNvPr id="610" name="Google Shape;610;p72: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p73: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15" name="Google Shape;615;p73: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(Zjavenie 14,12)</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„V tomto je trpezlivosť svätých, ktorí zachovávajú Božie prikázania a vieru Ježiša.“</a:t>
            </a:r>
            <a:endParaRPr dirty="0"/>
          </a:p>
        </p:txBody>
      </p:sp>
      <p:sp>
        <p:nvSpPr>
          <p:cNvPr id="616" name="Google Shape;616;p73: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74: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23" name="Google Shape;623;p74: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Chcem byť v skupine týchto ľudí. A čo ty, priateľu? Chceš byť medzi tými, ktorí uctievajú Spasiteľa, keď po druhý krát príde? Chceš prijať jeho znamenie a uctievať ho tak, ako si to praje?</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Ak je to dnes tvojou túžbou, prosím spoločne so mnou pokľakni, keď sa budeme modliť.</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(Navrhovaná modlitba)</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Drahý nebeský Otče, dnes večer sme študovali dôležité téma. Pozerali sme sa na najvážnejšie varovanie v celom Písme.</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Pane vieme, že tieto pravdy nás zasahujú do srdca. Vieme, že pokiaľ by diablove podvrhy neboli podobné pravde, nemohol by zvádzať takmer celý svet. A tak dnes večer prichádzame, aby sme poprosili o tvoju pomoc. Potrebujeme tvoju milosť a tvojho Ducha, aby nás viedol a posilňoval, keď ťa nasledujeme. Chceme poslúchať teba a nie ľudí, chceme prijať tvoju pečať na čelo a nie znamenie šelmy. Dnes večer ťa prosíme, aby si z nás urobil súčasť ľudu, ktorý zachováva tvoje prikázania . Prosíme, aby keď po druhý krát prídeš, aby si nás mohol poznať ako svoj ľud. Modlíme sa, aby si mohol ukázať na každého z nás a povedať: „Tu je vytrvalosť svätých, ktorí zachovávajú Božie prikázania a vernosť Ježišovi.“ Kiež je to aj našou skúsenosťou z tvojej milosti. Za to v Ježišovom mene prosíme. Amen.</a:t>
            </a:r>
            <a:endParaRPr dirty="0"/>
          </a:p>
        </p:txBody>
      </p:sp>
      <p:sp>
        <p:nvSpPr>
          <p:cNvPr id="624" name="Google Shape;624;p74: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p75: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29" name="Google Shape;629;p75: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216000" lvl="0" indent="-215280" algn="l" rtl="0">
              <a:lnSpc>
                <a:spcPct val="100000"/>
              </a:lnSpc>
              <a:spcBef>
                <a:spcPts val="0"/>
              </a:spcBef>
              <a:spcAft>
                <a:spcPts val="0"/>
              </a:spcAft>
              <a:buNone/>
            </a:pPr>
            <a:r>
              <a:rPr lang="sk-SK" sz="1200" b="0" strike="noStrike" dirty="0">
                <a:latin typeface="Arial"/>
                <a:ea typeface="Arial"/>
                <a:cs typeface="Arial"/>
                <a:sym typeface="Arial"/>
              </a:rPr>
              <a:t>Milí priatelia, teším sa na vás na zajtrajšej prednáške s názvom:</a:t>
            </a:r>
          </a:p>
        </p:txBody>
      </p:sp>
      <p:sp>
        <p:nvSpPr>
          <p:cNvPr id="630" name="Google Shape;630;p75: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8: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3" name="Google Shape;133;p8: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(Daniel 3,16)</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a:t>
            </a:r>
            <a:r>
              <a:rPr lang="sk-SK" sz="1200" b="0" i="0" dirty="0" err="1">
                <a:solidFill>
                  <a:schemeClr val="dk1"/>
                </a:solidFill>
                <a:latin typeface="Calibri"/>
                <a:ea typeface="Calibri"/>
                <a:cs typeface="Calibri"/>
                <a:sym typeface="Calibri"/>
              </a:rPr>
              <a:t>Nabukadnécar</a:t>
            </a:r>
            <a:r>
              <a:rPr lang="sk-SK" sz="1200" b="0" i="0" dirty="0">
                <a:solidFill>
                  <a:schemeClr val="dk1"/>
                </a:solidFill>
                <a:latin typeface="Calibri"/>
                <a:ea typeface="Calibri"/>
                <a:cs typeface="Calibri"/>
                <a:sym typeface="Calibri"/>
              </a:rPr>
              <a:t>, my sa nepotrebujeme pred tebou obhajovať.“</a:t>
            </a:r>
            <a:endParaRPr dirty="0"/>
          </a:p>
        </p:txBody>
      </p:sp>
      <p:sp>
        <p:nvSpPr>
          <p:cNvPr id="134" name="Google Shape;134;p8: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9: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1" name="Google Shape;141;p9: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(Daniel 3,17)</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„Ak nás náš Boh, ktorého uctievame, chce zachrániť z ohňom rozpálenej pece a z tvojej moci, kráľ, vyslobodí nás.“</a:t>
            </a:r>
            <a:endParaRPr dirty="0"/>
          </a:p>
        </p:txBody>
      </p:sp>
      <p:sp>
        <p:nvSpPr>
          <p:cNvPr id="142" name="Google Shape;142;p9: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7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7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7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k-SK"/>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8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86"/>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8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8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8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k-SK"/>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87"/>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87"/>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8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8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8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k-SK"/>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78"/>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7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7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7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7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k-SK"/>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7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7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7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7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7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k-SK"/>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8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8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8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8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8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k-SK"/>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8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81"/>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81"/>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8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8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8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k-SK"/>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8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82"/>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82"/>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82"/>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82"/>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8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8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8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k-SK"/>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k-SK"/>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84"/>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84"/>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84"/>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8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8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8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k-SK"/>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85"/>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85"/>
          <p:cNvSpPr>
            <a:spLocks noGrp="1"/>
          </p:cNvSpPr>
          <p:nvPr>
            <p:ph type="pic" idx="2"/>
          </p:nvPr>
        </p:nvSpPr>
        <p:spPr>
          <a:xfrm>
            <a:off x="1792288" y="612775"/>
            <a:ext cx="5486400" cy="4114800"/>
          </a:xfrm>
          <a:prstGeom prst="rect">
            <a:avLst/>
          </a:prstGeom>
          <a:noFill/>
          <a:ln>
            <a:noFill/>
          </a:ln>
        </p:spPr>
      </p:sp>
      <p:sp>
        <p:nvSpPr>
          <p:cNvPr id="64" name="Google Shape;64;p85"/>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8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8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8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k-SK"/>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7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7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7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7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7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k-SK"/>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2" name="Google Shape;68;p1">
            <a:extLst>
              <a:ext uri="{FF2B5EF4-FFF2-40B4-BE49-F238E27FC236}">
                <a16:creationId xmlns:a16="http://schemas.microsoft.com/office/drawing/2014/main" id="{1B17DED9-02B4-7F7D-0F20-304624700DD7}"/>
              </a:ext>
            </a:extLst>
          </p:cNvPr>
          <p:cNvPicPr preferRelativeResize="0"/>
          <p:nvPr/>
        </p:nvPicPr>
        <p:blipFill rotWithShape="1">
          <a:blip r:embed="rId3">
            <a:alphaModFix/>
          </a:blip>
          <a:srcRect t="189" b="189"/>
          <a:stretch/>
        </p:blipFill>
        <p:spPr>
          <a:xfrm>
            <a:off x="25" y="0"/>
            <a:ext cx="11768525" cy="6594475"/>
          </a:xfrm>
          <a:prstGeom prst="rect">
            <a:avLst/>
          </a:prstGeom>
          <a:noFill/>
          <a:ln>
            <a:noFill/>
          </a:ln>
        </p:spPr>
      </p:pic>
      <p:sp>
        <p:nvSpPr>
          <p:cNvPr id="3" name="Google Shape;69;p1">
            <a:extLst>
              <a:ext uri="{FF2B5EF4-FFF2-40B4-BE49-F238E27FC236}">
                <a16:creationId xmlns:a16="http://schemas.microsoft.com/office/drawing/2014/main" id="{21F58424-C453-C7A0-C4BD-01E3D60E929B}"/>
              </a:ext>
            </a:extLst>
          </p:cNvPr>
          <p:cNvSpPr/>
          <p:nvPr/>
        </p:nvSpPr>
        <p:spPr>
          <a:xfrm>
            <a:off x="25" y="577825"/>
            <a:ext cx="11768400" cy="1783800"/>
          </a:xfrm>
          <a:prstGeom prst="rect">
            <a:avLst/>
          </a:prstGeom>
          <a:noFill/>
          <a:ln>
            <a:noFill/>
          </a:ln>
        </p:spPr>
        <p:txBody>
          <a:bodyPr spcFirstLastPara="1" wrap="square" lIns="91425" tIns="45700" rIns="91425" bIns="45700" anchor="t" anchorCtr="0">
            <a:noAutofit/>
          </a:bodyPr>
          <a:lstStyle/>
          <a:p>
            <a:pPr marL="0" marR="0" lvl="0" indent="0" algn="ctr" rtl="0">
              <a:lnSpc>
                <a:spcPct val="76125"/>
              </a:lnSpc>
              <a:spcBef>
                <a:spcPts val="0"/>
              </a:spcBef>
              <a:spcAft>
                <a:spcPts val="0"/>
              </a:spcAft>
              <a:buClr>
                <a:srgbClr val="000000"/>
              </a:buClr>
              <a:buSzPts val="14950"/>
              <a:buFont typeface="Arial"/>
              <a:buNone/>
            </a:pPr>
            <a:r>
              <a:rPr lang="cs-CZ" sz="14950" b="0" i="0" u="none" strike="noStrike" cap="none" dirty="0">
                <a:solidFill>
                  <a:srgbClr val="FFFFFF"/>
                </a:solidFill>
                <a:latin typeface="Source Sans Pro"/>
                <a:ea typeface="Source Sans Pro"/>
                <a:cs typeface="Source Sans Pro"/>
                <a:sym typeface="Source Sans Pro"/>
              </a:rPr>
              <a:t>SV</a:t>
            </a:r>
            <a:r>
              <a:rPr lang="cs-CZ" sz="14950" dirty="0">
                <a:solidFill>
                  <a:srgbClr val="FFFFFF"/>
                </a:solidFill>
                <a:latin typeface="Source Sans Pro"/>
                <a:ea typeface="Source Sans Pro"/>
                <a:cs typeface="Source Sans Pro"/>
                <a:sym typeface="Source Sans Pro"/>
              </a:rPr>
              <a:t>E</a:t>
            </a:r>
            <a:r>
              <a:rPr lang="cs-CZ" sz="14950" b="0" i="0" u="none" strike="noStrike" cap="none" dirty="0">
                <a:solidFill>
                  <a:srgbClr val="FFFFFF"/>
                </a:solidFill>
                <a:latin typeface="Source Sans Pro"/>
                <a:ea typeface="Source Sans Pro"/>
                <a:cs typeface="Source Sans Pro"/>
                <a:sym typeface="Source Sans Pro"/>
              </a:rPr>
              <a:t>T</a:t>
            </a:r>
            <a:r>
              <a:rPr lang="cs-CZ" sz="14950" dirty="0">
                <a:solidFill>
                  <a:srgbClr val="FFFFFF"/>
                </a:solidFill>
                <a:latin typeface="Source Sans Pro"/>
                <a:ea typeface="Source Sans Pro"/>
                <a:cs typeface="Source Sans Pro"/>
                <a:sym typeface="Source Sans Pro"/>
              </a:rPr>
              <a:t>O</a:t>
            </a:r>
            <a:r>
              <a:rPr lang="cs-CZ" sz="14950" b="0" i="0" u="none" strike="noStrike" cap="none" dirty="0">
                <a:solidFill>
                  <a:srgbClr val="FFFFFF"/>
                </a:solidFill>
                <a:latin typeface="Source Sans Pro"/>
                <a:ea typeface="Source Sans Pro"/>
                <a:cs typeface="Source Sans Pro"/>
                <a:sym typeface="Source Sans Pro"/>
              </a:rPr>
              <a:t>M</a:t>
            </a:r>
            <a:endParaRPr sz="100" b="0" i="0" u="none" strike="noStrike" cap="none" dirty="0">
              <a:solidFill>
                <a:srgbClr val="000000"/>
              </a:solidFill>
              <a:latin typeface="Calibri"/>
              <a:ea typeface="Calibri"/>
              <a:cs typeface="Calibri"/>
              <a:sym typeface="Calibri"/>
            </a:endParaRPr>
          </a:p>
        </p:txBody>
      </p:sp>
      <p:sp>
        <p:nvSpPr>
          <p:cNvPr id="4" name="Google Shape;70;p1">
            <a:extLst>
              <a:ext uri="{FF2B5EF4-FFF2-40B4-BE49-F238E27FC236}">
                <a16:creationId xmlns:a16="http://schemas.microsoft.com/office/drawing/2014/main" id="{F3C1D47B-D65B-D2F5-BD4F-C72F1D2AD821}"/>
              </a:ext>
            </a:extLst>
          </p:cNvPr>
          <p:cNvSpPr/>
          <p:nvPr/>
        </p:nvSpPr>
        <p:spPr>
          <a:xfrm>
            <a:off x="-175" y="1982100"/>
            <a:ext cx="11768400" cy="1215300"/>
          </a:xfrm>
          <a:prstGeom prst="rect">
            <a:avLst/>
          </a:prstGeom>
          <a:noFill/>
          <a:ln>
            <a:noFill/>
          </a:ln>
        </p:spPr>
        <p:txBody>
          <a:bodyPr spcFirstLastPara="1" wrap="square" lIns="91425" tIns="45700" rIns="91425" bIns="45700" anchor="b" anchorCtr="0">
            <a:noAutofit/>
          </a:bodyPr>
          <a:lstStyle/>
          <a:p>
            <a:pPr marL="0" marR="0" lvl="0" indent="0" algn="ctr" rtl="0">
              <a:lnSpc>
                <a:spcPct val="83081"/>
              </a:lnSpc>
              <a:spcBef>
                <a:spcPts val="0"/>
              </a:spcBef>
              <a:spcAft>
                <a:spcPts val="0"/>
              </a:spcAft>
              <a:buClr>
                <a:srgbClr val="000000"/>
              </a:buClr>
              <a:buSzPts val="9250"/>
              <a:buFont typeface="Arial"/>
              <a:buNone/>
            </a:pPr>
            <a:r>
              <a:rPr lang="cs-CZ" sz="9250" b="1" i="0" u="none" strike="noStrike" cap="none" dirty="0">
                <a:solidFill>
                  <a:srgbClr val="FFFFFF"/>
                </a:solidFill>
                <a:latin typeface="Source Sans Pro"/>
                <a:ea typeface="Source Sans Pro"/>
                <a:cs typeface="Source Sans Pro"/>
                <a:sym typeface="Source Sans Pro"/>
              </a:rPr>
              <a:t>BIBLIE</a:t>
            </a:r>
            <a:endParaRPr sz="1800" b="0" i="0" u="none" strike="noStrike" cap="none" dirty="0">
              <a:solidFill>
                <a:srgbClr val="000000"/>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152" name="Google Shape;152;p10" descr="nb-en-18-10.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153" name="Google Shape;153;p10"/>
          <p:cNvSpPr txBox="1"/>
          <p:nvPr/>
        </p:nvSpPr>
        <p:spPr>
          <a:xfrm>
            <a:off x="2533898" y="1790621"/>
            <a:ext cx="6914726" cy="214084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„Ak aj nie, vedz, kráľ, že tvojich bohov si nebudeme uctievať a zlatej soche, ktorú si dal postaviť, nebudeme sa klaňať.“</a:t>
            </a:r>
            <a:endParaRPr dirty="0"/>
          </a:p>
        </p:txBody>
      </p:sp>
      <p:sp>
        <p:nvSpPr>
          <p:cNvPr id="154" name="Google Shape;154;p10"/>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Daniel 3,18</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2" name="Google Shape;160;p11">
            <a:extLst>
              <a:ext uri="{FF2B5EF4-FFF2-40B4-BE49-F238E27FC236}">
                <a16:creationId xmlns:a16="http://schemas.microsoft.com/office/drawing/2014/main" id="{C079CF67-E909-9191-A628-7E59486BD5D3}"/>
              </a:ext>
            </a:extLst>
          </p:cNvPr>
          <p:cNvPicPr/>
          <p:nvPr/>
        </p:nvPicPr>
        <p:blipFill>
          <a:blip r:embed="rId3"/>
          <a:stretch/>
        </p:blipFill>
        <p:spPr>
          <a:xfrm>
            <a:off x="0" y="0"/>
            <a:ext cx="11711880" cy="6587640"/>
          </a:xfrm>
          <a:prstGeom prst="rect">
            <a:avLst/>
          </a:prstGeom>
          <a:ln w="0">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166" name="Google Shape;166;p12" descr="nb-en-18-12.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167" name="Google Shape;167;p12"/>
          <p:cNvSpPr txBox="1"/>
          <p:nvPr/>
        </p:nvSpPr>
        <p:spPr>
          <a:xfrm>
            <a:off x="7478762" y="741363"/>
            <a:ext cx="4121807" cy="11165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„Kto má uši, nech počúva!“</a:t>
            </a:r>
            <a:endParaRPr dirty="0"/>
          </a:p>
        </p:txBody>
      </p:sp>
      <p:sp>
        <p:nvSpPr>
          <p:cNvPr id="168" name="Google Shape;168;p12"/>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Zjavenie 13,9</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p13" descr="nb-en-18-13.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175" name="Google Shape;175;p13"/>
          <p:cNvSpPr txBox="1"/>
          <p:nvPr/>
        </p:nvSpPr>
        <p:spPr>
          <a:xfrm>
            <a:off x="5856120" y="741363"/>
            <a:ext cx="5946214" cy="21408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„Ak sa niekto bude klaňať šelme a jej obrazu a prijme znak na svoje čelo alebo na ruku...“</a:t>
            </a:r>
            <a:endParaRPr dirty="0"/>
          </a:p>
        </p:txBody>
      </p:sp>
      <p:sp>
        <p:nvSpPr>
          <p:cNvPr id="176" name="Google Shape;176;p13"/>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Zjavenie 14,9</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182" name="Google Shape;182;p14" descr="nb-en-18-14.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183" name="Google Shape;183;p14"/>
          <p:cNvSpPr txBox="1"/>
          <p:nvPr/>
        </p:nvSpPr>
        <p:spPr>
          <a:xfrm>
            <a:off x="6306591" y="741363"/>
            <a:ext cx="4639848" cy="26529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„...aj ten bude piť z vína Božieho hnevu, nezriedeného, naliateho do kalicha jeho hnevu;“</a:t>
            </a:r>
            <a:endParaRPr dirty="0"/>
          </a:p>
        </p:txBody>
      </p:sp>
      <p:sp>
        <p:nvSpPr>
          <p:cNvPr id="184" name="Google Shape;184;p14"/>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Zjavenie 14,10</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90" name="Google Shape;190;p15" descr="nb-en-18-15.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191" name="Google Shape;191;p15"/>
          <p:cNvSpPr txBox="1"/>
          <p:nvPr/>
        </p:nvSpPr>
        <p:spPr>
          <a:xfrm>
            <a:off x="765801" y="741363"/>
            <a:ext cx="5090319" cy="21408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„...a bude mučený ohňom a sírou pred svätými anjelmi a pred Baránkom.“</a:t>
            </a:r>
            <a:endParaRPr dirty="0"/>
          </a:p>
        </p:txBody>
      </p:sp>
      <p:sp>
        <p:nvSpPr>
          <p:cNvPr id="192" name="Google Shape;192;p15"/>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Zjavenie 14,10</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Google Shape;198;p16" descr="nb-en-18-16.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199" name="Google Shape;199;p16"/>
          <p:cNvSpPr txBox="1"/>
          <p:nvPr/>
        </p:nvSpPr>
        <p:spPr>
          <a:xfrm>
            <a:off x="6660682" y="741363"/>
            <a:ext cx="4421866" cy="31650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„A pôsobí, že všetci – malí i veľkí, bohatí </a:t>
            </a:r>
            <a:br>
              <a:rPr lang="sk-SK" sz="3328" b="1" i="0" dirty="0">
                <a:solidFill>
                  <a:srgbClr val="FFFFFF"/>
                </a:solidFill>
                <a:latin typeface="Source Sans Pro"/>
                <a:ea typeface="Source Sans Pro"/>
                <a:cs typeface="Source Sans Pro"/>
                <a:sym typeface="Source Sans Pro"/>
              </a:rPr>
            </a:br>
            <a:r>
              <a:rPr lang="sk-SK" sz="3328" b="1" i="0" dirty="0">
                <a:solidFill>
                  <a:srgbClr val="FFFFFF"/>
                </a:solidFill>
                <a:latin typeface="Source Sans Pro"/>
                <a:ea typeface="Source Sans Pro"/>
                <a:cs typeface="Source Sans Pro"/>
                <a:sym typeface="Source Sans Pro"/>
              </a:rPr>
              <a:t>i chudobní, slobodní </a:t>
            </a:r>
            <a:br>
              <a:rPr lang="sk-SK" sz="3328" b="1" i="0" dirty="0">
                <a:solidFill>
                  <a:srgbClr val="FFFFFF"/>
                </a:solidFill>
                <a:latin typeface="Source Sans Pro"/>
                <a:ea typeface="Source Sans Pro"/>
                <a:cs typeface="Source Sans Pro"/>
                <a:sym typeface="Source Sans Pro"/>
              </a:rPr>
            </a:br>
            <a:r>
              <a:rPr lang="sk-SK" sz="3328" b="1" i="0" dirty="0">
                <a:solidFill>
                  <a:srgbClr val="FFFFFF"/>
                </a:solidFill>
                <a:latin typeface="Source Sans Pro"/>
                <a:ea typeface="Source Sans Pro"/>
                <a:cs typeface="Source Sans Pro"/>
                <a:sym typeface="Source Sans Pro"/>
              </a:rPr>
              <a:t>i otroci – dostanú znak na pravú ruku alebo na čelo...“</a:t>
            </a:r>
            <a:endParaRPr dirty="0"/>
          </a:p>
        </p:txBody>
      </p:sp>
      <p:sp>
        <p:nvSpPr>
          <p:cNvPr id="200" name="Google Shape;200;p16"/>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Zjavenie 13,16</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Google Shape;206;p17" descr="nb-en-18-17.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207" name="Google Shape;207;p17"/>
          <p:cNvSpPr txBox="1"/>
          <p:nvPr/>
        </p:nvSpPr>
        <p:spPr>
          <a:xfrm>
            <a:off x="6192810" y="741363"/>
            <a:ext cx="5157890" cy="26529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„...aby nemohol kupovať ani predávať nikto, kto nemá ako znak meno šelmy alebo číslo jej mena.“</a:t>
            </a:r>
            <a:endParaRPr dirty="0"/>
          </a:p>
        </p:txBody>
      </p:sp>
      <p:sp>
        <p:nvSpPr>
          <p:cNvPr id="208" name="Google Shape;208;p17"/>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Zjavenie 13,17</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4" name="Google Shape;214;p18" descr="nb-en-18-18.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215" name="Google Shape;215;p18"/>
          <p:cNvSpPr txBox="1"/>
          <p:nvPr/>
        </p:nvSpPr>
        <p:spPr>
          <a:xfrm>
            <a:off x="5584394" y="741363"/>
            <a:ext cx="5495743" cy="31650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„Dostala moc dať ducha do obrazu šelmy, aby tak obraz šelmy aj hovoril, aj pôsobil, aby boli zabití všetci, čo sa nebudú klaňať obrazu šelmy.“</a:t>
            </a:r>
            <a:endParaRPr dirty="0"/>
          </a:p>
        </p:txBody>
      </p:sp>
      <p:sp>
        <p:nvSpPr>
          <p:cNvPr id="216" name="Google Shape;216;p18"/>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Zjavenie 13,15</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Google Shape;222;p19" descr="nb-en-18-19.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3" name="Google Shape;93;p2" descr="nb-en-18-2.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2" name="Google Shape;94;p2">
            <a:extLst>
              <a:ext uri="{FF2B5EF4-FFF2-40B4-BE49-F238E27FC236}">
                <a16:creationId xmlns:a16="http://schemas.microsoft.com/office/drawing/2014/main" id="{F4C72ACA-54FA-4223-D59B-CECE0300151A}"/>
              </a:ext>
            </a:extLst>
          </p:cNvPr>
          <p:cNvSpPr/>
          <p:nvPr/>
        </p:nvSpPr>
        <p:spPr>
          <a:xfrm>
            <a:off x="3236040" y="2541240"/>
            <a:ext cx="7575120" cy="3342069"/>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gn="r">
              <a:lnSpc>
                <a:spcPct val="81000"/>
              </a:lnSpc>
              <a:tabLst>
                <a:tab pos="0" algn="l"/>
              </a:tabLst>
            </a:pPr>
            <a:r>
              <a:rPr lang="cs" sz="6500" b="1" strike="noStrike" spc="-1" dirty="0">
                <a:solidFill>
                  <a:srgbClr val="FFFFFF"/>
                </a:solidFill>
                <a:latin typeface="Source Sans Pro"/>
                <a:ea typeface="Source Sans Pro"/>
              </a:rPr>
              <a:t> </a:t>
            </a:r>
            <a:r>
              <a:rPr lang="cs-CZ" sz="6500" b="1" strike="noStrike" spc="-1" dirty="0">
                <a:solidFill>
                  <a:schemeClr val="lt1"/>
                </a:solidFill>
                <a:latin typeface="Source Sans Pro"/>
                <a:ea typeface="Source Sans Pro"/>
              </a:rPr>
              <a:t>DVE PROTICHÓDNE MOCNOSTI</a:t>
            </a:r>
            <a:endParaRPr lang="cs-CZ" sz="6500" b="0" strike="noStrike" spc="-1" dirty="0">
              <a:latin typeface="Arial"/>
            </a:endParaRPr>
          </a:p>
          <a:p>
            <a:pPr algn="r">
              <a:lnSpc>
                <a:spcPct val="81000"/>
              </a:lnSpc>
              <a:tabLst>
                <a:tab pos="0" algn="l"/>
              </a:tabLst>
            </a:pPr>
            <a:r>
              <a:rPr lang="pl-PL" sz="6500" b="0" strike="noStrike" spc="-1" dirty="0">
                <a:solidFill>
                  <a:schemeClr val="lt1"/>
                </a:solidFill>
                <a:latin typeface="Source Sans Pro Light"/>
                <a:ea typeface="Source Sans Pro Light"/>
              </a:rPr>
              <a:t>Znamenie Božie </a:t>
            </a:r>
            <a:br>
              <a:rPr lang="pl-PL" sz="6500" b="0" strike="noStrike" spc="-1" dirty="0">
                <a:solidFill>
                  <a:schemeClr val="lt1"/>
                </a:solidFill>
                <a:latin typeface="Source Sans Pro Light"/>
                <a:ea typeface="Source Sans Pro Light"/>
              </a:rPr>
            </a:br>
            <a:r>
              <a:rPr lang="pl-PL" sz="6500" b="0" strike="noStrike" spc="-1" dirty="0">
                <a:solidFill>
                  <a:schemeClr val="lt1"/>
                </a:solidFill>
                <a:latin typeface="Source Sans Pro Light"/>
                <a:ea typeface="Source Sans Pro Light"/>
              </a:rPr>
              <a:t>a znamenie šelmy</a:t>
            </a:r>
            <a:r>
              <a:rPr lang="cs" sz="6500" b="0" strike="noStrike" spc="-1" dirty="0">
                <a:solidFill>
                  <a:srgbClr val="FFFFFF"/>
                </a:solidFill>
                <a:latin typeface="Source Sans Pro Light"/>
                <a:ea typeface="Source Sans Pro Light"/>
              </a:rPr>
              <a:t> </a:t>
            </a:r>
            <a:endParaRPr lang="cs-CZ" sz="6500" b="0" strike="noStrike" spc="-1" dirty="0">
              <a:latin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pic>
        <p:nvPicPr>
          <p:cNvPr id="228" name="Google Shape;228;p20" descr="nb-en-18-20.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229" name="Google Shape;229;p20"/>
          <p:cNvSpPr txBox="1"/>
          <p:nvPr/>
        </p:nvSpPr>
        <p:spPr>
          <a:xfrm>
            <a:off x="779463" y="741363"/>
            <a:ext cx="7984594" cy="21408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„Videl som vystupovať z mora šelmu. Mala desať rohov a sedem hláv, na rohoch desať diadémov a na hlavách rúhavé mená.“</a:t>
            </a:r>
            <a:endParaRPr dirty="0"/>
          </a:p>
        </p:txBody>
      </p:sp>
      <p:sp>
        <p:nvSpPr>
          <p:cNvPr id="230" name="Google Shape;230;p20"/>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Zjavenie 13,1</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6" name="Google Shape;236;p21" descr="nb-en-18-21.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237" name="Google Shape;237;p21"/>
          <p:cNvSpPr txBox="1"/>
          <p:nvPr/>
        </p:nvSpPr>
        <p:spPr>
          <a:xfrm>
            <a:off x="779463" y="741363"/>
            <a:ext cx="4671233" cy="26529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„Šelma, ktorú som videl, podobala sa </a:t>
            </a:r>
            <a:r>
              <a:rPr lang="sk-SK" sz="3328" b="1" dirty="0">
                <a:solidFill>
                  <a:srgbClr val="FFFFFF"/>
                </a:solidFill>
                <a:latin typeface="Source Sans Pro"/>
                <a:ea typeface="Source Sans Pro"/>
                <a:cs typeface="Source Sans Pro"/>
                <a:sym typeface="Source Sans Pro"/>
              </a:rPr>
              <a:t>l</a:t>
            </a:r>
            <a:r>
              <a:rPr lang="sk-SK" sz="3328" b="1" i="0" dirty="0">
                <a:solidFill>
                  <a:srgbClr val="FFFFFF"/>
                </a:solidFill>
                <a:latin typeface="Source Sans Pro"/>
                <a:ea typeface="Source Sans Pro"/>
                <a:cs typeface="Source Sans Pro"/>
                <a:sym typeface="Source Sans Pro"/>
              </a:rPr>
              <a:t>eopardovi; nohy mala ako medveď a jej tlama bola ako tlama leva.“</a:t>
            </a:r>
            <a:endParaRPr dirty="0"/>
          </a:p>
        </p:txBody>
      </p:sp>
      <p:sp>
        <p:nvSpPr>
          <p:cNvPr id="238" name="Google Shape;238;p21"/>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Zjavenie 13,2</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244" name="Google Shape;244;p22" descr="nb-en-18-22.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245" name="Google Shape;245;p22"/>
          <p:cNvSpPr txBox="1"/>
          <p:nvPr/>
        </p:nvSpPr>
        <p:spPr>
          <a:xfrm>
            <a:off x="779463" y="741363"/>
            <a:ext cx="4921393" cy="16287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„Drak jej dal svoju silu, svoj trón i svoju veľkú moc.“</a:t>
            </a:r>
            <a:endParaRPr dirty="0"/>
          </a:p>
        </p:txBody>
      </p:sp>
      <p:sp>
        <p:nvSpPr>
          <p:cNvPr id="246" name="Google Shape;246;p22"/>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Zjavenie 13,2</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52" name="Google Shape;252;p23" descr="nb-en-18-23.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253" name="Google Shape;253;p23"/>
          <p:cNvSpPr txBox="1"/>
          <p:nvPr/>
        </p:nvSpPr>
        <p:spPr>
          <a:xfrm>
            <a:off x="5529529" y="709491"/>
            <a:ext cx="5495743" cy="367718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sk-SK" sz="3328" b="1" i="0" dirty="0">
                <a:solidFill>
                  <a:srgbClr val="FFFFFF"/>
                </a:solidFill>
                <a:latin typeface="Source Sans Pro"/>
                <a:ea typeface="Source Sans Pro"/>
                <a:cs typeface="Source Sans Pro"/>
                <a:sym typeface="Source Sans Pro"/>
              </a:rPr>
              <a:t>„Jeho chvost zmietol tretinu nebeských hviezd a zhodil ich na zem. Drak sa </a:t>
            </a:r>
            <a:br>
              <a:rPr lang="sk-SK" sz="3328" b="1" i="0" dirty="0">
                <a:solidFill>
                  <a:srgbClr val="FFFFFF"/>
                </a:solidFill>
                <a:latin typeface="Source Sans Pro"/>
                <a:ea typeface="Source Sans Pro"/>
                <a:cs typeface="Source Sans Pro"/>
                <a:sym typeface="Source Sans Pro"/>
              </a:rPr>
            </a:br>
            <a:r>
              <a:rPr lang="sk-SK" sz="3328" b="1" i="0" dirty="0">
                <a:solidFill>
                  <a:srgbClr val="FFFFFF"/>
                </a:solidFill>
                <a:latin typeface="Source Sans Pro"/>
                <a:ea typeface="Source Sans Pro"/>
                <a:cs typeface="Source Sans Pro"/>
                <a:sym typeface="Source Sans Pro"/>
              </a:rPr>
              <a:t>postavil pred ženu, </a:t>
            </a:r>
            <a:br>
              <a:rPr lang="sk-SK" sz="3328" b="1" i="0" dirty="0">
                <a:solidFill>
                  <a:srgbClr val="FFFFFF"/>
                </a:solidFill>
                <a:latin typeface="Source Sans Pro"/>
                <a:ea typeface="Source Sans Pro"/>
                <a:cs typeface="Source Sans Pro"/>
                <a:sym typeface="Source Sans Pro"/>
              </a:rPr>
            </a:br>
            <a:r>
              <a:rPr lang="sk-SK" sz="3328" b="1" i="0" dirty="0">
                <a:solidFill>
                  <a:srgbClr val="FFFFFF"/>
                </a:solidFill>
                <a:latin typeface="Source Sans Pro"/>
                <a:ea typeface="Source Sans Pro"/>
                <a:cs typeface="Source Sans Pro"/>
                <a:sym typeface="Source Sans Pro"/>
              </a:rPr>
              <a:t>ktorá mala rodiť, </a:t>
            </a:r>
            <a:br>
              <a:rPr lang="sk-SK" sz="3328" b="1" i="0" dirty="0">
                <a:solidFill>
                  <a:srgbClr val="FFFFFF"/>
                </a:solidFill>
                <a:latin typeface="Source Sans Pro"/>
                <a:ea typeface="Source Sans Pro"/>
                <a:cs typeface="Source Sans Pro"/>
                <a:sym typeface="Source Sans Pro"/>
              </a:rPr>
            </a:br>
            <a:r>
              <a:rPr lang="sk-SK" sz="3328" b="1" i="0" dirty="0">
                <a:solidFill>
                  <a:srgbClr val="FFFFFF"/>
                </a:solidFill>
                <a:latin typeface="Source Sans Pro"/>
                <a:ea typeface="Source Sans Pro"/>
                <a:cs typeface="Source Sans Pro"/>
                <a:sym typeface="Source Sans Pro"/>
              </a:rPr>
              <a:t>aby zožral jej dieťa, </a:t>
            </a:r>
            <a:br>
              <a:rPr lang="sk-SK" sz="3328" b="1" i="0" dirty="0">
                <a:solidFill>
                  <a:srgbClr val="FFFFFF"/>
                </a:solidFill>
                <a:latin typeface="Source Sans Pro"/>
                <a:ea typeface="Source Sans Pro"/>
                <a:cs typeface="Source Sans Pro"/>
                <a:sym typeface="Source Sans Pro"/>
              </a:rPr>
            </a:br>
            <a:r>
              <a:rPr lang="sk-SK" sz="3328" b="1" i="0" dirty="0">
                <a:solidFill>
                  <a:srgbClr val="FFFFFF"/>
                </a:solidFill>
                <a:latin typeface="Source Sans Pro"/>
                <a:ea typeface="Source Sans Pro"/>
                <a:cs typeface="Source Sans Pro"/>
                <a:sym typeface="Source Sans Pro"/>
              </a:rPr>
              <a:t>len čo ho porodí.“</a:t>
            </a:r>
            <a:endParaRPr dirty="0"/>
          </a:p>
        </p:txBody>
      </p:sp>
      <p:sp>
        <p:nvSpPr>
          <p:cNvPr id="254" name="Google Shape;254;p23"/>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Zjavenie 12,4</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p24" descr="nb-en-18-24.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261" name="Google Shape;261;p24"/>
          <p:cNvSpPr txBox="1"/>
          <p:nvPr/>
        </p:nvSpPr>
        <p:spPr>
          <a:xfrm>
            <a:off x="6622042" y="741363"/>
            <a:ext cx="4910131" cy="16286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„Drak jej dal svoju silu, svoj trón i svoju veľkú moc.“</a:t>
            </a:r>
            <a:endParaRPr dirty="0"/>
          </a:p>
        </p:txBody>
      </p:sp>
      <p:sp>
        <p:nvSpPr>
          <p:cNvPr id="262" name="Google Shape;262;p24"/>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Zjavenie 13,2</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268" name="Google Shape;268;p25" descr="nb-en-18-25.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pic>
        <p:nvPicPr>
          <p:cNvPr id="274" name="Google Shape;274;p26" descr="nb-en-18-26.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p27" descr="nb-en-18-27.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281" name="Google Shape;281;p27"/>
          <p:cNvSpPr txBox="1"/>
          <p:nvPr/>
        </p:nvSpPr>
        <p:spPr>
          <a:xfrm>
            <a:off x="6872438" y="730036"/>
            <a:ext cx="4166593" cy="31650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„A pôsobí, že všetci – malí i veľkí, bohatí </a:t>
            </a:r>
            <a:br>
              <a:rPr lang="sk-SK" sz="3328" b="1" i="0" dirty="0">
                <a:solidFill>
                  <a:srgbClr val="FFFFFF"/>
                </a:solidFill>
                <a:latin typeface="Source Sans Pro"/>
                <a:ea typeface="Source Sans Pro"/>
                <a:cs typeface="Source Sans Pro"/>
                <a:sym typeface="Source Sans Pro"/>
              </a:rPr>
            </a:br>
            <a:r>
              <a:rPr lang="sk-SK" sz="3328" b="1" i="0" dirty="0">
                <a:solidFill>
                  <a:srgbClr val="FFFFFF"/>
                </a:solidFill>
                <a:latin typeface="Source Sans Pro"/>
                <a:ea typeface="Source Sans Pro"/>
                <a:cs typeface="Source Sans Pro"/>
                <a:sym typeface="Source Sans Pro"/>
              </a:rPr>
              <a:t>i chudobní, slobodní i otroci – dostanú znak na pravú ruku alebo na čelo...“</a:t>
            </a:r>
            <a:endParaRPr dirty="0"/>
          </a:p>
        </p:txBody>
      </p:sp>
      <p:sp>
        <p:nvSpPr>
          <p:cNvPr id="282" name="Google Shape;282;p27"/>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Zjavenie 13,16</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pic>
        <p:nvPicPr>
          <p:cNvPr id="288" name="Google Shape;288;p28" descr="nb-en-18-28.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289" name="Google Shape;289;p28"/>
          <p:cNvSpPr txBox="1"/>
          <p:nvPr/>
        </p:nvSpPr>
        <p:spPr>
          <a:xfrm>
            <a:off x="779463" y="741363"/>
            <a:ext cx="5157890" cy="26529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„...aby nemohol kupovať ani predávať nikto, kto nemá ako znak meno šelmy alebo číslo jej mena.“</a:t>
            </a:r>
            <a:endParaRPr dirty="0"/>
          </a:p>
        </p:txBody>
      </p:sp>
      <p:sp>
        <p:nvSpPr>
          <p:cNvPr id="290" name="Google Shape;290;p28"/>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Zjavenie 13,17</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pic>
        <p:nvPicPr>
          <p:cNvPr id="296" name="Google Shape;296;p29" descr="nb-en-18-29.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297" name="Google Shape;297;p29"/>
          <p:cNvSpPr txBox="1"/>
          <p:nvPr/>
        </p:nvSpPr>
        <p:spPr>
          <a:xfrm>
            <a:off x="779463" y="741363"/>
            <a:ext cx="4350802" cy="26529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„V tomto je trpezlivosť svätých, ktorí zachovávajú Božie prikázania </a:t>
            </a:r>
            <a:br>
              <a:rPr lang="sk-SK" sz="3328" b="1" i="0" dirty="0">
                <a:solidFill>
                  <a:srgbClr val="FFFFFF"/>
                </a:solidFill>
                <a:latin typeface="Source Sans Pro"/>
                <a:ea typeface="Source Sans Pro"/>
                <a:cs typeface="Source Sans Pro"/>
                <a:sym typeface="Source Sans Pro"/>
              </a:rPr>
            </a:br>
            <a:r>
              <a:rPr lang="sk-SK" sz="3328" b="1" i="0" dirty="0">
                <a:solidFill>
                  <a:srgbClr val="FFFFFF"/>
                </a:solidFill>
                <a:latin typeface="Source Sans Pro"/>
                <a:ea typeface="Source Sans Pro"/>
                <a:cs typeface="Source Sans Pro"/>
                <a:sym typeface="Source Sans Pro"/>
              </a:rPr>
              <a:t>a vieru Ježiša.“</a:t>
            </a:r>
            <a:endParaRPr dirty="0"/>
          </a:p>
        </p:txBody>
      </p:sp>
      <p:sp>
        <p:nvSpPr>
          <p:cNvPr id="298" name="Google Shape;298;p29"/>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Zjavenie 14,12</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0" name="Google Shape;100;p3" descr="nb-en-18-3.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pic>
        <p:nvPicPr>
          <p:cNvPr id="304" name="Google Shape;304;p30" descr="nb-en-18-30.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pic>
        <p:nvPicPr>
          <p:cNvPr id="310" name="Google Shape;310;p31" descr="nb-en-18-31.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311" name="Google Shape;311;p31"/>
          <p:cNvSpPr txBox="1"/>
          <p:nvPr/>
        </p:nvSpPr>
        <p:spPr>
          <a:xfrm>
            <a:off x="3763478" y="741363"/>
            <a:ext cx="7331001" cy="26529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„A videl som iného anjela, ktorý vystupoval od východu slnka a mal pečať živého Boha. Mohutným hlasom zavolal na štyroch anjelov, ktorí dostali moc škodiť zemi a moru:“</a:t>
            </a:r>
            <a:endParaRPr dirty="0"/>
          </a:p>
        </p:txBody>
      </p:sp>
      <p:sp>
        <p:nvSpPr>
          <p:cNvPr id="312" name="Google Shape;312;p31"/>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Zjavenie 7,2</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32" descr="nb-en-18-32.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319" name="Google Shape;319;p32"/>
          <p:cNvSpPr txBox="1"/>
          <p:nvPr/>
        </p:nvSpPr>
        <p:spPr>
          <a:xfrm>
            <a:off x="779463" y="741363"/>
            <a:ext cx="5157890" cy="26529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„Neškoďte zemi, ani moru, ani stromom, kým neoznačíme pečaťou na čelách sluhov nášho Boha!“</a:t>
            </a:r>
            <a:endParaRPr dirty="0"/>
          </a:p>
        </p:txBody>
      </p:sp>
      <p:sp>
        <p:nvSpPr>
          <p:cNvPr id="320" name="Google Shape;320;p32"/>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dirty="0">
                <a:solidFill>
                  <a:srgbClr val="FFFFFF"/>
                </a:solidFill>
                <a:latin typeface="Source Sans Pro"/>
                <a:ea typeface="Source Sans Pro"/>
                <a:cs typeface="Source Sans Pro"/>
                <a:sym typeface="Source Sans Pro"/>
              </a:rPr>
              <a:t>Zjavenie 7,3</a:t>
            </a:r>
            <a:endParaRPr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pic>
        <p:nvPicPr>
          <p:cNvPr id="326" name="Google Shape;326;p33" descr="nb-en-18-33.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332" name="Google Shape;332;p34" descr="nb-en-18-34.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333" name="Google Shape;333;p34"/>
          <p:cNvSpPr txBox="1"/>
          <p:nvPr/>
        </p:nvSpPr>
        <p:spPr>
          <a:xfrm>
            <a:off x="779463" y="741363"/>
            <a:ext cx="3648813" cy="26529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„Dal som im aj svoje soboty, aby boli znamením medzi mnou </a:t>
            </a:r>
            <a:br>
              <a:rPr lang="sk-SK" sz="3328" b="1" i="0" dirty="0">
                <a:solidFill>
                  <a:srgbClr val="FFFFFF"/>
                </a:solidFill>
                <a:latin typeface="Source Sans Pro"/>
                <a:ea typeface="Source Sans Pro"/>
                <a:cs typeface="Source Sans Pro"/>
                <a:sym typeface="Source Sans Pro"/>
              </a:rPr>
            </a:br>
            <a:r>
              <a:rPr lang="sk-SK" sz="3328" b="1" i="0" dirty="0">
                <a:solidFill>
                  <a:srgbClr val="FFFFFF"/>
                </a:solidFill>
                <a:latin typeface="Source Sans Pro"/>
                <a:ea typeface="Source Sans Pro"/>
                <a:cs typeface="Source Sans Pro"/>
                <a:sym typeface="Source Sans Pro"/>
              </a:rPr>
              <a:t>a nimi...“</a:t>
            </a:r>
            <a:endParaRPr dirty="0"/>
          </a:p>
        </p:txBody>
      </p:sp>
      <p:sp>
        <p:nvSpPr>
          <p:cNvPr id="334" name="Google Shape;334;p34"/>
          <p:cNvSpPr txBox="1"/>
          <p:nvPr/>
        </p:nvSpPr>
        <p:spPr>
          <a:xfrm>
            <a:off x="5450696" y="4876346"/>
            <a:ext cx="5495743" cy="225235"/>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Ezechiel 20,12 B21</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pic>
        <p:nvPicPr>
          <p:cNvPr id="340" name="Google Shape;340;p35" descr="nb-en-18-35.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341" name="Google Shape;341;p35"/>
          <p:cNvSpPr txBox="1"/>
          <p:nvPr/>
        </p:nvSpPr>
        <p:spPr>
          <a:xfrm>
            <a:off x="779463" y="741363"/>
            <a:ext cx="9752692" cy="214084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„Toto oznám Izraelitom: ,Zachovávajte moje soboty. Je to znamenie medzi mnou a vami pre všetky pokolenia, aby ste poznali, že ja, Hospodin, vás posväcujem.“</a:t>
            </a:r>
            <a:endParaRPr dirty="0"/>
          </a:p>
        </p:txBody>
      </p:sp>
      <p:sp>
        <p:nvSpPr>
          <p:cNvPr id="342" name="Google Shape;342;p35"/>
          <p:cNvSpPr txBox="1"/>
          <p:nvPr/>
        </p:nvSpPr>
        <p:spPr>
          <a:xfrm>
            <a:off x="5450696" y="4876346"/>
            <a:ext cx="5495743" cy="225235"/>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Exodus 31,13 B21</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48" name="Google Shape;348;p36"/>
          <p:cNvPicPr preferRelativeResize="0"/>
          <p:nvPr/>
        </p:nvPicPr>
        <p:blipFill>
          <a:blip r:embed="rId3"/>
          <a:srcRect/>
          <a:stretch/>
        </p:blipFill>
        <p:spPr>
          <a:xfrm>
            <a:off x="0" y="0"/>
            <a:ext cx="11712239" cy="658813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pic>
        <p:nvPicPr>
          <p:cNvPr id="354" name="Google Shape;354;p37" descr="nb-en-18-37.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355" name="Google Shape;355;p37"/>
          <p:cNvSpPr txBox="1"/>
          <p:nvPr/>
        </p:nvSpPr>
        <p:spPr>
          <a:xfrm>
            <a:off x="779463" y="753583"/>
            <a:ext cx="4099284" cy="2757125"/>
          </a:xfrm>
          <a:prstGeom prst="rect">
            <a:avLst/>
          </a:prstGeom>
          <a:noFill/>
          <a:ln>
            <a:noFill/>
          </a:ln>
        </p:spPr>
        <p:txBody>
          <a:bodyPr spcFirstLastPara="1" wrap="square" lIns="91425" tIns="45700" rIns="91425" bIns="45700" anchor="t" anchorCtr="0">
            <a:spAutoFit/>
          </a:bodyPr>
          <a:lstStyle/>
          <a:p>
            <a:pPr marL="0" marR="0" lvl="0" indent="0" algn="l" rtl="0">
              <a:lnSpc>
                <a:spcPct val="103976"/>
              </a:lnSpc>
              <a:spcBef>
                <a:spcPts val="0"/>
              </a:spcBef>
              <a:spcAft>
                <a:spcPts val="0"/>
              </a:spcAft>
              <a:buNone/>
            </a:pPr>
            <a:r>
              <a:rPr lang="sk-SK" sz="3330" b="1" i="0" dirty="0">
                <a:solidFill>
                  <a:srgbClr val="FFFFFF"/>
                </a:solidFill>
                <a:latin typeface="Source Sans Pro" panose="020B0503030403020204" pitchFamily="34" charset="0"/>
                <a:ea typeface="Source Sans Pro" panose="020B0503030403020204" pitchFamily="34" charset="0"/>
                <a:cs typeface="Source Sans Pro"/>
                <a:sym typeface="Source Sans Pro"/>
              </a:rPr>
              <a:t>OTÁZKA: </a:t>
            </a:r>
          </a:p>
          <a:p>
            <a:pPr marL="0" marR="0" lvl="0" indent="0" algn="l" rtl="0">
              <a:lnSpc>
                <a:spcPct val="103976"/>
              </a:lnSpc>
              <a:spcBef>
                <a:spcPts val="0"/>
              </a:spcBef>
              <a:spcAft>
                <a:spcPts val="0"/>
              </a:spcAft>
              <a:buNone/>
            </a:pPr>
            <a:r>
              <a:rPr lang="sk-SK" sz="3330" b="1" i="0" dirty="0">
                <a:solidFill>
                  <a:srgbClr val="FFFFFF"/>
                </a:solidFill>
                <a:latin typeface="Source Sans Pro" panose="020B0503030403020204" pitchFamily="34" charset="0"/>
                <a:ea typeface="Source Sans Pro" panose="020B0503030403020204" pitchFamily="34" charset="0"/>
                <a:cs typeface="Source Sans Pro"/>
                <a:sym typeface="Source Sans Pro"/>
              </a:rPr>
              <a:t>Ako dokážeme, </a:t>
            </a:r>
            <a:br>
              <a:rPr lang="sk-SK" sz="3330" b="1" i="0" dirty="0">
                <a:solidFill>
                  <a:srgbClr val="FFFFFF"/>
                </a:solidFill>
                <a:latin typeface="Source Sans Pro" panose="020B0503030403020204" pitchFamily="34" charset="0"/>
                <a:ea typeface="Source Sans Pro" panose="020B0503030403020204" pitchFamily="34" charset="0"/>
                <a:cs typeface="Source Sans Pro"/>
                <a:sym typeface="Source Sans Pro"/>
              </a:rPr>
            </a:br>
            <a:r>
              <a:rPr lang="sk-SK" sz="3330" b="1" i="0" dirty="0">
                <a:solidFill>
                  <a:srgbClr val="FFFFFF"/>
                </a:solidFill>
                <a:latin typeface="Source Sans Pro" panose="020B0503030403020204" pitchFamily="34" charset="0"/>
                <a:ea typeface="Source Sans Pro" panose="020B0503030403020204" pitchFamily="34" charset="0"/>
                <a:cs typeface="Source Sans Pro"/>
                <a:sym typeface="Source Sans Pro"/>
              </a:rPr>
              <a:t>že cirkev má moc nariaďovať sviatky </a:t>
            </a:r>
            <a:br>
              <a:rPr lang="sk-SK" sz="3330" b="1" i="0" dirty="0">
                <a:solidFill>
                  <a:srgbClr val="FFFFFF"/>
                </a:solidFill>
                <a:latin typeface="Source Sans Pro" panose="020B0503030403020204" pitchFamily="34" charset="0"/>
                <a:ea typeface="Source Sans Pro" panose="020B0503030403020204" pitchFamily="34" charset="0"/>
                <a:cs typeface="Source Sans Pro"/>
                <a:sym typeface="Source Sans Pro"/>
              </a:rPr>
            </a:br>
            <a:r>
              <a:rPr lang="sk-SK" sz="3330" b="1" i="0" dirty="0">
                <a:solidFill>
                  <a:srgbClr val="FFFFFF"/>
                </a:solidFill>
                <a:latin typeface="Source Sans Pro" panose="020B0503030403020204" pitchFamily="34" charset="0"/>
                <a:ea typeface="Source Sans Pro" panose="020B0503030403020204" pitchFamily="34" charset="0"/>
                <a:cs typeface="Source Sans Pro"/>
                <a:sym typeface="Source Sans Pro"/>
              </a:rPr>
              <a:t>a sväté dni?</a:t>
            </a:r>
            <a:endParaRPr sz="3330" b="1" dirty="0">
              <a:latin typeface="Source Sans Pro" panose="020B0503030403020204" pitchFamily="34" charset="0"/>
              <a:ea typeface="Source Sans Pro" panose="020B0503030403020204" pitchFamily="34" charset="0"/>
            </a:endParaRPr>
          </a:p>
        </p:txBody>
      </p:sp>
      <p:sp>
        <p:nvSpPr>
          <p:cNvPr id="356" name="Google Shape;356;p37"/>
          <p:cNvSpPr txBox="1"/>
          <p:nvPr/>
        </p:nvSpPr>
        <p:spPr>
          <a:xfrm>
            <a:off x="4200640" y="4684896"/>
            <a:ext cx="6723276" cy="488555"/>
          </a:xfrm>
          <a:prstGeom prst="rect">
            <a:avLst/>
          </a:prstGeom>
          <a:noFill/>
          <a:ln>
            <a:noFill/>
          </a:ln>
        </p:spPr>
        <p:txBody>
          <a:bodyPr spcFirstLastPara="1" wrap="square" lIns="91425" tIns="45700" rIns="91425" bIns="45700" anchor="t" anchorCtr="0">
            <a:spAutoFit/>
          </a:bodyPr>
          <a:lstStyle/>
          <a:p>
            <a:pPr marL="0" marR="0" lvl="0" indent="0" algn="r" rtl="0">
              <a:lnSpc>
                <a:spcPct val="103312"/>
              </a:lnSpc>
              <a:spcBef>
                <a:spcPts val="0"/>
              </a:spcBef>
              <a:spcAft>
                <a:spcPts val="0"/>
              </a:spcAft>
              <a:buNone/>
            </a:pPr>
            <a:r>
              <a:rPr lang="sk-SK" sz="2500" b="1" i="0" dirty="0" err="1">
                <a:solidFill>
                  <a:srgbClr val="FFFFFF"/>
                </a:solidFill>
                <a:latin typeface="Source Sans Pro"/>
                <a:ea typeface="Source Sans Pro"/>
                <a:cs typeface="Source Sans Pro"/>
                <a:sym typeface="Source Sans Pro"/>
              </a:rPr>
              <a:t>An</a:t>
            </a:r>
            <a:r>
              <a:rPr lang="sk-SK" sz="2500" b="1" i="0" dirty="0">
                <a:solidFill>
                  <a:srgbClr val="FFFFFF"/>
                </a:solidFill>
                <a:latin typeface="Source Sans Pro"/>
                <a:ea typeface="Source Sans Pro"/>
                <a:cs typeface="Source Sans Pro"/>
                <a:sym typeface="Source Sans Pro"/>
              </a:rPr>
              <a:t> </a:t>
            </a:r>
            <a:r>
              <a:rPr lang="sk-SK" sz="2500" b="1" i="0" dirty="0" err="1">
                <a:solidFill>
                  <a:srgbClr val="FFFFFF"/>
                </a:solidFill>
                <a:latin typeface="Source Sans Pro"/>
                <a:ea typeface="Source Sans Pro"/>
                <a:cs typeface="Source Sans Pro"/>
                <a:sym typeface="Source Sans Pro"/>
              </a:rPr>
              <a:t>Abridgment</a:t>
            </a:r>
            <a:r>
              <a:rPr lang="sk-SK" sz="2500" b="1" i="0" dirty="0">
                <a:solidFill>
                  <a:srgbClr val="FFFFFF"/>
                </a:solidFill>
                <a:latin typeface="Source Sans Pro"/>
                <a:ea typeface="Source Sans Pro"/>
                <a:cs typeface="Source Sans Pro"/>
                <a:sym typeface="Source Sans Pro"/>
              </a:rPr>
              <a:t> of </a:t>
            </a:r>
            <a:r>
              <a:rPr lang="sk-SK" sz="2500" b="1" i="0" dirty="0" err="1">
                <a:solidFill>
                  <a:srgbClr val="FFFFFF"/>
                </a:solidFill>
                <a:latin typeface="Source Sans Pro"/>
                <a:ea typeface="Source Sans Pro"/>
                <a:cs typeface="Source Sans Pro"/>
                <a:sym typeface="Source Sans Pro"/>
              </a:rPr>
              <a:t>the</a:t>
            </a:r>
            <a:r>
              <a:rPr lang="sk-SK" sz="2500" b="1" i="0" dirty="0">
                <a:solidFill>
                  <a:srgbClr val="FFFFFF"/>
                </a:solidFill>
                <a:latin typeface="Source Sans Pro"/>
                <a:ea typeface="Source Sans Pro"/>
                <a:cs typeface="Source Sans Pro"/>
                <a:sym typeface="Source Sans Pro"/>
              </a:rPr>
              <a:t> Christian </a:t>
            </a:r>
            <a:r>
              <a:rPr lang="sk-SK" sz="2500" b="1" i="0" dirty="0" err="1">
                <a:solidFill>
                  <a:srgbClr val="FFFFFF"/>
                </a:solidFill>
                <a:latin typeface="Source Sans Pro"/>
                <a:ea typeface="Source Sans Pro"/>
                <a:cs typeface="Source Sans Pro"/>
                <a:sym typeface="Source Sans Pro"/>
              </a:rPr>
              <a:t>Doctrine</a:t>
            </a:r>
            <a:r>
              <a:rPr lang="sk-SK" sz="2500" b="1" i="0" dirty="0">
                <a:solidFill>
                  <a:srgbClr val="FFFFFF"/>
                </a:solidFill>
                <a:latin typeface="Source Sans Pro"/>
                <a:ea typeface="Source Sans Pro"/>
                <a:cs typeface="Source Sans Pro"/>
                <a:sym typeface="Source Sans Pro"/>
              </a:rPr>
              <a:t>, s. 58</a:t>
            </a:r>
            <a:endParaRPr sz="2500" b="1"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pic>
        <p:nvPicPr>
          <p:cNvPr id="362" name="Google Shape;362;p38" descr="nb-en-18-38.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363" name="Google Shape;363;p38"/>
          <p:cNvSpPr txBox="1"/>
          <p:nvPr/>
        </p:nvSpPr>
        <p:spPr>
          <a:xfrm>
            <a:off x="779463" y="741363"/>
            <a:ext cx="5202937" cy="2799164"/>
          </a:xfrm>
          <a:prstGeom prst="rect">
            <a:avLst/>
          </a:prstGeom>
          <a:noFill/>
          <a:ln>
            <a:noFill/>
          </a:ln>
        </p:spPr>
        <p:txBody>
          <a:bodyPr spcFirstLastPara="1" wrap="square" lIns="91425" tIns="45700" rIns="91425" bIns="45700" anchor="t" anchorCtr="0">
            <a:spAutoFit/>
          </a:bodyPr>
          <a:lstStyle/>
          <a:p>
            <a:pPr marL="0" marR="0" lvl="0" indent="0" algn="l" rtl="0">
              <a:lnSpc>
                <a:spcPct val="103976"/>
              </a:lnSpc>
              <a:spcBef>
                <a:spcPts val="0"/>
              </a:spcBef>
              <a:spcAft>
                <a:spcPts val="0"/>
              </a:spcAft>
              <a:buNone/>
            </a:pPr>
            <a:r>
              <a:rPr lang="sk-SK" sz="3330" b="1" i="0" dirty="0">
                <a:solidFill>
                  <a:srgbClr val="FFFFFF"/>
                </a:solidFill>
                <a:latin typeface="Source Sans Pro"/>
                <a:ea typeface="Source Sans Pro"/>
                <a:cs typeface="Source Sans Pro"/>
                <a:sym typeface="Source Sans Pro"/>
              </a:rPr>
              <a:t>ODPOVEĎ: </a:t>
            </a:r>
          </a:p>
          <a:p>
            <a:pPr marL="0" marR="0" lvl="0" indent="0" algn="l" rtl="0">
              <a:lnSpc>
                <a:spcPct val="103976"/>
              </a:lnSpc>
              <a:spcBef>
                <a:spcPts val="0"/>
              </a:spcBef>
              <a:spcAft>
                <a:spcPts val="0"/>
              </a:spcAft>
              <a:buNone/>
            </a:pPr>
            <a:r>
              <a:rPr lang="sk-SK" sz="3330" b="1" i="0" dirty="0">
                <a:solidFill>
                  <a:srgbClr val="FFFFFF"/>
                </a:solidFill>
                <a:latin typeface="Source Sans Pro"/>
                <a:ea typeface="Source Sans Pro"/>
                <a:cs typeface="Source Sans Pro"/>
                <a:sym typeface="Source Sans Pro"/>
              </a:rPr>
              <a:t>Samotným činom, že sme zmenili sobotu na nedeľu, čo protestanti pripúšťajú: a preto si naivne...</a:t>
            </a:r>
            <a:endParaRPr sz="3330" b="1" dirty="0"/>
          </a:p>
        </p:txBody>
      </p:sp>
      <p:sp>
        <p:nvSpPr>
          <p:cNvPr id="2" name="Google Shape;356;p37">
            <a:extLst>
              <a:ext uri="{FF2B5EF4-FFF2-40B4-BE49-F238E27FC236}">
                <a16:creationId xmlns:a16="http://schemas.microsoft.com/office/drawing/2014/main" id="{2CEA73DE-A799-9159-CD56-7706BA3DB0B4}"/>
              </a:ext>
            </a:extLst>
          </p:cNvPr>
          <p:cNvSpPr txBox="1"/>
          <p:nvPr/>
        </p:nvSpPr>
        <p:spPr>
          <a:xfrm>
            <a:off x="4200640" y="4684896"/>
            <a:ext cx="6723276" cy="488555"/>
          </a:xfrm>
          <a:prstGeom prst="rect">
            <a:avLst/>
          </a:prstGeom>
          <a:noFill/>
          <a:ln>
            <a:noFill/>
          </a:ln>
        </p:spPr>
        <p:txBody>
          <a:bodyPr spcFirstLastPara="1" wrap="square" lIns="91425" tIns="45700" rIns="91425" bIns="45700" anchor="t" anchorCtr="0">
            <a:spAutoFit/>
          </a:bodyPr>
          <a:lstStyle/>
          <a:p>
            <a:pPr marL="0" marR="0" lvl="0" indent="0" algn="r" rtl="0">
              <a:lnSpc>
                <a:spcPct val="103312"/>
              </a:lnSpc>
              <a:spcBef>
                <a:spcPts val="0"/>
              </a:spcBef>
              <a:spcAft>
                <a:spcPts val="0"/>
              </a:spcAft>
              <a:buNone/>
            </a:pPr>
            <a:r>
              <a:rPr lang="sk-SK" sz="2500" b="1" i="0" dirty="0" err="1">
                <a:solidFill>
                  <a:srgbClr val="FFFFFF"/>
                </a:solidFill>
                <a:latin typeface="Source Sans Pro"/>
                <a:ea typeface="Source Sans Pro"/>
                <a:cs typeface="Source Sans Pro"/>
                <a:sym typeface="Source Sans Pro"/>
              </a:rPr>
              <a:t>An</a:t>
            </a:r>
            <a:r>
              <a:rPr lang="sk-SK" sz="2500" b="1" i="0" dirty="0">
                <a:solidFill>
                  <a:srgbClr val="FFFFFF"/>
                </a:solidFill>
                <a:latin typeface="Source Sans Pro"/>
                <a:ea typeface="Source Sans Pro"/>
                <a:cs typeface="Source Sans Pro"/>
                <a:sym typeface="Source Sans Pro"/>
              </a:rPr>
              <a:t> </a:t>
            </a:r>
            <a:r>
              <a:rPr lang="sk-SK" sz="2500" b="1" i="0" dirty="0" err="1">
                <a:solidFill>
                  <a:srgbClr val="FFFFFF"/>
                </a:solidFill>
                <a:latin typeface="Source Sans Pro"/>
                <a:ea typeface="Source Sans Pro"/>
                <a:cs typeface="Source Sans Pro"/>
                <a:sym typeface="Source Sans Pro"/>
              </a:rPr>
              <a:t>Abridgment</a:t>
            </a:r>
            <a:r>
              <a:rPr lang="sk-SK" sz="2500" b="1" i="0" dirty="0">
                <a:solidFill>
                  <a:srgbClr val="FFFFFF"/>
                </a:solidFill>
                <a:latin typeface="Source Sans Pro"/>
                <a:ea typeface="Source Sans Pro"/>
                <a:cs typeface="Source Sans Pro"/>
                <a:sym typeface="Source Sans Pro"/>
              </a:rPr>
              <a:t> of </a:t>
            </a:r>
            <a:r>
              <a:rPr lang="sk-SK" sz="2500" b="1" i="0" dirty="0" err="1">
                <a:solidFill>
                  <a:srgbClr val="FFFFFF"/>
                </a:solidFill>
                <a:latin typeface="Source Sans Pro"/>
                <a:ea typeface="Source Sans Pro"/>
                <a:cs typeface="Source Sans Pro"/>
                <a:sym typeface="Source Sans Pro"/>
              </a:rPr>
              <a:t>the</a:t>
            </a:r>
            <a:r>
              <a:rPr lang="sk-SK" sz="2500" b="1" i="0" dirty="0">
                <a:solidFill>
                  <a:srgbClr val="FFFFFF"/>
                </a:solidFill>
                <a:latin typeface="Source Sans Pro"/>
                <a:ea typeface="Source Sans Pro"/>
                <a:cs typeface="Source Sans Pro"/>
                <a:sym typeface="Source Sans Pro"/>
              </a:rPr>
              <a:t> Christian </a:t>
            </a:r>
            <a:r>
              <a:rPr lang="sk-SK" sz="2500" b="1" i="0" dirty="0" err="1">
                <a:solidFill>
                  <a:srgbClr val="FFFFFF"/>
                </a:solidFill>
                <a:latin typeface="Source Sans Pro"/>
                <a:ea typeface="Source Sans Pro"/>
                <a:cs typeface="Source Sans Pro"/>
                <a:sym typeface="Source Sans Pro"/>
              </a:rPr>
              <a:t>Doctrine</a:t>
            </a:r>
            <a:r>
              <a:rPr lang="sk-SK" sz="2500" b="1" i="0" dirty="0">
                <a:solidFill>
                  <a:srgbClr val="FFFFFF"/>
                </a:solidFill>
                <a:latin typeface="Source Sans Pro"/>
                <a:ea typeface="Source Sans Pro"/>
                <a:cs typeface="Source Sans Pro"/>
                <a:sym typeface="Source Sans Pro"/>
              </a:rPr>
              <a:t>, s. 58</a:t>
            </a:r>
            <a:endParaRPr sz="2500" b="1"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pic>
        <p:nvPicPr>
          <p:cNvPr id="370" name="Google Shape;370;p39" descr="nb-en-18-39.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371" name="Google Shape;371;p39"/>
          <p:cNvSpPr txBox="1"/>
          <p:nvPr/>
        </p:nvSpPr>
        <p:spPr>
          <a:xfrm>
            <a:off x="4918509" y="741363"/>
            <a:ext cx="6005407" cy="3290091"/>
          </a:xfrm>
          <a:prstGeom prst="rect">
            <a:avLst/>
          </a:prstGeom>
          <a:noFill/>
          <a:ln>
            <a:noFill/>
          </a:ln>
        </p:spPr>
        <p:txBody>
          <a:bodyPr spcFirstLastPara="1" wrap="square" lIns="91425" tIns="45700" rIns="91425" bIns="45700" anchor="t" anchorCtr="0">
            <a:spAutoFit/>
          </a:bodyPr>
          <a:lstStyle/>
          <a:p>
            <a:pPr marL="0" marR="0" lvl="0" indent="0" algn="r" rtl="0">
              <a:lnSpc>
                <a:spcPct val="103976"/>
              </a:lnSpc>
              <a:spcBef>
                <a:spcPts val="0"/>
              </a:spcBef>
              <a:spcAft>
                <a:spcPts val="0"/>
              </a:spcAft>
              <a:buNone/>
            </a:pPr>
            <a:r>
              <a:rPr lang="sk-SK" sz="3330" b="1" i="0" dirty="0">
                <a:solidFill>
                  <a:srgbClr val="FFFFFF"/>
                </a:solidFill>
                <a:latin typeface="Source Sans Pro"/>
                <a:ea typeface="Source Sans Pro"/>
                <a:cs typeface="Source Sans Pro"/>
                <a:sym typeface="Source Sans Pro"/>
              </a:rPr>
              <a:t>ODPOVEĎ: </a:t>
            </a:r>
          </a:p>
          <a:p>
            <a:pPr marL="0" marR="0" lvl="0" indent="0" algn="r" rtl="0">
              <a:lnSpc>
                <a:spcPct val="103976"/>
              </a:lnSpc>
              <a:spcBef>
                <a:spcPts val="0"/>
              </a:spcBef>
              <a:spcAft>
                <a:spcPts val="0"/>
              </a:spcAft>
              <a:buNone/>
            </a:pPr>
            <a:r>
              <a:rPr lang="sk-SK" sz="3330" b="1" i="0" dirty="0">
                <a:solidFill>
                  <a:srgbClr val="FFFFFF"/>
                </a:solidFill>
                <a:latin typeface="Source Sans Pro"/>
                <a:ea typeface="Source Sans Pro"/>
                <a:cs typeface="Source Sans Pro"/>
                <a:sym typeface="Source Sans Pro"/>
              </a:rPr>
              <a:t>...protirečia tým, že zachovávajú výhradne nedeľu a porušujú väčšinu ostatných sviatkov, ktoré ustanovila tá istá cirkev.</a:t>
            </a:r>
            <a:endParaRPr sz="3330" b="1" dirty="0"/>
          </a:p>
        </p:txBody>
      </p:sp>
      <p:sp>
        <p:nvSpPr>
          <p:cNvPr id="2" name="Google Shape;356;p37">
            <a:extLst>
              <a:ext uri="{FF2B5EF4-FFF2-40B4-BE49-F238E27FC236}">
                <a16:creationId xmlns:a16="http://schemas.microsoft.com/office/drawing/2014/main" id="{77E97419-25F8-232A-1D3F-E3529C4C4522}"/>
              </a:ext>
            </a:extLst>
          </p:cNvPr>
          <p:cNvSpPr txBox="1"/>
          <p:nvPr/>
        </p:nvSpPr>
        <p:spPr>
          <a:xfrm>
            <a:off x="4200640" y="4684896"/>
            <a:ext cx="6723276" cy="488555"/>
          </a:xfrm>
          <a:prstGeom prst="rect">
            <a:avLst/>
          </a:prstGeom>
          <a:noFill/>
          <a:ln>
            <a:noFill/>
          </a:ln>
        </p:spPr>
        <p:txBody>
          <a:bodyPr spcFirstLastPara="1" wrap="square" lIns="91425" tIns="45700" rIns="91425" bIns="45700" anchor="t" anchorCtr="0">
            <a:spAutoFit/>
          </a:bodyPr>
          <a:lstStyle/>
          <a:p>
            <a:pPr marL="0" marR="0" lvl="0" indent="0" algn="r" rtl="0">
              <a:lnSpc>
                <a:spcPct val="103312"/>
              </a:lnSpc>
              <a:spcBef>
                <a:spcPts val="0"/>
              </a:spcBef>
              <a:spcAft>
                <a:spcPts val="0"/>
              </a:spcAft>
              <a:buNone/>
            </a:pPr>
            <a:r>
              <a:rPr lang="sk-SK" sz="2500" b="1" i="0" dirty="0" err="1">
                <a:solidFill>
                  <a:srgbClr val="FFFFFF"/>
                </a:solidFill>
                <a:latin typeface="Source Sans Pro"/>
                <a:ea typeface="Source Sans Pro"/>
                <a:cs typeface="Source Sans Pro"/>
                <a:sym typeface="Source Sans Pro"/>
              </a:rPr>
              <a:t>An</a:t>
            </a:r>
            <a:r>
              <a:rPr lang="sk-SK" sz="2500" b="1" i="0" dirty="0">
                <a:solidFill>
                  <a:srgbClr val="FFFFFF"/>
                </a:solidFill>
                <a:latin typeface="Source Sans Pro"/>
                <a:ea typeface="Source Sans Pro"/>
                <a:cs typeface="Source Sans Pro"/>
                <a:sym typeface="Source Sans Pro"/>
              </a:rPr>
              <a:t> </a:t>
            </a:r>
            <a:r>
              <a:rPr lang="sk-SK" sz="2500" b="1" i="0" dirty="0" err="1">
                <a:solidFill>
                  <a:srgbClr val="FFFFFF"/>
                </a:solidFill>
                <a:latin typeface="Source Sans Pro"/>
                <a:ea typeface="Source Sans Pro"/>
                <a:cs typeface="Source Sans Pro"/>
                <a:sym typeface="Source Sans Pro"/>
              </a:rPr>
              <a:t>Abridgment</a:t>
            </a:r>
            <a:r>
              <a:rPr lang="sk-SK" sz="2500" b="1" i="0" dirty="0">
                <a:solidFill>
                  <a:srgbClr val="FFFFFF"/>
                </a:solidFill>
                <a:latin typeface="Source Sans Pro"/>
                <a:ea typeface="Source Sans Pro"/>
                <a:cs typeface="Source Sans Pro"/>
                <a:sym typeface="Source Sans Pro"/>
              </a:rPr>
              <a:t> of </a:t>
            </a:r>
            <a:r>
              <a:rPr lang="sk-SK" sz="2500" b="1" i="0" dirty="0" err="1">
                <a:solidFill>
                  <a:srgbClr val="FFFFFF"/>
                </a:solidFill>
                <a:latin typeface="Source Sans Pro"/>
                <a:ea typeface="Source Sans Pro"/>
                <a:cs typeface="Source Sans Pro"/>
                <a:sym typeface="Source Sans Pro"/>
              </a:rPr>
              <a:t>the</a:t>
            </a:r>
            <a:r>
              <a:rPr lang="sk-SK" sz="2500" b="1" i="0" dirty="0">
                <a:solidFill>
                  <a:srgbClr val="FFFFFF"/>
                </a:solidFill>
                <a:latin typeface="Source Sans Pro"/>
                <a:ea typeface="Source Sans Pro"/>
                <a:cs typeface="Source Sans Pro"/>
                <a:sym typeface="Source Sans Pro"/>
              </a:rPr>
              <a:t> Christian </a:t>
            </a:r>
            <a:r>
              <a:rPr lang="sk-SK" sz="2500" b="1" i="0" dirty="0" err="1">
                <a:solidFill>
                  <a:srgbClr val="FFFFFF"/>
                </a:solidFill>
                <a:latin typeface="Source Sans Pro"/>
                <a:ea typeface="Source Sans Pro"/>
                <a:cs typeface="Source Sans Pro"/>
                <a:sym typeface="Source Sans Pro"/>
              </a:rPr>
              <a:t>Doctrine</a:t>
            </a:r>
            <a:r>
              <a:rPr lang="sk-SK" sz="2500" b="1" i="0" dirty="0">
                <a:solidFill>
                  <a:srgbClr val="FFFFFF"/>
                </a:solidFill>
                <a:latin typeface="Source Sans Pro"/>
                <a:ea typeface="Source Sans Pro"/>
                <a:cs typeface="Source Sans Pro"/>
                <a:sym typeface="Source Sans Pro"/>
              </a:rPr>
              <a:t>, s. 58</a:t>
            </a:r>
            <a:endParaRPr sz="2500" b="1"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Google Shape;106;p4" descr="nb-en-18-4.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pic>
        <p:nvPicPr>
          <p:cNvPr id="378" name="Google Shape;378;p40" descr="nb-en-18-40.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379" name="Google Shape;379;p40"/>
          <p:cNvSpPr txBox="1"/>
          <p:nvPr/>
        </p:nvSpPr>
        <p:spPr>
          <a:xfrm>
            <a:off x="4009189" y="741363"/>
            <a:ext cx="4817177" cy="2757125"/>
          </a:xfrm>
          <a:prstGeom prst="rect">
            <a:avLst/>
          </a:prstGeom>
          <a:noFill/>
          <a:ln>
            <a:noFill/>
          </a:ln>
        </p:spPr>
        <p:txBody>
          <a:bodyPr spcFirstLastPara="1" wrap="square" lIns="91425" tIns="45700" rIns="91425" bIns="45700" anchor="t" anchorCtr="0">
            <a:spAutoFit/>
          </a:bodyPr>
          <a:lstStyle/>
          <a:p>
            <a:pPr marL="0" marR="0" lvl="0" indent="0" algn="l" rtl="0">
              <a:lnSpc>
                <a:spcPct val="103976"/>
              </a:lnSpc>
              <a:spcBef>
                <a:spcPts val="0"/>
              </a:spcBef>
              <a:spcAft>
                <a:spcPts val="0"/>
              </a:spcAft>
              <a:buNone/>
            </a:pPr>
            <a:r>
              <a:rPr lang="sk-SK" sz="3330" b="1" i="0" dirty="0">
                <a:solidFill>
                  <a:srgbClr val="FFFFFF"/>
                </a:solidFill>
                <a:latin typeface="Source Sans Pro"/>
                <a:ea typeface="Source Sans Pro"/>
                <a:cs typeface="Source Sans Pro"/>
                <a:sym typeface="Source Sans Pro"/>
              </a:rPr>
              <a:t>OTÁZKA: </a:t>
            </a:r>
          </a:p>
          <a:p>
            <a:pPr marL="0" marR="0" lvl="0" indent="0" algn="l" rtl="0">
              <a:lnSpc>
                <a:spcPct val="103976"/>
              </a:lnSpc>
              <a:spcBef>
                <a:spcPts val="0"/>
              </a:spcBef>
              <a:spcAft>
                <a:spcPts val="0"/>
              </a:spcAft>
              <a:buNone/>
            </a:pPr>
            <a:r>
              <a:rPr lang="sk-SK" sz="3330" b="1" i="0" dirty="0">
                <a:solidFill>
                  <a:srgbClr val="FFFFFF"/>
                </a:solidFill>
                <a:latin typeface="Source Sans Pro"/>
                <a:ea typeface="Source Sans Pro"/>
                <a:cs typeface="Source Sans Pro"/>
                <a:sym typeface="Source Sans Pro"/>
              </a:rPr>
              <a:t>Existuje ešte nejaký iný dôkaz, že cirkev má moc ustanoviť a nariadiť sviatky?</a:t>
            </a:r>
            <a:endParaRPr sz="3330" b="1" dirty="0"/>
          </a:p>
        </p:txBody>
      </p:sp>
      <p:sp>
        <p:nvSpPr>
          <p:cNvPr id="3" name="Google Shape;356;p37">
            <a:extLst>
              <a:ext uri="{FF2B5EF4-FFF2-40B4-BE49-F238E27FC236}">
                <a16:creationId xmlns:a16="http://schemas.microsoft.com/office/drawing/2014/main" id="{EDA4B56C-7D15-9B5E-847F-C82D1B576714}"/>
              </a:ext>
            </a:extLst>
          </p:cNvPr>
          <p:cNvSpPr txBox="1"/>
          <p:nvPr/>
        </p:nvSpPr>
        <p:spPr>
          <a:xfrm>
            <a:off x="4200640" y="4684896"/>
            <a:ext cx="6723276" cy="488555"/>
          </a:xfrm>
          <a:prstGeom prst="rect">
            <a:avLst/>
          </a:prstGeom>
          <a:noFill/>
          <a:ln>
            <a:noFill/>
          </a:ln>
        </p:spPr>
        <p:txBody>
          <a:bodyPr spcFirstLastPara="1" wrap="square" lIns="91425" tIns="45700" rIns="91425" bIns="45700" anchor="t" anchorCtr="0">
            <a:spAutoFit/>
          </a:bodyPr>
          <a:lstStyle/>
          <a:p>
            <a:pPr marL="0" marR="0" lvl="0" indent="0" algn="r" rtl="0">
              <a:lnSpc>
                <a:spcPct val="103312"/>
              </a:lnSpc>
              <a:spcBef>
                <a:spcPts val="0"/>
              </a:spcBef>
              <a:spcAft>
                <a:spcPts val="0"/>
              </a:spcAft>
              <a:buNone/>
            </a:pPr>
            <a:r>
              <a:rPr lang="sk-SK" sz="2500" b="1" i="0" dirty="0" err="1">
                <a:solidFill>
                  <a:srgbClr val="FFFFFF"/>
                </a:solidFill>
                <a:latin typeface="Source Sans Pro"/>
                <a:ea typeface="Source Sans Pro"/>
                <a:cs typeface="Source Sans Pro"/>
                <a:sym typeface="Source Sans Pro"/>
              </a:rPr>
              <a:t>An</a:t>
            </a:r>
            <a:r>
              <a:rPr lang="sk-SK" sz="2500" b="1" i="0" dirty="0">
                <a:solidFill>
                  <a:srgbClr val="FFFFFF"/>
                </a:solidFill>
                <a:latin typeface="Source Sans Pro"/>
                <a:ea typeface="Source Sans Pro"/>
                <a:cs typeface="Source Sans Pro"/>
                <a:sym typeface="Source Sans Pro"/>
              </a:rPr>
              <a:t> </a:t>
            </a:r>
            <a:r>
              <a:rPr lang="sk-SK" sz="2500" b="1" i="0" dirty="0" err="1">
                <a:solidFill>
                  <a:srgbClr val="FFFFFF"/>
                </a:solidFill>
                <a:latin typeface="Source Sans Pro"/>
                <a:ea typeface="Source Sans Pro"/>
                <a:cs typeface="Source Sans Pro"/>
                <a:sym typeface="Source Sans Pro"/>
              </a:rPr>
              <a:t>Abridgment</a:t>
            </a:r>
            <a:r>
              <a:rPr lang="sk-SK" sz="2500" b="1" i="0" dirty="0">
                <a:solidFill>
                  <a:srgbClr val="FFFFFF"/>
                </a:solidFill>
                <a:latin typeface="Source Sans Pro"/>
                <a:ea typeface="Source Sans Pro"/>
                <a:cs typeface="Source Sans Pro"/>
                <a:sym typeface="Source Sans Pro"/>
              </a:rPr>
              <a:t> of </a:t>
            </a:r>
            <a:r>
              <a:rPr lang="sk-SK" sz="2500" b="1" i="0" dirty="0" err="1">
                <a:solidFill>
                  <a:srgbClr val="FFFFFF"/>
                </a:solidFill>
                <a:latin typeface="Source Sans Pro"/>
                <a:ea typeface="Source Sans Pro"/>
                <a:cs typeface="Source Sans Pro"/>
                <a:sym typeface="Source Sans Pro"/>
              </a:rPr>
              <a:t>the</a:t>
            </a:r>
            <a:r>
              <a:rPr lang="sk-SK" sz="2500" b="1" i="0" dirty="0">
                <a:solidFill>
                  <a:srgbClr val="FFFFFF"/>
                </a:solidFill>
                <a:latin typeface="Source Sans Pro"/>
                <a:ea typeface="Source Sans Pro"/>
                <a:cs typeface="Source Sans Pro"/>
                <a:sym typeface="Source Sans Pro"/>
              </a:rPr>
              <a:t> Christian </a:t>
            </a:r>
            <a:r>
              <a:rPr lang="sk-SK" sz="2500" b="1" i="0" dirty="0" err="1">
                <a:solidFill>
                  <a:srgbClr val="FFFFFF"/>
                </a:solidFill>
                <a:latin typeface="Source Sans Pro"/>
                <a:ea typeface="Source Sans Pro"/>
                <a:cs typeface="Source Sans Pro"/>
                <a:sym typeface="Source Sans Pro"/>
              </a:rPr>
              <a:t>Doctrine</a:t>
            </a:r>
            <a:r>
              <a:rPr lang="sk-SK" sz="2500" b="1" i="0" dirty="0">
                <a:solidFill>
                  <a:srgbClr val="FFFFFF"/>
                </a:solidFill>
                <a:latin typeface="Source Sans Pro"/>
                <a:ea typeface="Source Sans Pro"/>
                <a:cs typeface="Source Sans Pro"/>
                <a:sym typeface="Source Sans Pro"/>
              </a:rPr>
              <a:t>, s. 58</a:t>
            </a:r>
            <a:endParaRPr sz="2500" b="1"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pic>
        <p:nvPicPr>
          <p:cNvPr id="386" name="Google Shape;386;p41" descr="nb-en-18-41.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387" name="Google Shape;387;p41"/>
          <p:cNvSpPr txBox="1"/>
          <p:nvPr/>
        </p:nvSpPr>
        <p:spPr>
          <a:xfrm>
            <a:off x="779463" y="741363"/>
            <a:ext cx="4493445" cy="2799164"/>
          </a:xfrm>
          <a:prstGeom prst="rect">
            <a:avLst/>
          </a:prstGeom>
          <a:noFill/>
          <a:ln>
            <a:noFill/>
          </a:ln>
        </p:spPr>
        <p:txBody>
          <a:bodyPr spcFirstLastPara="1" wrap="square" lIns="91425" tIns="45700" rIns="91425" bIns="45700" anchor="t" anchorCtr="0">
            <a:spAutoFit/>
          </a:bodyPr>
          <a:lstStyle/>
          <a:p>
            <a:pPr marL="0" marR="0" lvl="0" indent="0" algn="l" rtl="0">
              <a:lnSpc>
                <a:spcPct val="103976"/>
              </a:lnSpc>
              <a:spcBef>
                <a:spcPts val="0"/>
              </a:spcBef>
              <a:spcAft>
                <a:spcPts val="0"/>
              </a:spcAft>
              <a:buNone/>
            </a:pPr>
            <a:r>
              <a:rPr lang="sk-SK" sz="3330" b="1" i="0" dirty="0">
                <a:solidFill>
                  <a:srgbClr val="FFFFFF"/>
                </a:solidFill>
                <a:latin typeface="Source Sans Pro"/>
                <a:ea typeface="Source Sans Pro"/>
                <a:cs typeface="Source Sans Pro"/>
                <a:sym typeface="Source Sans Pro"/>
              </a:rPr>
              <a:t>ODPOVEĎ: </a:t>
            </a:r>
          </a:p>
          <a:p>
            <a:pPr marL="0" marR="0" lvl="0" indent="0" algn="l" rtl="0">
              <a:lnSpc>
                <a:spcPct val="103976"/>
              </a:lnSpc>
              <a:spcBef>
                <a:spcPts val="0"/>
              </a:spcBef>
              <a:spcAft>
                <a:spcPts val="0"/>
              </a:spcAft>
              <a:buNone/>
            </a:pPr>
            <a:r>
              <a:rPr lang="sk-SK" sz="3330" b="1" i="0" dirty="0">
                <a:solidFill>
                  <a:srgbClr val="FFFFFF"/>
                </a:solidFill>
                <a:latin typeface="Source Sans Pro"/>
                <a:ea typeface="Source Sans Pro"/>
                <a:cs typeface="Source Sans Pro"/>
                <a:sym typeface="Source Sans Pro"/>
              </a:rPr>
              <a:t>Pokiaľ by takú moc nemala, nemohla by nahradiť sobotu, siedmy deň týžd</a:t>
            </a:r>
            <a:r>
              <a:rPr lang="sk-SK" sz="3330" b="1" dirty="0">
                <a:solidFill>
                  <a:srgbClr val="FFFFFF"/>
                </a:solidFill>
                <a:latin typeface="Source Sans Pro"/>
                <a:ea typeface="Source Sans Pro"/>
                <a:cs typeface="Source Sans Pro"/>
                <a:sym typeface="Source Sans Pro"/>
              </a:rPr>
              <a:t>ňa</a:t>
            </a:r>
            <a:r>
              <a:rPr lang="sk-SK" sz="3330" b="1" i="0" dirty="0">
                <a:solidFill>
                  <a:srgbClr val="FFFFFF"/>
                </a:solidFill>
                <a:latin typeface="Source Sans Pro"/>
                <a:ea typeface="Source Sans Pro"/>
                <a:cs typeface="Source Sans Pro"/>
                <a:sym typeface="Source Sans Pro"/>
              </a:rPr>
              <a:t>,</a:t>
            </a:r>
            <a:endParaRPr sz="3330" b="1" dirty="0"/>
          </a:p>
        </p:txBody>
      </p:sp>
      <p:sp>
        <p:nvSpPr>
          <p:cNvPr id="2" name="Google Shape;356;p37">
            <a:extLst>
              <a:ext uri="{FF2B5EF4-FFF2-40B4-BE49-F238E27FC236}">
                <a16:creationId xmlns:a16="http://schemas.microsoft.com/office/drawing/2014/main" id="{D3190C15-DF24-AD34-3E34-C05D7205FB58}"/>
              </a:ext>
            </a:extLst>
          </p:cNvPr>
          <p:cNvSpPr txBox="1"/>
          <p:nvPr/>
        </p:nvSpPr>
        <p:spPr>
          <a:xfrm>
            <a:off x="4200640" y="4684896"/>
            <a:ext cx="6723276" cy="488555"/>
          </a:xfrm>
          <a:prstGeom prst="rect">
            <a:avLst/>
          </a:prstGeom>
          <a:noFill/>
          <a:ln>
            <a:noFill/>
          </a:ln>
        </p:spPr>
        <p:txBody>
          <a:bodyPr spcFirstLastPara="1" wrap="square" lIns="91425" tIns="45700" rIns="91425" bIns="45700" anchor="t" anchorCtr="0">
            <a:spAutoFit/>
          </a:bodyPr>
          <a:lstStyle/>
          <a:p>
            <a:pPr marL="0" marR="0" lvl="0" indent="0" algn="r" rtl="0">
              <a:lnSpc>
                <a:spcPct val="103312"/>
              </a:lnSpc>
              <a:spcBef>
                <a:spcPts val="0"/>
              </a:spcBef>
              <a:spcAft>
                <a:spcPts val="0"/>
              </a:spcAft>
              <a:buNone/>
            </a:pPr>
            <a:r>
              <a:rPr lang="sk-SK" sz="2500" b="1" i="0" dirty="0" err="1">
                <a:solidFill>
                  <a:srgbClr val="FFFFFF"/>
                </a:solidFill>
                <a:latin typeface="Source Sans Pro"/>
                <a:ea typeface="Source Sans Pro"/>
                <a:cs typeface="Source Sans Pro"/>
                <a:sym typeface="Source Sans Pro"/>
              </a:rPr>
              <a:t>An</a:t>
            </a:r>
            <a:r>
              <a:rPr lang="sk-SK" sz="2500" b="1" i="0" dirty="0">
                <a:solidFill>
                  <a:srgbClr val="FFFFFF"/>
                </a:solidFill>
                <a:latin typeface="Source Sans Pro"/>
                <a:ea typeface="Source Sans Pro"/>
                <a:cs typeface="Source Sans Pro"/>
                <a:sym typeface="Source Sans Pro"/>
              </a:rPr>
              <a:t> </a:t>
            </a:r>
            <a:r>
              <a:rPr lang="sk-SK" sz="2500" b="1" i="0" dirty="0" err="1">
                <a:solidFill>
                  <a:srgbClr val="FFFFFF"/>
                </a:solidFill>
                <a:latin typeface="Source Sans Pro"/>
                <a:ea typeface="Source Sans Pro"/>
                <a:cs typeface="Source Sans Pro"/>
                <a:sym typeface="Source Sans Pro"/>
              </a:rPr>
              <a:t>Abridgment</a:t>
            </a:r>
            <a:r>
              <a:rPr lang="sk-SK" sz="2500" b="1" i="0" dirty="0">
                <a:solidFill>
                  <a:srgbClr val="FFFFFF"/>
                </a:solidFill>
                <a:latin typeface="Source Sans Pro"/>
                <a:ea typeface="Source Sans Pro"/>
                <a:cs typeface="Source Sans Pro"/>
                <a:sym typeface="Source Sans Pro"/>
              </a:rPr>
              <a:t> of </a:t>
            </a:r>
            <a:r>
              <a:rPr lang="sk-SK" sz="2500" b="1" i="0" dirty="0" err="1">
                <a:solidFill>
                  <a:srgbClr val="FFFFFF"/>
                </a:solidFill>
                <a:latin typeface="Source Sans Pro"/>
                <a:ea typeface="Source Sans Pro"/>
                <a:cs typeface="Source Sans Pro"/>
                <a:sym typeface="Source Sans Pro"/>
              </a:rPr>
              <a:t>the</a:t>
            </a:r>
            <a:r>
              <a:rPr lang="sk-SK" sz="2500" b="1" i="0" dirty="0">
                <a:solidFill>
                  <a:srgbClr val="FFFFFF"/>
                </a:solidFill>
                <a:latin typeface="Source Sans Pro"/>
                <a:ea typeface="Source Sans Pro"/>
                <a:cs typeface="Source Sans Pro"/>
                <a:sym typeface="Source Sans Pro"/>
              </a:rPr>
              <a:t> Christian </a:t>
            </a:r>
            <a:r>
              <a:rPr lang="sk-SK" sz="2500" b="1" i="0" dirty="0" err="1">
                <a:solidFill>
                  <a:srgbClr val="FFFFFF"/>
                </a:solidFill>
                <a:latin typeface="Source Sans Pro"/>
                <a:ea typeface="Source Sans Pro"/>
                <a:cs typeface="Source Sans Pro"/>
                <a:sym typeface="Source Sans Pro"/>
              </a:rPr>
              <a:t>Doctrine</a:t>
            </a:r>
            <a:r>
              <a:rPr lang="sk-SK" sz="2500" b="1" i="0" dirty="0">
                <a:solidFill>
                  <a:srgbClr val="FFFFFF"/>
                </a:solidFill>
                <a:latin typeface="Source Sans Pro"/>
                <a:ea typeface="Source Sans Pro"/>
                <a:cs typeface="Source Sans Pro"/>
                <a:sym typeface="Source Sans Pro"/>
              </a:rPr>
              <a:t>, s. 58</a:t>
            </a:r>
            <a:endParaRPr sz="2500" b="1"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pic>
        <p:nvPicPr>
          <p:cNvPr id="394" name="Google Shape;394;p42" descr="nb-en-18-42.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395" name="Google Shape;395;p42"/>
          <p:cNvSpPr txBox="1"/>
          <p:nvPr/>
        </p:nvSpPr>
        <p:spPr>
          <a:xfrm>
            <a:off x="779463" y="782923"/>
            <a:ext cx="5608361" cy="2253309"/>
          </a:xfrm>
          <a:prstGeom prst="rect">
            <a:avLst/>
          </a:prstGeom>
          <a:noFill/>
          <a:ln>
            <a:noFill/>
          </a:ln>
        </p:spPr>
        <p:txBody>
          <a:bodyPr spcFirstLastPara="1" wrap="square" lIns="91425" tIns="45700" rIns="91425" bIns="45700" anchor="t" anchorCtr="0">
            <a:spAutoFit/>
          </a:bodyPr>
          <a:lstStyle/>
          <a:p>
            <a:pPr marL="0" marR="0" lvl="0" indent="0" algn="l" rtl="0">
              <a:lnSpc>
                <a:spcPct val="103976"/>
              </a:lnSpc>
              <a:spcBef>
                <a:spcPts val="0"/>
              </a:spcBef>
              <a:spcAft>
                <a:spcPts val="0"/>
              </a:spcAft>
              <a:buNone/>
            </a:pPr>
            <a:r>
              <a:rPr lang="sk-SK" sz="3330" b="1" i="0" dirty="0">
                <a:solidFill>
                  <a:srgbClr val="FFFFFF"/>
                </a:solidFill>
                <a:latin typeface="Source Sans Pro"/>
                <a:ea typeface="Source Sans Pro"/>
                <a:cs typeface="Source Sans Pro"/>
                <a:sym typeface="Source Sans Pro"/>
              </a:rPr>
              <a:t>ODPOVEĎ: zachovávaním nedele, prvého dňa týždňa, čo je zmena, pre ktorú nie je v Písme žiadny doklad.</a:t>
            </a:r>
            <a:endParaRPr sz="3330" b="1" dirty="0"/>
          </a:p>
        </p:txBody>
      </p:sp>
      <p:sp>
        <p:nvSpPr>
          <p:cNvPr id="2" name="Google Shape;356;p37">
            <a:extLst>
              <a:ext uri="{FF2B5EF4-FFF2-40B4-BE49-F238E27FC236}">
                <a16:creationId xmlns:a16="http://schemas.microsoft.com/office/drawing/2014/main" id="{838BD935-2E8F-CFCC-A926-61E4EE2962C2}"/>
              </a:ext>
            </a:extLst>
          </p:cNvPr>
          <p:cNvSpPr txBox="1"/>
          <p:nvPr/>
        </p:nvSpPr>
        <p:spPr>
          <a:xfrm>
            <a:off x="4200640" y="4684896"/>
            <a:ext cx="6723276" cy="488555"/>
          </a:xfrm>
          <a:prstGeom prst="rect">
            <a:avLst/>
          </a:prstGeom>
          <a:noFill/>
          <a:ln>
            <a:noFill/>
          </a:ln>
        </p:spPr>
        <p:txBody>
          <a:bodyPr spcFirstLastPara="1" wrap="square" lIns="91425" tIns="45700" rIns="91425" bIns="45700" anchor="t" anchorCtr="0">
            <a:spAutoFit/>
          </a:bodyPr>
          <a:lstStyle/>
          <a:p>
            <a:pPr marL="0" marR="0" lvl="0" indent="0" algn="r" rtl="0">
              <a:lnSpc>
                <a:spcPct val="103312"/>
              </a:lnSpc>
              <a:spcBef>
                <a:spcPts val="0"/>
              </a:spcBef>
              <a:spcAft>
                <a:spcPts val="0"/>
              </a:spcAft>
              <a:buNone/>
            </a:pPr>
            <a:r>
              <a:rPr lang="sk-SK" sz="2500" b="1" i="0" dirty="0" err="1">
                <a:solidFill>
                  <a:srgbClr val="FFFFFF"/>
                </a:solidFill>
                <a:latin typeface="Source Sans Pro"/>
                <a:ea typeface="Source Sans Pro"/>
                <a:cs typeface="Source Sans Pro"/>
                <a:sym typeface="Source Sans Pro"/>
              </a:rPr>
              <a:t>An</a:t>
            </a:r>
            <a:r>
              <a:rPr lang="sk-SK" sz="2500" b="1" i="0" dirty="0">
                <a:solidFill>
                  <a:srgbClr val="FFFFFF"/>
                </a:solidFill>
                <a:latin typeface="Source Sans Pro"/>
                <a:ea typeface="Source Sans Pro"/>
                <a:cs typeface="Source Sans Pro"/>
                <a:sym typeface="Source Sans Pro"/>
              </a:rPr>
              <a:t> </a:t>
            </a:r>
            <a:r>
              <a:rPr lang="sk-SK" sz="2500" b="1" i="0" dirty="0" err="1">
                <a:solidFill>
                  <a:srgbClr val="FFFFFF"/>
                </a:solidFill>
                <a:latin typeface="Source Sans Pro"/>
                <a:ea typeface="Source Sans Pro"/>
                <a:cs typeface="Source Sans Pro"/>
                <a:sym typeface="Source Sans Pro"/>
              </a:rPr>
              <a:t>Abridgment</a:t>
            </a:r>
            <a:r>
              <a:rPr lang="sk-SK" sz="2500" b="1" i="0" dirty="0">
                <a:solidFill>
                  <a:srgbClr val="FFFFFF"/>
                </a:solidFill>
                <a:latin typeface="Source Sans Pro"/>
                <a:ea typeface="Source Sans Pro"/>
                <a:cs typeface="Source Sans Pro"/>
                <a:sym typeface="Source Sans Pro"/>
              </a:rPr>
              <a:t> of </a:t>
            </a:r>
            <a:r>
              <a:rPr lang="sk-SK" sz="2500" b="1" i="0" dirty="0" err="1">
                <a:solidFill>
                  <a:srgbClr val="FFFFFF"/>
                </a:solidFill>
                <a:latin typeface="Source Sans Pro"/>
                <a:ea typeface="Source Sans Pro"/>
                <a:cs typeface="Source Sans Pro"/>
                <a:sym typeface="Source Sans Pro"/>
              </a:rPr>
              <a:t>the</a:t>
            </a:r>
            <a:r>
              <a:rPr lang="sk-SK" sz="2500" b="1" i="0" dirty="0">
                <a:solidFill>
                  <a:srgbClr val="FFFFFF"/>
                </a:solidFill>
                <a:latin typeface="Source Sans Pro"/>
                <a:ea typeface="Source Sans Pro"/>
                <a:cs typeface="Source Sans Pro"/>
                <a:sym typeface="Source Sans Pro"/>
              </a:rPr>
              <a:t> Christian </a:t>
            </a:r>
            <a:r>
              <a:rPr lang="sk-SK" sz="2500" b="1" i="0" dirty="0" err="1">
                <a:solidFill>
                  <a:srgbClr val="FFFFFF"/>
                </a:solidFill>
                <a:latin typeface="Source Sans Pro"/>
                <a:ea typeface="Source Sans Pro"/>
                <a:cs typeface="Source Sans Pro"/>
                <a:sym typeface="Source Sans Pro"/>
              </a:rPr>
              <a:t>Doctrine</a:t>
            </a:r>
            <a:r>
              <a:rPr lang="sk-SK" sz="2500" b="1" i="0" dirty="0">
                <a:solidFill>
                  <a:srgbClr val="FFFFFF"/>
                </a:solidFill>
                <a:latin typeface="Source Sans Pro"/>
                <a:ea typeface="Source Sans Pro"/>
                <a:cs typeface="Source Sans Pro"/>
                <a:sym typeface="Source Sans Pro"/>
              </a:rPr>
              <a:t>, s. 58</a:t>
            </a:r>
            <a:endParaRPr sz="2500" b="1"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pic>
        <p:nvPicPr>
          <p:cNvPr id="402" name="Google Shape;402;p43" descr="nb-en-18-43.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pic>
        <p:nvPicPr>
          <p:cNvPr id="408" name="Google Shape;408;p44" descr="nb-en-18-44.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409" name="Google Shape;409;p44"/>
          <p:cNvSpPr txBox="1"/>
          <p:nvPr/>
        </p:nvSpPr>
        <p:spPr>
          <a:xfrm>
            <a:off x="6503511" y="721282"/>
            <a:ext cx="4661795" cy="1075679"/>
          </a:xfrm>
          <a:prstGeom prst="rect">
            <a:avLst/>
          </a:prstGeom>
          <a:noFill/>
          <a:ln>
            <a:noFill/>
          </a:ln>
        </p:spPr>
        <p:txBody>
          <a:bodyPr spcFirstLastPara="1" wrap="square" lIns="91425" tIns="45700" rIns="91425" bIns="45700" anchor="t" anchorCtr="0">
            <a:spAutoFit/>
          </a:bodyPr>
          <a:lstStyle/>
          <a:p>
            <a:pPr marL="0" marR="0" lvl="0" indent="0" algn="l" rtl="0">
              <a:lnSpc>
                <a:spcPct val="95700"/>
              </a:lnSpc>
              <a:spcBef>
                <a:spcPts val="0"/>
              </a:spcBef>
              <a:spcAft>
                <a:spcPts val="0"/>
              </a:spcAft>
              <a:buNone/>
            </a:pPr>
            <a:r>
              <a:rPr lang="sk-SK" sz="3328" b="1" i="0" dirty="0">
                <a:solidFill>
                  <a:srgbClr val="FFFFFF"/>
                </a:solidFill>
                <a:latin typeface="Source Sans Pro"/>
                <a:ea typeface="Source Sans Pro"/>
                <a:cs typeface="Source Sans Pro"/>
                <a:sym typeface="Source Sans Pro"/>
              </a:rPr>
              <a:t>„...znamenie cirkevnej moci a autority.“</a:t>
            </a:r>
            <a:endParaRPr dirty="0"/>
          </a:p>
        </p:txBody>
      </p:sp>
      <p:sp>
        <p:nvSpPr>
          <p:cNvPr id="410" name="Google Shape;410;p44"/>
          <p:cNvSpPr txBox="1"/>
          <p:nvPr/>
        </p:nvSpPr>
        <p:spPr>
          <a:xfrm>
            <a:off x="5380522" y="4730137"/>
            <a:ext cx="5684801" cy="810438"/>
          </a:xfrm>
          <a:prstGeom prst="rect">
            <a:avLst/>
          </a:prstGeom>
          <a:noFill/>
          <a:ln>
            <a:noFill/>
          </a:ln>
        </p:spPr>
        <p:txBody>
          <a:bodyPr spcFirstLastPara="1" wrap="square" lIns="91425" tIns="45700" rIns="91425" bIns="45700" anchor="t" anchorCtr="0">
            <a:spAutoFit/>
          </a:bodyPr>
          <a:lstStyle/>
          <a:p>
            <a:pPr marL="0" marR="0" lvl="0" indent="0" algn="r" rtl="0">
              <a:lnSpc>
                <a:spcPts val="2800"/>
              </a:lnSpc>
              <a:spcBef>
                <a:spcPts val="0"/>
              </a:spcBef>
              <a:spcAft>
                <a:spcPts val="0"/>
              </a:spcAft>
              <a:buNone/>
            </a:pPr>
            <a:r>
              <a:rPr lang="sk-SK" sz="2662" b="1" i="0" dirty="0">
                <a:solidFill>
                  <a:srgbClr val="FFFFFF"/>
                </a:solidFill>
                <a:latin typeface="Source Sans Pro"/>
                <a:ea typeface="Source Sans Pro"/>
                <a:cs typeface="Source Sans Pro"/>
                <a:sym typeface="Source Sans Pro"/>
              </a:rPr>
              <a:t>C. F. Thomas, </a:t>
            </a:r>
            <a:br>
              <a:rPr lang="sk-SK" sz="2662" b="1" i="0" dirty="0">
                <a:solidFill>
                  <a:srgbClr val="FFFFFF"/>
                </a:solidFill>
                <a:latin typeface="Source Sans Pro"/>
                <a:ea typeface="Source Sans Pro"/>
                <a:cs typeface="Source Sans Pro"/>
                <a:sym typeface="Source Sans Pro"/>
              </a:rPr>
            </a:br>
            <a:r>
              <a:rPr lang="sk-SK" sz="2662" b="1" i="0" dirty="0">
                <a:solidFill>
                  <a:srgbClr val="FFFFFF"/>
                </a:solidFill>
                <a:latin typeface="Source Sans Pro"/>
                <a:ea typeface="Source Sans Pro"/>
                <a:cs typeface="Source Sans Pro"/>
                <a:sym typeface="Source Sans Pro"/>
              </a:rPr>
              <a:t>kancelár kardinála </a:t>
            </a:r>
            <a:r>
              <a:rPr lang="sk-SK" sz="2662" b="1" i="0" dirty="0" err="1">
                <a:solidFill>
                  <a:srgbClr val="FFFFFF"/>
                </a:solidFill>
                <a:latin typeface="Source Sans Pro"/>
                <a:ea typeface="Source Sans Pro"/>
                <a:cs typeface="Source Sans Pro"/>
                <a:sym typeface="Source Sans Pro"/>
              </a:rPr>
              <a:t>Gibbonse</a:t>
            </a:r>
            <a:endParaRPr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pic>
        <p:nvPicPr>
          <p:cNvPr id="416" name="Google Shape;416;p45" descr="nb-en-18-45.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22" name="Google Shape;422;p46" descr="nb-en-18-46.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423" name="Google Shape;423;p46"/>
          <p:cNvSpPr txBox="1"/>
          <p:nvPr/>
        </p:nvSpPr>
        <p:spPr>
          <a:xfrm>
            <a:off x="779463" y="2479709"/>
            <a:ext cx="4671233" cy="16287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„Bude sa pokúšať zmeniť posvätné obdobia a predpisy.“</a:t>
            </a:r>
            <a:endParaRPr dirty="0"/>
          </a:p>
        </p:txBody>
      </p:sp>
      <p:sp>
        <p:nvSpPr>
          <p:cNvPr id="424" name="Google Shape;424;p46"/>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Daniel 7,25</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430" name="Google Shape;430;p47" descr="nb-en-18-47.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431" name="Google Shape;431;p47"/>
          <p:cNvSpPr txBox="1"/>
          <p:nvPr/>
        </p:nvSpPr>
        <p:spPr>
          <a:xfrm>
            <a:off x="779463" y="1492894"/>
            <a:ext cx="5709717" cy="11165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„Pravdu zmietol na zem a čo robil, podarilo sa mu.“</a:t>
            </a:r>
            <a:endParaRPr dirty="0"/>
          </a:p>
        </p:txBody>
      </p:sp>
      <p:sp>
        <p:nvSpPr>
          <p:cNvPr id="432" name="Google Shape;432;p47"/>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Daniel 8,12</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pic>
        <p:nvPicPr>
          <p:cNvPr id="438" name="Google Shape;438;p48" descr="nb-en-18-48.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439" name="Google Shape;439;p48"/>
          <p:cNvSpPr txBox="1"/>
          <p:nvPr/>
        </p:nvSpPr>
        <p:spPr>
          <a:xfrm>
            <a:off x="7007192" y="730056"/>
            <a:ext cx="4112502" cy="31650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„A pôsobí, že všetci – malí i veľkí, bohatí </a:t>
            </a:r>
            <a:br>
              <a:rPr lang="sk-SK" sz="3328" b="1" i="0" dirty="0">
                <a:solidFill>
                  <a:srgbClr val="FFFFFF"/>
                </a:solidFill>
                <a:latin typeface="Source Sans Pro"/>
                <a:ea typeface="Source Sans Pro"/>
                <a:cs typeface="Source Sans Pro"/>
                <a:sym typeface="Source Sans Pro"/>
              </a:rPr>
            </a:br>
            <a:r>
              <a:rPr lang="sk-SK" sz="3328" b="1" i="0" dirty="0">
                <a:solidFill>
                  <a:srgbClr val="FFFFFF"/>
                </a:solidFill>
                <a:latin typeface="Source Sans Pro"/>
                <a:ea typeface="Source Sans Pro"/>
                <a:cs typeface="Source Sans Pro"/>
                <a:sym typeface="Source Sans Pro"/>
              </a:rPr>
              <a:t>i chudobní, slobodní </a:t>
            </a:r>
            <a:br>
              <a:rPr lang="sk-SK" sz="3328" b="1" i="0" dirty="0">
                <a:solidFill>
                  <a:srgbClr val="FFFFFF"/>
                </a:solidFill>
                <a:latin typeface="Source Sans Pro"/>
                <a:ea typeface="Source Sans Pro"/>
                <a:cs typeface="Source Sans Pro"/>
                <a:sym typeface="Source Sans Pro"/>
              </a:rPr>
            </a:br>
            <a:r>
              <a:rPr lang="sk-SK" sz="3328" b="1" i="0" dirty="0">
                <a:solidFill>
                  <a:srgbClr val="FFFFFF"/>
                </a:solidFill>
                <a:latin typeface="Source Sans Pro"/>
                <a:ea typeface="Source Sans Pro"/>
                <a:cs typeface="Source Sans Pro"/>
                <a:sym typeface="Source Sans Pro"/>
              </a:rPr>
              <a:t>i otroci – dostanú znak na pravú ruku alebo na čelo...“</a:t>
            </a:r>
            <a:endParaRPr dirty="0"/>
          </a:p>
        </p:txBody>
      </p:sp>
      <p:sp>
        <p:nvSpPr>
          <p:cNvPr id="440" name="Google Shape;440;p48"/>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Zjavenie 13,16</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pic>
        <p:nvPicPr>
          <p:cNvPr id="446" name="Google Shape;446;p49" descr="nb-en-18-49.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447" name="Google Shape;447;p49"/>
          <p:cNvSpPr txBox="1"/>
          <p:nvPr/>
        </p:nvSpPr>
        <p:spPr>
          <a:xfrm>
            <a:off x="6833937" y="741363"/>
            <a:ext cx="4422147" cy="26529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„...aby nemohol kupovať</a:t>
            </a:r>
            <a:r>
              <a:rPr lang="sk-SK" sz="3328" b="1" dirty="0">
                <a:solidFill>
                  <a:srgbClr val="FFFFFF"/>
                </a:solidFill>
                <a:latin typeface="Source Sans Pro"/>
                <a:ea typeface="Source Sans Pro"/>
                <a:cs typeface="Source Sans Pro"/>
                <a:sym typeface="Source Sans Pro"/>
              </a:rPr>
              <a:t> ani predávať nikto, kto nemá ako znak meno šelmy alebo číslo jej mena</a:t>
            </a:r>
            <a:r>
              <a:rPr lang="sk-SK" sz="3328" b="1" i="0" dirty="0">
                <a:solidFill>
                  <a:srgbClr val="FFFFFF"/>
                </a:solidFill>
                <a:latin typeface="Source Sans Pro"/>
                <a:ea typeface="Source Sans Pro"/>
                <a:cs typeface="Source Sans Pro"/>
                <a:sym typeface="Source Sans Pro"/>
              </a:rPr>
              <a:t>.“</a:t>
            </a:r>
            <a:endParaRPr dirty="0"/>
          </a:p>
        </p:txBody>
      </p:sp>
      <p:sp>
        <p:nvSpPr>
          <p:cNvPr id="448" name="Google Shape;448;p49"/>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Zjavenie 13,17</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2" name="Google Shape;112;p5" descr="nb-en-18-5.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113" name="Google Shape;113;p5"/>
          <p:cNvSpPr txBox="1"/>
          <p:nvPr/>
        </p:nvSpPr>
        <p:spPr>
          <a:xfrm>
            <a:off x="779463" y="741363"/>
            <a:ext cx="7703100" cy="2141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u="none" strike="noStrike" cap="none" dirty="0">
                <a:solidFill>
                  <a:srgbClr val="FFFFFF"/>
                </a:solidFill>
                <a:latin typeface="Source Sans Pro"/>
                <a:ea typeface="Source Sans Pro"/>
                <a:cs typeface="Source Sans Pro"/>
                <a:sym typeface="Source Sans Pro"/>
              </a:rPr>
              <a:t>„Či ste teraz pripravení, len čo začujete zvuk...padnúť a klaňať sa soche, ktorú som dal urobiť? Ak sa nebudete klaňať...“</a:t>
            </a:r>
            <a:endParaRPr dirty="0"/>
          </a:p>
        </p:txBody>
      </p:sp>
      <p:sp>
        <p:nvSpPr>
          <p:cNvPr id="114" name="Google Shape;114;p5"/>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Daniel 3,15</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pic>
        <p:nvPicPr>
          <p:cNvPr id="454" name="Google Shape;454;p50" descr="nb-en-18-50.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455" name="Google Shape;455;p50"/>
          <p:cNvSpPr txBox="1"/>
          <p:nvPr/>
        </p:nvSpPr>
        <p:spPr>
          <a:xfrm>
            <a:off x="6487428" y="741363"/>
            <a:ext cx="4679811" cy="31650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„V tomto je múdrosť: Kto má rozum, nech spočíta číslo šelmy, lebo je to číslo človeka. Jeho číslo je šesťstošesťdesiatšesť.“</a:t>
            </a:r>
            <a:endParaRPr dirty="0"/>
          </a:p>
        </p:txBody>
      </p:sp>
      <p:sp>
        <p:nvSpPr>
          <p:cNvPr id="456" name="Google Shape;456;p50"/>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Zjavenie 13,18</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pic>
        <p:nvPicPr>
          <p:cNvPr id="462" name="Google Shape;462;p51" descr="nb-en-18-51.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pic>
        <p:nvPicPr>
          <p:cNvPr id="468" name="Google Shape;468;p52" descr="nb-en-18-52.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pic>
        <p:nvPicPr>
          <p:cNvPr id="474" name="Google Shape;474;p53" descr="nb-en-18-53.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pic>
        <p:nvPicPr>
          <p:cNvPr id="480" name="Google Shape;480;p54" descr="nb-en-18-54.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pic>
        <p:nvPicPr>
          <p:cNvPr id="486" name="Google Shape;486;p55" descr="nb-en-18-55.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pic>
        <p:nvPicPr>
          <p:cNvPr id="492" name="Google Shape;492;p56" descr="nb-en-18-56.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pic>
        <p:nvPicPr>
          <p:cNvPr id="498" name="Google Shape;498;p57" descr="nb-en-18-57.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499" name="Google Shape;499;p57"/>
          <p:cNvSpPr txBox="1"/>
          <p:nvPr/>
        </p:nvSpPr>
        <p:spPr>
          <a:xfrm>
            <a:off x="5024386" y="741363"/>
            <a:ext cx="6134969" cy="26529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„Či neviete, že ak sa niekomu oddávate za poslušných otrokov, ste otrokmi toho, koho poslúchate – buď otrokmi hriechu, ktorý vedie k smrti...“</a:t>
            </a:r>
            <a:endParaRPr dirty="0"/>
          </a:p>
        </p:txBody>
      </p:sp>
      <p:sp>
        <p:nvSpPr>
          <p:cNvPr id="500" name="Google Shape;500;p57"/>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Rimanom 6,16</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pic>
        <p:nvPicPr>
          <p:cNvPr id="506" name="Google Shape;506;p58" descr="nb-en-18-58.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507" name="Google Shape;507;p58"/>
          <p:cNvSpPr txBox="1"/>
          <p:nvPr/>
        </p:nvSpPr>
        <p:spPr>
          <a:xfrm>
            <a:off x="6331418" y="1969305"/>
            <a:ext cx="4843513" cy="16287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„...alebo otrokmi poslušnosti, ktorá vedie k spravodlivosti.“</a:t>
            </a:r>
            <a:endParaRPr dirty="0"/>
          </a:p>
        </p:txBody>
      </p:sp>
      <p:sp>
        <p:nvSpPr>
          <p:cNvPr id="508" name="Google Shape;508;p58"/>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Rimanom 6,16</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pic>
        <p:nvPicPr>
          <p:cNvPr id="514" name="Google Shape;514;p59" descr="nb-en-18-59.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p6" descr="nb-en-18-6.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121" name="Google Shape;121;p6"/>
          <p:cNvSpPr txBox="1"/>
          <p:nvPr/>
        </p:nvSpPr>
        <p:spPr>
          <a:xfrm>
            <a:off x="779463" y="741363"/>
            <a:ext cx="7579170" cy="11165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„...okamžite vás hodia do ohňom rozpálenej pece.“</a:t>
            </a:r>
            <a:endParaRPr dirty="0"/>
          </a:p>
        </p:txBody>
      </p:sp>
      <p:sp>
        <p:nvSpPr>
          <p:cNvPr id="122" name="Google Shape;122;p6"/>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Daniel 3,15</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pic>
        <p:nvPicPr>
          <p:cNvPr id="520" name="Google Shape;520;p60" descr="nb-en-18-60.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521" name="Google Shape;521;p60"/>
          <p:cNvSpPr txBox="1"/>
          <p:nvPr/>
        </p:nvSpPr>
        <p:spPr>
          <a:xfrm>
            <a:off x="7526674" y="741363"/>
            <a:ext cx="3986666" cy="16287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„...dostane svoj chlieb a ustavične bude mať vodu.“</a:t>
            </a:r>
            <a:endParaRPr dirty="0"/>
          </a:p>
        </p:txBody>
      </p:sp>
      <p:sp>
        <p:nvSpPr>
          <p:cNvPr id="522" name="Google Shape;522;p60"/>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Izaiáš 33,16</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pic>
        <p:nvPicPr>
          <p:cNvPr id="528" name="Google Shape;528;p61" descr="nb-en-18-61.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529" name="Google Shape;529;p61"/>
          <p:cNvSpPr txBox="1"/>
          <p:nvPr/>
        </p:nvSpPr>
        <p:spPr>
          <a:xfrm>
            <a:off x="4730417" y="741363"/>
            <a:ext cx="6633182" cy="214084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„Príšery nočnej nemusíš sa báť, ani šípu, čo letí vo dne, ani moru, čo sa prikráda v tmách, ani nákazy, čo pustoší napoludnie.“</a:t>
            </a:r>
            <a:endParaRPr dirty="0"/>
          </a:p>
        </p:txBody>
      </p:sp>
      <p:sp>
        <p:nvSpPr>
          <p:cNvPr id="530" name="Google Shape;530;p61"/>
          <p:cNvSpPr txBox="1"/>
          <p:nvPr/>
        </p:nvSpPr>
        <p:spPr>
          <a:xfrm>
            <a:off x="5450696" y="4876346"/>
            <a:ext cx="5495743" cy="225235"/>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Žalmy 91,5-6</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pic>
        <p:nvPicPr>
          <p:cNvPr id="536" name="Google Shape;536;p62" descr="nb-en-18-62.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537" name="Google Shape;537;p62"/>
          <p:cNvSpPr txBox="1"/>
          <p:nvPr/>
        </p:nvSpPr>
        <p:spPr>
          <a:xfrm>
            <a:off x="5450696" y="736862"/>
            <a:ext cx="5552052" cy="26529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a:t>
            </a:r>
            <a:r>
              <a:rPr lang="sk-SK" sz="3328" b="1" dirty="0">
                <a:solidFill>
                  <a:srgbClr val="FFFFFF"/>
                </a:solidFill>
                <a:latin typeface="Source Sans Pro"/>
                <a:ea typeface="Source Sans Pro"/>
                <a:cs typeface="Source Sans Pro"/>
                <a:sym typeface="Source Sans Pro"/>
              </a:rPr>
              <a:t>Keby ti po boku padli tisíce a desaťtisíce po pravici, teba to nezasiahne. Len čo otvoríš oči, uzrieš odplatu bezbožných</a:t>
            </a:r>
            <a:r>
              <a:rPr lang="sk-SK" sz="3328" b="1" i="0" dirty="0">
                <a:solidFill>
                  <a:srgbClr val="FFFFFF"/>
                </a:solidFill>
                <a:latin typeface="Source Sans Pro"/>
                <a:ea typeface="Source Sans Pro"/>
                <a:cs typeface="Source Sans Pro"/>
                <a:sym typeface="Source Sans Pro"/>
              </a:rPr>
              <a:t>.“</a:t>
            </a:r>
            <a:endParaRPr dirty="0"/>
          </a:p>
        </p:txBody>
      </p:sp>
      <p:sp>
        <p:nvSpPr>
          <p:cNvPr id="538" name="Google Shape;538;p62"/>
          <p:cNvSpPr txBox="1"/>
          <p:nvPr/>
        </p:nvSpPr>
        <p:spPr>
          <a:xfrm>
            <a:off x="5450696" y="4876346"/>
            <a:ext cx="5495743" cy="225235"/>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Žalmy 91,7-8</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pic>
        <p:nvPicPr>
          <p:cNvPr id="544" name="Google Shape;544;p63"/>
          <p:cNvPicPr preferRelativeResize="0"/>
          <p:nvPr/>
        </p:nvPicPr>
        <p:blipFill>
          <a:blip r:embed="rId3"/>
          <a:srcRect/>
          <a:stretch/>
        </p:blipFill>
        <p:spPr>
          <a:xfrm>
            <a:off x="0" y="0"/>
            <a:ext cx="11712239" cy="6588135"/>
          </a:xfrm>
          <a:prstGeom prst="rect">
            <a:avLst/>
          </a:prstGeom>
          <a:noFill/>
          <a:ln>
            <a:noFill/>
          </a:ln>
        </p:spPr>
      </p:pic>
      <p:sp>
        <p:nvSpPr>
          <p:cNvPr id="545" name="Google Shape;545;p63"/>
          <p:cNvSpPr txBox="1"/>
          <p:nvPr/>
        </p:nvSpPr>
        <p:spPr>
          <a:xfrm>
            <a:off x="5450696" y="1111708"/>
            <a:ext cx="5815118" cy="26529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„Ak máš útočisko </a:t>
            </a:r>
            <a:br>
              <a:rPr lang="sk-SK" sz="3328" b="1" i="0" dirty="0">
                <a:solidFill>
                  <a:srgbClr val="FFFFFF"/>
                </a:solidFill>
                <a:latin typeface="Source Sans Pro"/>
                <a:ea typeface="Source Sans Pro"/>
                <a:cs typeface="Source Sans Pro"/>
                <a:sym typeface="Source Sans Pro"/>
              </a:rPr>
            </a:br>
            <a:r>
              <a:rPr lang="sk-SK" sz="3328" b="1" i="0" dirty="0">
                <a:solidFill>
                  <a:srgbClr val="FFFFFF"/>
                </a:solidFill>
                <a:latin typeface="Source Sans Pro"/>
                <a:ea typeface="Source Sans Pro"/>
                <a:cs typeface="Source Sans Pro"/>
                <a:sym typeface="Source Sans Pro"/>
              </a:rPr>
              <a:t>v Hospodinovi, u Najvyššieho svoj príbytok, nič zlé sa ti nestane, nijaká pohroma sa </a:t>
            </a:r>
            <a:br>
              <a:rPr lang="sk-SK" sz="3328" b="1" i="0" dirty="0">
                <a:solidFill>
                  <a:srgbClr val="FFFFFF"/>
                </a:solidFill>
                <a:latin typeface="Source Sans Pro"/>
                <a:ea typeface="Source Sans Pro"/>
                <a:cs typeface="Source Sans Pro"/>
                <a:sym typeface="Source Sans Pro"/>
              </a:rPr>
            </a:br>
            <a:r>
              <a:rPr lang="sk-SK" sz="3328" b="1" i="0" dirty="0">
                <a:solidFill>
                  <a:srgbClr val="FFFFFF"/>
                </a:solidFill>
                <a:latin typeface="Source Sans Pro"/>
                <a:ea typeface="Source Sans Pro"/>
                <a:cs typeface="Source Sans Pro"/>
                <a:sym typeface="Source Sans Pro"/>
              </a:rPr>
              <a:t>k tvojmu stanu nepriblíži.“</a:t>
            </a:r>
            <a:endParaRPr dirty="0"/>
          </a:p>
        </p:txBody>
      </p:sp>
      <p:sp>
        <p:nvSpPr>
          <p:cNvPr id="546" name="Google Shape;546;p63"/>
          <p:cNvSpPr txBox="1"/>
          <p:nvPr/>
        </p:nvSpPr>
        <p:spPr>
          <a:xfrm>
            <a:off x="5450696" y="4876346"/>
            <a:ext cx="5495743" cy="225235"/>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Žalmy 91,9-10</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pic>
        <p:nvPicPr>
          <p:cNvPr id="552" name="Google Shape;552;p64" descr="nb-en-18-64.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553" name="Google Shape;553;p64"/>
          <p:cNvSpPr txBox="1"/>
          <p:nvPr/>
        </p:nvSpPr>
        <p:spPr>
          <a:xfrm>
            <a:off x="7567520" y="741363"/>
            <a:ext cx="3457363" cy="26529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„Veď on svojim anjelom prikáže, aby ťa chránili na všetkých tvojich cestách.“</a:t>
            </a:r>
            <a:endParaRPr dirty="0"/>
          </a:p>
        </p:txBody>
      </p:sp>
      <p:sp>
        <p:nvSpPr>
          <p:cNvPr id="554" name="Google Shape;554;p64"/>
          <p:cNvSpPr txBox="1"/>
          <p:nvPr/>
        </p:nvSpPr>
        <p:spPr>
          <a:xfrm>
            <a:off x="5450696" y="4876346"/>
            <a:ext cx="5495743" cy="225235"/>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Žalmy 91,11</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pic>
        <p:nvPicPr>
          <p:cNvPr id="560" name="Google Shape;560;p65" descr="nb-en-18-65.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561" name="Google Shape;561;p65"/>
          <p:cNvSpPr txBox="1"/>
          <p:nvPr/>
        </p:nvSpPr>
        <p:spPr>
          <a:xfrm>
            <a:off x="5450696" y="736822"/>
            <a:ext cx="5746193" cy="26529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„V tom čase povstane veľké knieža, Michael, ochranca synov tvojho ľudu. Nastane čas súženia, akého nebolo od začiatku národa až doteraz.“</a:t>
            </a:r>
            <a:endParaRPr dirty="0"/>
          </a:p>
        </p:txBody>
      </p:sp>
      <p:sp>
        <p:nvSpPr>
          <p:cNvPr id="562" name="Google Shape;562;p65"/>
          <p:cNvSpPr txBox="1"/>
          <p:nvPr/>
        </p:nvSpPr>
        <p:spPr>
          <a:xfrm>
            <a:off x="5450696" y="4876346"/>
            <a:ext cx="5495743" cy="225235"/>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Daniel 12,1</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pic>
        <p:nvPicPr>
          <p:cNvPr id="568" name="Google Shape;568;p66" descr="nb-en-18-66.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569" name="Google Shape;569;p66"/>
          <p:cNvSpPr txBox="1"/>
          <p:nvPr/>
        </p:nvSpPr>
        <p:spPr>
          <a:xfrm>
            <a:off x="779463" y="763291"/>
            <a:ext cx="9989189" cy="11165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„V tom čase však bude zachránený tvoj ľud i každý, kto sa nájde zapísaný v knihe.“</a:t>
            </a:r>
            <a:endParaRPr dirty="0"/>
          </a:p>
        </p:txBody>
      </p:sp>
      <p:sp>
        <p:nvSpPr>
          <p:cNvPr id="570" name="Google Shape;570;p66"/>
          <p:cNvSpPr txBox="1"/>
          <p:nvPr/>
        </p:nvSpPr>
        <p:spPr>
          <a:xfrm>
            <a:off x="5450696" y="4876346"/>
            <a:ext cx="5495743" cy="225235"/>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Daniel 12,1</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pic>
        <p:nvPicPr>
          <p:cNvPr id="576" name="Google Shape;576;p67" descr="nb-en-18-67.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pic>
        <p:nvPicPr>
          <p:cNvPr id="582" name="Google Shape;582;p68" descr="nb-en-18-68.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pic>
        <p:nvPicPr>
          <p:cNvPr id="588" name="Google Shape;588;p69" descr="nb-en-18-69.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589" name="Google Shape;589;p69"/>
          <p:cNvSpPr txBox="1"/>
          <p:nvPr/>
        </p:nvSpPr>
        <p:spPr>
          <a:xfrm>
            <a:off x="7180446" y="741363"/>
            <a:ext cx="4007874" cy="26529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„Videl som akési sklenené more, zmiešané s ohňom, a tí, čo zvíťazili nad šelmou...“</a:t>
            </a:r>
            <a:endParaRPr dirty="0"/>
          </a:p>
        </p:txBody>
      </p:sp>
      <p:sp>
        <p:nvSpPr>
          <p:cNvPr id="590" name="Google Shape;590;p69"/>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Zjavenie 15,2</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28" name="Google Shape;128;p7" descr="nb-en-18-7.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129" name="Google Shape;129;p7"/>
          <p:cNvSpPr txBox="1"/>
          <p:nvPr/>
        </p:nvSpPr>
        <p:spPr>
          <a:xfrm>
            <a:off x="779463" y="741363"/>
            <a:ext cx="6059876" cy="26529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„Neurobíš si modlu ani nijakú podobu toho, čo je hore na nebi, dolu na zemi alebo vo vode pod zemou! Nebudeš sa im klaňať ani im slúžiť.“</a:t>
            </a:r>
            <a:endParaRPr dirty="0"/>
          </a:p>
        </p:txBody>
      </p:sp>
      <p:sp>
        <p:nvSpPr>
          <p:cNvPr id="130" name="Google Shape;130;p7"/>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Exodus 20,4-5</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pic>
        <p:nvPicPr>
          <p:cNvPr id="596" name="Google Shape;596;p70" descr="nb-en-18-70.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597" name="Google Shape;597;p70"/>
          <p:cNvSpPr txBox="1"/>
          <p:nvPr/>
        </p:nvSpPr>
        <p:spPr>
          <a:xfrm>
            <a:off x="779463" y="741363"/>
            <a:ext cx="5168950" cy="21408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„...i nad jej obrazom a nad číslom jej mena, stáli na sklenenom mori. Mali Božie citary...“</a:t>
            </a:r>
            <a:endParaRPr dirty="0"/>
          </a:p>
        </p:txBody>
      </p:sp>
      <p:sp>
        <p:nvSpPr>
          <p:cNvPr id="598" name="Google Shape;598;p70"/>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Zjavenie 15,2</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pic>
        <p:nvPicPr>
          <p:cNvPr id="604" name="Google Shape;604;p71" descr="nb-en-18-71.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605" name="Google Shape;605;p71"/>
          <p:cNvSpPr txBox="1"/>
          <p:nvPr/>
        </p:nvSpPr>
        <p:spPr>
          <a:xfrm>
            <a:off x="7285203" y="730056"/>
            <a:ext cx="3754974" cy="31650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„Vyjdi z neho, ľud môj, aby ste nemali účasť na jeho hriechoch </a:t>
            </a:r>
            <a:br>
              <a:rPr lang="sk-SK" sz="3328" b="1" i="0" dirty="0">
                <a:solidFill>
                  <a:srgbClr val="FFFFFF"/>
                </a:solidFill>
                <a:latin typeface="Source Sans Pro"/>
                <a:ea typeface="Source Sans Pro"/>
                <a:cs typeface="Source Sans Pro"/>
                <a:sym typeface="Source Sans Pro"/>
              </a:rPr>
            </a:br>
            <a:r>
              <a:rPr lang="sk-SK" sz="3328" b="1" i="0" dirty="0">
                <a:solidFill>
                  <a:srgbClr val="FFFFFF"/>
                </a:solidFill>
                <a:latin typeface="Source Sans Pro"/>
                <a:ea typeface="Source Sans Pro"/>
                <a:cs typeface="Source Sans Pro"/>
                <a:sym typeface="Source Sans Pro"/>
              </a:rPr>
              <a:t>a nedostalo sa vám z jeho rán.“</a:t>
            </a:r>
            <a:endParaRPr dirty="0"/>
          </a:p>
        </p:txBody>
      </p:sp>
      <p:sp>
        <p:nvSpPr>
          <p:cNvPr id="606" name="Google Shape;606;p71"/>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Zjavenie 18,4</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pic>
        <p:nvPicPr>
          <p:cNvPr id="612" name="Google Shape;612;p72" descr="nb-en-18-72.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pic>
        <p:nvPicPr>
          <p:cNvPr id="618" name="Google Shape;618;p73" descr="nb-en-18-73.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619" name="Google Shape;619;p73"/>
          <p:cNvSpPr txBox="1"/>
          <p:nvPr/>
        </p:nvSpPr>
        <p:spPr>
          <a:xfrm>
            <a:off x="779463" y="741363"/>
            <a:ext cx="4955178" cy="26529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„V tomto je trpezlivosť svätých, ktorí zachovávajú Božie prikázania a vieru Ježiša.“</a:t>
            </a:r>
            <a:endParaRPr dirty="0"/>
          </a:p>
        </p:txBody>
      </p:sp>
      <p:sp>
        <p:nvSpPr>
          <p:cNvPr id="620" name="Google Shape;620;p73"/>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Zjavenie 14,12</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pic>
        <p:nvPicPr>
          <p:cNvPr id="626" name="Google Shape;626;p74" descr="nb-en-18-74.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2" name="Google Shape;626;p75">
            <a:extLst>
              <a:ext uri="{FF2B5EF4-FFF2-40B4-BE49-F238E27FC236}">
                <a16:creationId xmlns:a16="http://schemas.microsoft.com/office/drawing/2014/main" id="{4D7EE011-E502-5A7E-581E-D2CE884E33C9}"/>
              </a:ext>
            </a:extLst>
          </p:cNvPr>
          <p:cNvSpPr/>
          <p:nvPr/>
        </p:nvSpPr>
        <p:spPr>
          <a:xfrm>
            <a:off x="1249925" y="3535425"/>
            <a:ext cx="9693000" cy="1847400"/>
          </a:xfrm>
          <a:prstGeom prst="rect">
            <a:avLst/>
          </a:prstGeom>
          <a:noFill/>
          <a:ln>
            <a:noFill/>
          </a:ln>
        </p:spPr>
        <p:txBody>
          <a:bodyPr spcFirstLastPara="1" wrap="square" lIns="90000" tIns="45000" rIns="90000" bIns="45000" anchor="t" anchorCtr="0">
            <a:noAutofit/>
          </a:bodyPr>
          <a:lstStyle/>
          <a:p>
            <a:pPr marL="0" marR="0" lvl="0" indent="0" algn="r" rtl="0">
              <a:lnSpc>
                <a:spcPct val="78000"/>
              </a:lnSpc>
              <a:spcBef>
                <a:spcPts val="0"/>
              </a:spcBef>
              <a:spcAft>
                <a:spcPts val="0"/>
              </a:spcAft>
              <a:buNone/>
            </a:pPr>
            <a:r>
              <a:rPr lang="cs-CZ" sz="7410" dirty="0" err="1">
                <a:latin typeface="Source Sans Pro"/>
                <a:ea typeface="Source Sans Pro"/>
                <a:cs typeface="Source Sans Pro"/>
                <a:sym typeface="Source Sans Pro"/>
              </a:rPr>
              <a:t>Názov</a:t>
            </a:r>
            <a:r>
              <a:rPr lang="cs-CZ" sz="7410" dirty="0">
                <a:latin typeface="Source Sans Pro"/>
                <a:ea typeface="Source Sans Pro"/>
                <a:cs typeface="Source Sans Pro"/>
                <a:sym typeface="Source Sans Pro"/>
              </a:rPr>
              <a:t> </a:t>
            </a:r>
            <a:br>
              <a:rPr lang="cs-CZ" sz="7410" dirty="0">
                <a:latin typeface="Source Sans Pro"/>
                <a:ea typeface="Source Sans Pro"/>
                <a:cs typeface="Source Sans Pro"/>
                <a:sym typeface="Source Sans Pro"/>
              </a:rPr>
            </a:br>
            <a:r>
              <a:rPr lang="cs-CZ" sz="7410" dirty="0" err="1">
                <a:latin typeface="Source Sans Pro"/>
                <a:ea typeface="Source Sans Pro"/>
                <a:cs typeface="Source Sans Pro"/>
                <a:sym typeface="Source Sans Pro"/>
              </a:rPr>
              <a:t>ďalšie</a:t>
            </a:r>
            <a:r>
              <a:rPr lang="cs-CZ" sz="7410" dirty="0">
                <a:latin typeface="Source Sans Pro"/>
                <a:ea typeface="Source Sans Pro"/>
                <a:cs typeface="Source Sans Pro"/>
                <a:sym typeface="Source Sans Pro"/>
              </a:rPr>
              <a:t> </a:t>
            </a:r>
            <a:r>
              <a:rPr lang="cs-CZ" sz="7410" dirty="0" err="1">
                <a:latin typeface="Source Sans Pro"/>
                <a:ea typeface="Source Sans Pro"/>
                <a:cs typeface="Source Sans Pro"/>
                <a:sym typeface="Source Sans Pro"/>
              </a:rPr>
              <a:t>prednášky</a:t>
            </a:r>
            <a:r>
              <a:rPr lang="cs-CZ" sz="7410" dirty="0">
                <a:solidFill>
                  <a:srgbClr val="000000"/>
                </a:solidFill>
                <a:latin typeface="Source Sans Pro"/>
                <a:ea typeface="Source Sans Pro"/>
                <a:cs typeface="Source Sans Pro"/>
                <a:sym typeface="Source Sans Pro"/>
              </a:rPr>
              <a:t> </a:t>
            </a:r>
            <a:endParaRPr sz="7410" dirty="0">
              <a:solidFill>
                <a:srgbClr val="000000"/>
              </a:solidFill>
              <a:latin typeface="Source Sans Pro"/>
              <a:ea typeface="Source Sans Pro"/>
              <a:cs typeface="Source Sans Pro"/>
              <a:sym typeface="Source Sans Pro"/>
            </a:endParaRPr>
          </a:p>
          <a:p>
            <a:pPr marL="0" marR="0" lvl="0" indent="0" algn="ctr" rtl="0">
              <a:lnSpc>
                <a:spcPct val="78000"/>
              </a:lnSpc>
              <a:spcBef>
                <a:spcPts val="0"/>
              </a:spcBef>
              <a:spcAft>
                <a:spcPts val="0"/>
              </a:spcAft>
              <a:buNone/>
            </a:pPr>
            <a:endParaRPr sz="7410" b="0" i="0" u="none" strike="noStrike" cap="none" dirty="0">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p8" descr="nb-en-18-8.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137" name="Google Shape;137;p8"/>
          <p:cNvSpPr txBox="1"/>
          <p:nvPr/>
        </p:nvSpPr>
        <p:spPr>
          <a:xfrm>
            <a:off x="6509638" y="1509899"/>
            <a:ext cx="5202937" cy="16287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a:t>
            </a:r>
            <a:r>
              <a:rPr lang="sk-SK" sz="3328" b="1" i="0" dirty="0" err="1">
                <a:solidFill>
                  <a:srgbClr val="FFFFFF"/>
                </a:solidFill>
                <a:latin typeface="Source Sans Pro"/>
                <a:ea typeface="Source Sans Pro"/>
                <a:cs typeface="Source Sans Pro"/>
                <a:sym typeface="Source Sans Pro"/>
              </a:rPr>
              <a:t>Nabukadnécar</a:t>
            </a:r>
            <a:r>
              <a:rPr lang="sk-SK" sz="3328" b="1" i="0" dirty="0">
                <a:solidFill>
                  <a:srgbClr val="FFFFFF"/>
                </a:solidFill>
                <a:latin typeface="Source Sans Pro"/>
                <a:ea typeface="Source Sans Pro"/>
                <a:cs typeface="Source Sans Pro"/>
                <a:sym typeface="Source Sans Pro"/>
              </a:rPr>
              <a:t>, my sa nepotrebujeme pred tebou obhajovať.“</a:t>
            </a:r>
            <a:endParaRPr dirty="0"/>
          </a:p>
        </p:txBody>
      </p:sp>
      <p:sp>
        <p:nvSpPr>
          <p:cNvPr id="138" name="Google Shape;138;p8"/>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Daniel 3,16</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p9" descr="nb-en-18-9.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145" name="Google Shape;145;p9"/>
          <p:cNvSpPr txBox="1"/>
          <p:nvPr/>
        </p:nvSpPr>
        <p:spPr>
          <a:xfrm>
            <a:off x="5939087" y="741363"/>
            <a:ext cx="5315555" cy="26529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a:ea typeface="Source Sans Pro"/>
                <a:cs typeface="Source Sans Pro"/>
                <a:sym typeface="Source Sans Pro"/>
              </a:rPr>
              <a:t>„Ak nás náš Boh, ktorého uctievame, chce zachrániť z ohňom rozpálenej pece </a:t>
            </a:r>
            <a:br>
              <a:rPr lang="sk-SK" sz="3328" b="1" i="0" dirty="0">
                <a:solidFill>
                  <a:srgbClr val="FFFFFF"/>
                </a:solidFill>
                <a:latin typeface="Source Sans Pro"/>
                <a:ea typeface="Source Sans Pro"/>
                <a:cs typeface="Source Sans Pro"/>
                <a:sym typeface="Source Sans Pro"/>
              </a:rPr>
            </a:br>
            <a:r>
              <a:rPr lang="sk-SK" sz="3328" b="1" i="0" dirty="0">
                <a:solidFill>
                  <a:srgbClr val="FFFFFF"/>
                </a:solidFill>
                <a:latin typeface="Source Sans Pro"/>
                <a:ea typeface="Source Sans Pro"/>
                <a:cs typeface="Source Sans Pro"/>
                <a:sym typeface="Source Sans Pro"/>
              </a:rPr>
              <a:t>a z tvojej moci, kráľ, vyslobodí nás.“</a:t>
            </a:r>
            <a:endParaRPr dirty="0"/>
          </a:p>
        </p:txBody>
      </p:sp>
      <p:sp>
        <p:nvSpPr>
          <p:cNvPr id="146" name="Google Shape;146;p9"/>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a:solidFill>
                  <a:srgbClr val="FFFFFF"/>
                </a:solidFill>
                <a:latin typeface="Source Sans Pro"/>
                <a:ea typeface="Source Sans Pro"/>
                <a:cs typeface="Source Sans Pro"/>
                <a:sym typeface="Source Sans Pro"/>
              </a:rPr>
              <a:t>Daniel 3,17</a:t>
            </a:r>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ív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1028</TotalTime>
  <Words>5246</Words>
  <Application>Microsoft Office PowerPoint</Application>
  <PresentationFormat>Vlastní</PresentationFormat>
  <Paragraphs>474</Paragraphs>
  <Slides>75</Slides>
  <Notes>75</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75</vt:i4>
      </vt:variant>
    </vt:vector>
  </HeadingPairs>
  <TitlesOfParts>
    <vt:vector size="80" baseType="lpstr">
      <vt:lpstr>Arial</vt:lpstr>
      <vt:lpstr>Calibri</vt:lpstr>
      <vt:lpstr>Source Sans Pro</vt:lpstr>
      <vt:lpstr>Source Sans Pro Light</vt:lpstr>
      <vt:lpstr>Office Theme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Filip Podsedník</dc:creator>
  <cp:lastModifiedBy>Filip Podsedník</cp:lastModifiedBy>
  <cp:revision>3</cp:revision>
  <dcterms:created xsi:type="dcterms:W3CDTF">2013-01-27T09:14:16Z</dcterms:created>
  <dcterms:modified xsi:type="dcterms:W3CDTF">2025-05-15T11:24:44Z</dcterms:modified>
</cp:coreProperties>
</file>