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</p:sldIdLst>
  <p:sldSz cx="11712575" cy="6594475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67" userDrawn="1">
          <p15:clr>
            <a:srgbClr val="A4A3A4"/>
          </p15:clr>
        </p15:guide>
        <p15:guide id="2" pos="491" userDrawn="1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1" roundtripDataSignature="AMtx7mh9wyq3OX4XGkdR7bZHPgaYYvHB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281" autoAdjust="0"/>
  </p:normalViewPr>
  <p:slideViewPr>
    <p:cSldViewPr snapToGrid="0">
      <p:cViewPr varScale="1">
        <p:scale>
          <a:sx n="64" d="100"/>
          <a:sy n="64" d="100"/>
        </p:scale>
        <p:origin x="1416" y="67"/>
      </p:cViewPr>
      <p:guideLst>
        <p:guide orient="horz" pos="467"/>
        <p:guide pos="49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8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Source Sans Pro" panose="020B0503030403020204" pitchFamily="34" charset="0"/>
        <a:ea typeface="Source Sans Pro" panose="020B0503030403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k-SK" sz="1200" dirty="0"/>
              <a:t>Prajem Vám krásny deň a vítam Vás na dnešnej prednáške</a:t>
            </a:r>
          </a:p>
        </p:txBody>
      </p:sp>
      <p:sp>
        <p:nvSpPr>
          <p:cNvPr id="83" name="Google Shape;83;p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9" name="Google Shape;149;p1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(1. Timotejova 3,15)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Pavol napísal svojmu priateľovi Timotejovi: Píšem ti...“aby si vedel, ak budem meškať, ako sa treba správať v Božom dome, ktorým je Cirkev živého Boha, stĺp a opora pravdy.“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Pavol jasne hovorí, že Božia cirkev je stĺpom a oporou pravdy. Ale ako poznáme, ktorá cirkev má pravdu?</a:t>
            </a:r>
            <a:endParaRPr dirty="0"/>
          </a:p>
        </p:txBody>
      </p:sp>
      <p:sp>
        <p:nvSpPr>
          <p:cNvPr id="150" name="Google Shape;150;p1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7" name="Google Shape;157;p1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 tu toľko denominácií, toľko sporov, tak mnoho zmätku v náboženských komunitách.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Priatelia, podľa Písma, nemal Ježiš nikdy v úmysle, aby tu bol zmätok a určite nie všetky tieto denominácie.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Krátko pred svojim ukrižovaním sa Ježiš modlil:</a:t>
            </a:r>
            <a:endParaRPr dirty="0"/>
          </a:p>
        </p:txBody>
      </p:sp>
      <p:sp>
        <p:nvSpPr>
          <p:cNvPr id="158" name="Google Shape;158;p1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3" name="Google Shape;163;p1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(Ján 17,21)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„...aby všetci boli jedno, ako ty, Otče, si vo mne a ja v tebe, aby aj oni boli v nás, aby svet veril, že si ma ty poslal.“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Ježiš chcel, aby svet bol schopný poznať jeho nasledovníkov podľa ich jednoty. Nechcel v cirkvi rozdelenie.</a:t>
            </a:r>
            <a:endParaRPr dirty="0"/>
          </a:p>
        </p:txBody>
      </p:sp>
      <p:sp>
        <p:nvSpPr>
          <p:cNvPr id="164" name="Google Shape;164;p1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1" name="Google Shape;171;p1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(1. Korintským 12,25)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 skutočnosti Pavol napísal: „...aby neboli v tele roztržky, ale aby sa údy vzájomne o seba starali.“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 Pavol povedal, že odpadnutie príde a s ním i rozdelenie.</a:t>
            </a:r>
            <a:endParaRPr dirty="0"/>
          </a:p>
        </p:txBody>
      </p:sp>
      <p:sp>
        <p:nvSpPr>
          <p:cNvPr id="172" name="Google Shape;172;p1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9" name="Google Shape;179;p1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(Skutky apoštolov 20,28)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Čítajme: „Dávajte pozor na seba i na celé stádo...aby ste pásli Božiu cirkev...“</a:t>
            </a:r>
            <a:endParaRPr dirty="0"/>
          </a:p>
        </p:txBody>
      </p:sp>
      <p:sp>
        <p:nvSpPr>
          <p:cNvPr id="180" name="Google Shape;180;p1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7" name="Google Shape;187;p1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(Skutky apoštolov 20,29)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„Ja viem, že po mojom odchode vniknú medzi vás draví vlci, ktorí nebudú šetriť stádo.“</a:t>
            </a:r>
            <a:endParaRPr dirty="0"/>
          </a:p>
        </p:txBody>
      </p:sp>
      <p:sp>
        <p:nvSpPr>
          <p:cNvPr id="188" name="Google Shape;188;p1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5" name="Google Shape;195;p1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(Skutky apoštolov 20,30)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„Aj spomedzi vás samých povstanú muži, ktorí budú hovoriť prevrátene, len aby strhli učeníkov na svoju stranu.“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Keď obraciame stránky cirkevných dejín, objavujeme, že presne to sa stalo.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Povstávali falošní učitelia a niektorí ľudia prijali ich omyly a opustili cirkev.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Ďalší boli zmätení. Strhli na svoju stranu veriacich a postupne odpadávali od Ježišovho učenia.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 v tom všetkom mal Boh cirkev, ktorá mu zostala verná.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Nemusíme študovať učenie všetkých denominácii dlhé hodiny, pokiaľ poznáme charakteristiku Božej pravej cirkvi, ako je uvedená v Biblii.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Boh nenecháva človeka, aby sa len dohadoval, ktorá cirkev to môže byť. Boh nám dal tieto fakty vo svojom slove:</a:t>
            </a:r>
            <a:endParaRPr dirty="0"/>
          </a:p>
        </p:txBody>
      </p:sp>
      <p:sp>
        <p:nvSpPr>
          <p:cNvPr id="196" name="Google Shape;196;p1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3" name="Google Shape;203;p1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(Amos 3,7)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„Veru neurobí Pán, Hospodin, nič bez toho, aby nezjavil svoj zámer svojim služobníkom, prorokom.“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Kniha Zjavenie dáva zvláštny pohľad do udalostí v posledných dňoch.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 je predpovedané odpadnutie a náboženský zmätok v posledných dňoch dejín Zeme.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Dvanásta kapitola poskytuje panoramatický pohľad na cirkevné dejiny od Kristovej doby až po koniec sveta.</a:t>
            </a:r>
            <a:endParaRPr dirty="0"/>
          </a:p>
        </p:txBody>
      </p:sp>
      <p:sp>
        <p:nvSpPr>
          <p:cNvPr id="204" name="Google Shape;204;p1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1" name="Google Shape;211;p18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(Zjavenie 12,1)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„Na nebi sa ukázalo veľké znamenie: Žena odetá slnkom, pod jej nohami mesiac a na jej hlave veniec z dvanástich hviezd.“</a:t>
            </a:r>
            <a:endParaRPr dirty="0"/>
          </a:p>
        </p:txBody>
      </p:sp>
      <p:sp>
        <p:nvSpPr>
          <p:cNvPr id="212" name="Google Shape;212;p1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9" name="Google Shape;219;p19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(Zjavenie 12,2)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„Bola tehotná, kričala v pôrodných bolestiach a mukách.“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je symbol - žena v bielom, odetá slnkom a stojaca na mesiaci a v korune na jej hlave je 12 hviezd.</a:t>
            </a:r>
            <a:endParaRPr dirty="0"/>
          </a:p>
        </p:txBody>
      </p:sp>
      <p:sp>
        <p:nvSpPr>
          <p:cNvPr id="220" name="Google Shape;220;p1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Oslobodenie pravdou</a:t>
            </a:r>
            <a:endParaRPr dirty="0"/>
          </a:p>
        </p:txBody>
      </p:sp>
      <p:sp>
        <p:nvSpPr>
          <p:cNvPr id="91" name="Google Shape;91;p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7" name="Google Shape;227;p2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(Jeremiáš 6,2 BKR revidované)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 biblickom proroctve symbolizuje cudná žena Boží ľud - jeho cirkev. Prorok Jeremiáš napísal: „Krásnu a rozmazanú dcéru 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Siona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zničím.“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kto je to Sion? Skrze Izaiáša Boh povedal:</a:t>
            </a:r>
            <a:endParaRPr dirty="0"/>
          </a:p>
        </p:txBody>
      </p:sp>
      <p:sp>
        <p:nvSpPr>
          <p:cNvPr id="228" name="Google Shape;228;p2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5" name="Google Shape;235;p2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(Izaiáš 51,16)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„...a povedal Sionu: ,Ty si môj ľud.‘“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Keď spojíme tieto dva texty, vidíme, že Boh použil cudnou, aby predstavovala jeho cirkev.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Apoštol Pavol používa rovnakú terminológiu k popisu korintskej cirkvi.</a:t>
            </a:r>
            <a:endParaRPr dirty="0"/>
          </a:p>
        </p:txBody>
      </p:sp>
      <p:sp>
        <p:nvSpPr>
          <p:cNvPr id="236" name="Google Shape;236;p2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3" name="Google Shape;243;p2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(2. Korintským 11,2)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„...zasnúbil som vás jednému mužovi, aby som vás predviedol Kristovi ako čistú pannu.“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Každopádne Jánovi bola ukázaná aj ďalšia žena, ktorú popísal v Zjavení 17:</a:t>
            </a:r>
            <a:endParaRPr dirty="0"/>
          </a:p>
        </p:txBody>
      </p:sp>
      <p:sp>
        <p:nvSpPr>
          <p:cNvPr id="244" name="Google Shape;244;p2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1" name="Google Shape;251;p2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(Zjavenie 17,3)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„A videl som ženu sedieť na šarlátovej šelme, plnej rúhavých mien...“</a:t>
            </a:r>
            <a:endParaRPr dirty="0"/>
          </a:p>
        </p:txBody>
      </p:sp>
      <p:sp>
        <p:nvSpPr>
          <p:cNvPr id="252" name="Google Shape;252;p2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9" name="Google Shape;259;p2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(Zjavenie 17,4)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„Žena bola odetá do purpuru a šarlátu a ozdobená zlatom, drahými kameňmi a perlami, v ruke mala zlatý pohár, plný ohavností a nečistoty svojho smilstva,“</a:t>
            </a:r>
            <a:endParaRPr dirty="0"/>
          </a:p>
        </p:txBody>
      </p:sp>
      <p:sp>
        <p:nvSpPr>
          <p:cNvPr id="260" name="Google Shape;260;p2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7" name="Google Shape;267;p2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(Zjavenie 17,5)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...na čele mala napísané meno, tajomstvo.“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Tento symbolický jazyk popisuje nehanbiacu ženu - falošnú cirkev. Padlá cirkev nebola Kristovi verná a spreneverila sa biblickej pravde.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Jakub použil podobné slová k popisu tých, ktorí opustili Božie učenie a pridali sa ku svetu:</a:t>
            </a:r>
            <a:endParaRPr dirty="0"/>
          </a:p>
        </p:txBody>
      </p:sp>
      <p:sp>
        <p:nvSpPr>
          <p:cNvPr id="268" name="Google Shape;268;p2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5" name="Google Shape;275;p2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(Jakub 4,4)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„Cudzoložnice, či neviete, že priateľstvo so svetom je nepriateľstvom proti Bohu?„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Padlá žena predstavuje falošnú cirkev, cudná žena predstavuje čistú cirkev.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Pozrime sa ešte raz na proroctvo o cudnej žene.</a:t>
            </a:r>
            <a:endParaRPr dirty="0"/>
          </a:p>
        </p:txBody>
      </p:sp>
      <p:sp>
        <p:nvSpPr>
          <p:cNvPr id="276" name="Google Shape;276;p2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3" name="Google Shape;283;p2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(Zjavenie 12,2)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„Bola tehotná, kričala v pôrodných bolestiach a mukách.“</a:t>
            </a:r>
            <a:endParaRPr dirty="0"/>
          </a:p>
        </p:txBody>
      </p:sp>
      <p:sp>
        <p:nvSpPr>
          <p:cNvPr id="284" name="Google Shape;284;p2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1" name="Google Shape;291;p28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(Zjavenie 12,4)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„Drak sa postavil pred ženu, ktorá mala rodiť, aby zožral jej dieťa, len čo ho porodí.“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Kto je ten drak, ktorý stojí pred ženou, aby zožral jej dieťa, akonáhle sa narodí?</a:t>
            </a:r>
            <a:endParaRPr dirty="0"/>
          </a:p>
        </p:txBody>
      </p:sp>
      <p:sp>
        <p:nvSpPr>
          <p:cNvPr id="292" name="Google Shape;292;p2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9" name="Google Shape;299;p29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(Zjavenie 12,7-8)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„Na nebi sa strhol boj. Michal a jeho anjeli bojovali proti drakovi; aj drak a jeho anjeli bojovali. No neobstáli a nebolo už pre nich miesto v nebi.“</a:t>
            </a:r>
            <a:endParaRPr dirty="0"/>
          </a:p>
        </p:txBody>
      </p:sp>
      <p:sp>
        <p:nvSpPr>
          <p:cNvPr id="300" name="Google Shape;300;p2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Rozpráva sa príbeh o mladom mužovi v starom Grécku, ktorý chcel nájsť pravdu. Oslovil starého muža, ktorý bol považovaný za najmúdrejšieho v meste.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Mladý muž sa toho starého spýtal: „Múdry muž, povedz mi prosím: ‚Ako môžem nájsť pravdu? Mohol by si ma k nej doviesť?‘„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Starý muž vstal a dal sa do kroku. Mladý muž ho nasledoval. Prechádzali ulicami mesta až na pobrežie.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Starý muž pokračoval a vstúpil do vody.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Keď boli až vo vode a siahala im po pás, starý muž povedal tomu mladému, aby si dal ruky na hlavu.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Starý muž ponoril mladíkovu hlavu pod vodu.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Trikrát sa mladík vynoril a lapal po dychu. Trikrát mu starý muž znovu zatlačil hlavu pod vodu. Keď sa to stalo po tretí raz, tak mladý muž už kričal: „Všetko, čo som chcel, bolo nájsť pravdu!„ Starý muž odpovedal: „Keď budeš túžiť po pravde tak ako si túžil po vzduchu, určite ju nájdeš.“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Niečo múdreho na tom bude, čo sa môžeme naučiť od starého gréckeho mudrca. Nie je to o tom, že je ťažké pravdu nájsť. Ale je to často o tom, že naše srdce veľmi netúži ju poznať, obzvlášť keď nás vedie ku zmene života.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Boh pred nami pravdu neskrýva. Prorok Jeremiáš hovorí:</a:t>
            </a:r>
            <a:endParaRPr dirty="0"/>
          </a:p>
        </p:txBody>
      </p:sp>
      <p:sp>
        <p:nvSpPr>
          <p:cNvPr id="98" name="Google Shape;98;p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7" name="Google Shape;307;p3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(Zjavenie 12,9)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„Veľký drak, starý had, ktorý sa volá diabol a satan, zvodca celého sveta, bol zvrhnutý na zem a s ním boli zvrhnutí aj jeho anjeli.“</a:t>
            </a:r>
            <a:endParaRPr dirty="0"/>
          </a:p>
        </p:txBody>
      </p:sp>
      <p:sp>
        <p:nvSpPr>
          <p:cNvPr id="308" name="Google Shape;308;p3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5" name="Google Shape;315;p3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(Zjavenie 12,5)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Zjavenie popisuje tiež to dieťa: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„A.“</a:t>
            </a: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3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3" name="Google Shape;323;p3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Len jediné dieťa v dejinách sveta malo „vládnuť národom so železnou berlou„ a „byť uchvátené k Bohu a jeho trónu.“ - a to Ježiš.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Keď hovoríme o druhom Kristovom príchode,</a:t>
            </a:r>
            <a:endParaRPr dirty="0"/>
          </a:p>
        </p:txBody>
      </p:sp>
      <p:sp>
        <p:nvSpPr>
          <p:cNvPr id="324" name="Google Shape;324;p3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0" name="Google Shape;330;p3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(Zjavenie 19,15)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Ján povedal: „Z úst mu vychádza ostrý meč, aby ním bil národy. Bude nad nimi vládnuť železnou berlou.“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Pavol nám hovorí, že Ježiš bol uchvátený k Božiemu trónu,„</a:t>
            </a:r>
            <a:endParaRPr dirty="0"/>
          </a:p>
        </p:txBody>
      </p:sp>
      <p:sp>
        <p:nvSpPr>
          <p:cNvPr id="331" name="Google Shape;331;p3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8" name="Google Shape;338;p3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(Efezanom 1,20)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„Vzkriesil ho z mŕtvych a posadil v nebi po svojej pravici...“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Ježiš bol ten chlapec, ktorého sa drak pokúšal zničiť.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Satan pôsobil cez pohanský Rím a pokúsil sa Ježiša zabiť, hneď ako sa narodil.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Herodes, vládca podriadený Rímu, nariadil, že všetci chlapci do dvoch rokov v Betleheme majú byť zabití, ale anjel varoval Máriu a Jozefa, aby s Ježišom utiekli do Egypta.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Diabol pokúšal Ježiša pri jeho službe a dúfal, že sa mu podarí zmariť Boží plán na záchranu padlého sveta.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Keď viselo Kristovo telo na kríži, myslel si Satan, že zvíťazil.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 prázdny hrob predstavoval pro Satana totálnu porážku.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Kristus vstal a vystúpil k Otcovmu trónu presne tak, ako to kniha Zjavenie popisuje.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Satan zlyhal v pokusu zničiť Božieho syna, a tak svoj hnev zameral na ženu, čo je kresťanská cirkev.</a:t>
            </a:r>
            <a:endParaRPr dirty="0"/>
          </a:p>
        </p:txBody>
      </p:sp>
      <p:sp>
        <p:nvSpPr>
          <p:cNvPr id="339" name="Google Shape;339;p3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6" name="Google Shape;346;p3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Tým, že bol Ježiš v nebi, dostal sa zo Satanovho dosahu. Preto Satan brutálne napadol Ježišových nasledovníkov.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Všetci až na jedného z Ježišových učeníkov zomreli mučeníckou smrťou.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Apoštol Pavol bol sťatý za hradbami Ríma.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Kresťania boli mučení a väznení, mnoho z nich spečatilo svoje svedectvo krvou.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Dokiaľ učeníci žili, stála cirkev pevne v pravde.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 po smrti učeníkov s postupom doby sa niektorí kresťania spreneverili svojej viere a do cirkvi začalo vnikať falošné učenie.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 štvrtom storočí sa cisár Konštantín snažil udržať Rímskou ríšu pohromade tým, že zjednotil pohanov s kresťanmi do veľkého náboženského systému.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 výsledku sa kresťanstvo stalo veľmi populárnym. Pohania boli krstení do cirkvi a prinášali so sebou mnoho z toho, čomu predtým verili a praktikovali.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Keď cirkev prijímala tieto omyly, strácala zo zreteľa svoje poslanie.</a:t>
            </a:r>
            <a:endParaRPr dirty="0"/>
          </a:p>
        </p:txBody>
      </p:sp>
      <p:sp>
        <p:nvSpPr>
          <p:cNvPr id="347" name="Google Shape;347;p3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2" name="Google Shape;352;p3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Jeden z historikov napísal: „Noví kresťania, pokiaľ šlo o myslenie a zvyky, boli tí istí starí pohania... Ich príval do cirkvi neodstránil pohanstvo. Práve naopak. Davy pokrstených pohanov znamenali, že pohanstvo ochromilo morálnu energiu organizovaného kresťanstva do bodu nemohúcnosti.“ - 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Centuries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Christanity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A 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Concise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History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s. 58.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Avšak aj v tejto dobe zostalo mnoho kresťanov verných Božej pravde a protestovali proti zmenám, ktoré sa vkrádali do cirkvi.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Odmietli spreneveriť sa svojej viere a mnohí boli za svoj postoj prenasledovaní.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Krátko nato vydali rímsky cisári edikty, ktoré trestali odmietanie falošných praktík štátnej cirkvi dokonca aj smrťou.</a:t>
            </a:r>
            <a:endParaRPr dirty="0"/>
          </a:p>
        </p:txBody>
      </p:sp>
      <p:sp>
        <p:nvSpPr>
          <p:cNvPr id="353" name="Google Shape;353;p3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0" name="Google Shape;360;p3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(Zjavenie 12,13)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Keď to Ján všetko videl, napísal: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„...drak...prenasledoval ženu, ktorá porodila chlapca.“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čo sa stalo so ženou?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3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8" name="Google Shape;368;p38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(Zjavenie 12,6)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„Žena utiekla na púšť, kde jej Boh pripravil miesto, aby ju tam živili tisícdvestošesťdesiat dní.“</a:t>
            </a:r>
            <a:endParaRPr dirty="0"/>
          </a:p>
        </p:txBody>
      </p:sp>
      <p:sp>
        <p:nvSpPr>
          <p:cNvPr id="369" name="Google Shape;369;p3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6" name="Google Shape;376;p39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Ezechiel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4,6)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Ezechiel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napísal: „...určil som ti vždy jeden deň za jeden rok.“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Takže prenasledovanie Božieho verného ľudu, ako bolo predpovedané v Zjavení, malo pokračovať 1260 rokov.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Dejiny presne potvrdzujú toto biblické proroctvo.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Rímsky cisár 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Justinián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nariadil svojmu generálovi 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Belisariovi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aby zničil dva posledné 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ariánske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barbarské kmene, ktoré bránili rímskej cirkvi v rozmachu.</a:t>
            </a:r>
            <a:endParaRPr dirty="0"/>
          </a:p>
        </p:txBody>
      </p:sp>
      <p:sp>
        <p:nvSpPr>
          <p:cNvPr id="377" name="Google Shape;377;p3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(Jeremiáš 29,13)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„Budete ma hľadať a nájdete ma, lebo ma budete hľadať celým svojím srdcom.“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 niektorí ľudia hľadajú na zlom mieste.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Nudia sa a snažia sa zaplniť prázdnotu svojho života slávou, bohatstvom, drogami, alkoholom, vlastníctvom a voľnočasovými aktivitami, len aby zistili, že keď to všetko dosiahnu, že ich to trvale neuspokojuje.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skôr či neskôr sa im ozve neodbytná otázka starého proroka:</a:t>
            </a:r>
            <a:endParaRPr dirty="0"/>
          </a:p>
        </p:txBody>
      </p:sp>
      <p:sp>
        <p:nvSpPr>
          <p:cNvPr id="104" name="Google Shape;104;p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4" name="Google Shape;384;p4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Poslední z týchto mocností protiviacich sa Rímu bola zničená r. 538 a cisár 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Justinián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prehlásil rímskeho biskupa za „hlavu cirkvi a skutočného a platného 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napravovateľov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kacírov“.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 začala vláda intolerancie proti takzvaným „kacírom„.</a:t>
            </a:r>
            <a:endParaRPr dirty="0"/>
          </a:p>
        </p:txBody>
      </p:sp>
      <p:sp>
        <p:nvSpPr>
          <p:cNvPr id="385" name="Google Shape;385;p4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2" name="Google Shape;392;p4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Verní kresťania, ktorí si uchovávali pravdy zjavené v Božom slove, zistili, že jediný spôsob, ako si uchovať svoju vieru, bolo utiecť, ako to predpovedala kniha Zjavenie.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Žena utiekla na púšť. Nebolo takmer možné praktikovať pravdu otvorene.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Valdenský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albigenskí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ďalší verní kresťania utiekli do Álp v severnom Taliansku a južného Francúzska a hugenoti boli rozosiaty po Francúzsku. Usadili sa v uzavretých údoliach, vzdialených jaskyniach a vysokých horách.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Boli prenasledovaní ako bežní zločinci a mnohí boli zabití.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Čo bolo ich zločinom? Nechceli sa vzdať Ježišovho učenia. Milióny kresťanov radšej zomrelo, než by sa spreneverilo svojej viere.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Niektorí historici odhadujú, že počet tých, ktorí za svoju vieru zaplatili životom, stúpa až k 50 miliónom.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mnohí z tých, ktorí zomreli, boli umučení rukou iných kresťanov, ktorí verili, že robia Božiu vôľu.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Božia pravda nakoniec zvíťazila.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Biblia bola preložená do ľudových jazykov a vďaka vynálezu kníhtlače sa rozšírila do celého sveta. Božia pravda už nebola skrytá. Mala byť teraz odhalená.</a:t>
            </a:r>
            <a:endParaRPr dirty="0"/>
          </a:p>
        </p:txBody>
      </p:sp>
      <p:sp>
        <p:nvSpPr>
          <p:cNvPr id="393" name="Google Shape;393;p4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8" name="Google Shape;398;p4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Odvážni reformátori neohrozene hlásali Božie slovo. Niektorí ako Ján Hus alebo 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Jeroným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Pražský boli upálení na hranici.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Iní ako napr. Luther, 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Viklef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Tyndale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boli prenasledovaní.</a:t>
            </a:r>
            <a:endParaRPr dirty="0"/>
          </a:p>
        </p:txBody>
      </p:sp>
      <p:sp>
        <p:nvSpPr>
          <p:cNvPr id="399" name="Google Shape;399;p4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4" name="Google Shape;404;p4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Avšak spoločne s objavením Ameriky sa naskytla nová sloboda a tiež útočisko pre prenasledovaných kresťanov z Európy.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pobreží novo zrodeného národa boli položené základy občianskej a náboženskej slobody.</a:t>
            </a:r>
            <a:endParaRPr dirty="0"/>
          </a:p>
        </p:txBody>
      </p:sp>
      <p:sp>
        <p:nvSpPr>
          <p:cNvPr id="405" name="Google Shape;405;p4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0" name="Google Shape;410;p4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Éra kompromisov a prenasledovaní predpovedaná v Zjavení 12 nakoniec skončila r. 1798.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Skončila tým, že Napoleon poslal generála 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Berthiera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aby zajal pápeža - presne 1260 rokov po období prenasledovania od r. 538.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 tejto dobe môžeme očakávať, že sa čistá viera opäť otvorene objaví. Cirkev už sa nemusí skrývať v pustine. Povšimnime si, ako prorok popisuje cirkev, ktorá sa objaví po r. 1798.</a:t>
            </a:r>
            <a:endParaRPr dirty="0"/>
          </a:p>
        </p:txBody>
      </p:sp>
      <p:sp>
        <p:nvSpPr>
          <p:cNvPr id="411" name="Google Shape;411;p4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6" name="Google Shape;416;p4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(Zjavenie 12,17)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„Drak sa na ženu nahneval a odišiel bojovať proti ostatným z jej potomstva, ktorí zachovávajú Božie prikázania a držia sa Ježišovho svedectva.“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Ostatní (alebo ostatok) je to, čo zostalo z väčšieho celku. Rovnako tak „ostatok„ Božej cirkvi je poslednou časťou z čistej viery - z Božej cirkvi, ktorá existuje až do samého konca času, dokiaľ Ježiš znovu nepríde na túto zem.</a:t>
            </a:r>
            <a:endParaRPr dirty="0"/>
          </a:p>
        </p:txBody>
      </p:sp>
      <p:sp>
        <p:nvSpPr>
          <p:cNvPr id="417" name="Google Shape;417;p4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4" name="Google Shape;424;p4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(Zjavenie 12,17)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Doslovný preklad by teda znel: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„Drak v hneve... rozpútal vojnu proti cirkvi posledných 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dňov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Satan zúri kvôli tomu, že Boží ľud stále nasleduje Božie pravdy aj v týchto posledných dňoch.</a:t>
            </a:r>
            <a:endParaRPr dirty="0"/>
          </a:p>
        </p:txBody>
      </p:sp>
      <p:sp>
        <p:nvSpPr>
          <p:cNvPr id="425" name="Google Shape;425;p4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3" name="Google Shape;433;p4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(Zjavenie 12,17)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Ján popisuje dve charakteristiky, podľa ktorých môžeme poznať túto cirkev posledných dní: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„Drak sa na ženu nahneval a odišiel bojovať proti ostatným z jej potomstva, ktorí zachovávajú Božie prikázania a držia sa Ježišovho svedectva.“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Tento ostatok sú tí, ktorí zachovávajú všetky Božie prikázania.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 neučia snáď všetky cirkvi, že majú ľudia zachovávať Božie prikázania?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Nie úplne! Mnoho cirkví a spoločenstiev dnes svojich členov učia, že môžu tak či onak neposlúchať niektoré Božie nariadenia.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Napríklad niektoré cirkvi učia, že je možné sa klaňať sochám a obrazom.</a:t>
            </a:r>
            <a:endParaRPr dirty="0"/>
          </a:p>
        </p:txBody>
      </p:sp>
      <p:sp>
        <p:nvSpPr>
          <p:cNvPr id="434" name="Google Shape;434;p4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1" name="Google Shape;441;p48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Exodus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20,8-9 B21)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„Pamätaj na sobotný deň, že ho máš svätiť. Šesť dní budeš pracovať a konať všetku svoju prácu...“</a:t>
            </a:r>
            <a:endParaRPr dirty="0"/>
          </a:p>
        </p:txBody>
      </p:sp>
      <p:sp>
        <p:nvSpPr>
          <p:cNvPr id="442" name="Google Shape;442;p4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9" name="Google Shape;449;p49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Exodus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20,10 B21)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„...ale siedmy deň je sobota pre Hospodina, tvojho Boha.“</a:t>
            </a:r>
            <a:endParaRPr dirty="0"/>
          </a:p>
        </p:txBody>
      </p:sp>
      <p:sp>
        <p:nvSpPr>
          <p:cNvPr id="450" name="Google Shape;450;p4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1" name="Google Shape;111;p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(Izaiáš 55,2)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„Prečo dávate peniaze za to, čo nie je chlieb, a vašu robotu za to, čo nenasýti?“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Ježiš chápal dočasné uspokojenie z vlastnenia „vecí„.</a:t>
            </a:r>
            <a:endParaRPr dirty="0"/>
          </a:p>
        </p:txBody>
      </p:sp>
      <p:sp>
        <p:nvSpPr>
          <p:cNvPr id="112" name="Google Shape;112;p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7" name="Google Shape;457;p5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(Zjavenie 12,17)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Nielen, že bude Boží ostatok a cirkev posledných dní zachovávať Božie prikázania, ale ako hovorí proroctvo, budú sa tiež držať Ježišovho svedectva.“</a:t>
            </a:r>
            <a:endParaRPr dirty="0"/>
          </a:p>
        </p:txBody>
      </p:sp>
      <p:sp>
        <p:nvSpPr>
          <p:cNvPr id="458" name="Google Shape;458;p5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5" name="Google Shape;465;p5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(Zjavenie 19,10 B21)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Zjavenie 19,10 hovorí: „Ježišovo svedectvo je totiž duch proroctva.“</a:t>
            </a:r>
            <a:endParaRPr dirty="0"/>
          </a:p>
        </p:txBody>
      </p:sp>
      <p:sp>
        <p:nvSpPr>
          <p:cNvPr id="466" name="Google Shape;466;p5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3" name="Google Shape;473;p5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Božia cirkev posledných dní bude mať dary Ducha vrátane daru proroctva.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Pozdejšie budeme tento špeciálny dar študovať detailnejšie.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Boh dáva aj niekoľko ďalších charakteristík, ktoré nám majú pomôcť v našom hľadaní cirkvi posledných dní.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Jeho hnutie v poslednej dobe je symbolizovaná v Zjavení 14 troma anjelmi, ktorí letia prostriedkom nebies.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Prvá časť tohto trojdielneho posolstva zdôrazňuje dve veľké pravdy, ktoré majú všetci poznať:</a:t>
            </a:r>
            <a:endParaRPr dirty="0"/>
          </a:p>
        </p:txBody>
      </p:sp>
      <p:sp>
        <p:nvSpPr>
          <p:cNvPr id="474" name="Google Shape;474;p5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9" name="Google Shape;479;p5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(Zjavenie 14,6)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„Potom som videl iného anjela letieť stredom neba: Mal večné evanjelium, aby ho zvestoval obyvateľom zeme, každému národu, kmeňu, jazyku a ľudu.“</a:t>
            </a:r>
            <a:endParaRPr dirty="0"/>
          </a:p>
        </p:txBody>
      </p:sp>
      <p:sp>
        <p:nvSpPr>
          <p:cNvPr id="480" name="Google Shape;480;p5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7" name="Google Shape;487;p5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(Zjavenie 14,7)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Volal mohutným hlasom: „Bojte sa Boha a vzdajte mu slávu, lebo prišla hodina jeho súdu. Klaňajte sa tomu, ktorý stvoril nebo i zem, more i pramene vôd.“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Božie hnutie na konci doby bude zapojené do nesenia tohto posolstva celému svetu.</a:t>
            </a:r>
            <a:endParaRPr dirty="0"/>
          </a:p>
        </p:txBody>
      </p:sp>
      <p:sp>
        <p:nvSpPr>
          <p:cNvPr id="488" name="Google Shape;488;p5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5" name="Google Shape;495;p5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Zahrňuje to varovanie tým, ktorí žijú v posledných dňoch, aby pamätali na to, že príde čas súdu.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je to zároveň pripomienka veľkej Božej stvoriteľskej moci, siedmeho dňa - soboty.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Druhú časť tejto trojdielnej správy nájdeme vo verši 8.</a:t>
            </a:r>
            <a:endParaRPr dirty="0"/>
          </a:p>
        </p:txBody>
      </p:sp>
      <p:sp>
        <p:nvSpPr>
          <p:cNvPr id="496" name="Google Shape;496;p5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1" name="Google Shape;501;p5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(Zjavenie 14,8)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„Za ním nasledoval iný, druhý anjel, ktorý volal: „Padol, padol ten veľký Babylon...“</a:t>
            </a:r>
            <a:endParaRPr dirty="0"/>
          </a:p>
        </p:txBody>
      </p:sp>
      <p:sp>
        <p:nvSpPr>
          <p:cNvPr id="502" name="Google Shape;502;p5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9" name="Google Shape;509;p5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(Zjavenie 14,8)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„...ktorý opájal všetky národy vínom vášne svojho smilstva.“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Božie záverečné posolstvo verne identifikuje hriech a odpadnutie. Poukazuje na mätúcu zmes ľudských tradícii a učenia v náboženskom svete.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Táto posledná a najvážnejšia výzva je rozdelená do troch častí tohto proroctva:</a:t>
            </a:r>
            <a:endParaRPr dirty="0"/>
          </a:p>
        </p:txBody>
      </p:sp>
      <p:sp>
        <p:nvSpPr>
          <p:cNvPr id="510" name="Google Shape;510;p5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7" name="Google Shape;517;p58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(Zjavenie 14,9)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 nich nasledoval iný, tretí anjel, ktorý mohutným hlasom volal: „Ak sa niekto bude klaňať šelme a jej obrazu a prijme znak na svoje čelo alebo na ruku...“</a:t>
            </a:r>
            <a:endParaRPr dirty="0"/>
          </a:p>
        </p:txBody>
      </p:sp>
      <p:sp>
        <p:nvSpPr>
          <p:cNvPr id="518" name="Google Shape;518;p5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5" name="Google Shape;525;p59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(Zjavenie 14,10)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„...aj ten bude piť z vína Božieho hnevu...“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Svet je varovaný, aby neuctieval šelmu ani jej obraz a neprijímal jej znamenie.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Prečo tak vážne varovanie? Prečo tak politicky nekorektné posolstvo, ktoré hovorí, že omyl je zlý a nebezpečný?</a:t>
            </a:r>
            <a:endParaRPr dirty="0"/>
          </a:p>
        </p:txBody>
      </p:sp>
      <p:sp>
        <p:nvSpPr>
          <p:cNvPr id="526" name="Google Shape;526;p5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9" name="Google Shape;119;p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(Lukáš 12,15)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„...lebo život človeka nezávisí od jeho majetku a hojnosti.“</a:t>
            </a:r>
            <a:endParaRPr dirty="0"/>
          </a:p>
        </p:txBody>
      </p:sp>
      <p:sp>
        <p:nvSpPr>
          <p:cNvPr id="120" name="Google Shape;120;p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3" name="Google Shape;533;p6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(Ján 10,16)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Ježiš povedal: „Mám aj iné ovce, ktoré nie sú z tohto ovčinca. Aj tie musím priviesť. Budú počúvať môj hlas a bude jedno stádo a jeden pastier.“</a:t>
            </a:r>
            <a:endParaRPr dirty="0"/>
          </a:p>
        </p:txBody>
      </p:sp>
      <p:sp>
        <p:nvSpPr>
          <p:cNvPr id="534" name="Google Shape;534;p6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1" name="Google Shape;541;p6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Boh má verných nasledovníkov vo všetkých cirkvách, ale príde čas, keď tu bude jeden ovčinec, jedna pravá cirkev.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Ježiš povedal, že jeho ovce budú vyzvané, aby vyšli z ostatných ovčincov, ktoré verne nenasledujú učenie Božieho slova.</a:t>
            </a:r>
            <a:endParaRPr dirty="0"/>
          </a:p>
        </p:txBody>
      </p:sp>
      <p:sp>
        <p:nvSpPr>
          <p:cNvPr id="542" name="Google Shape;542;p6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7" name="Google Shape;547;p6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(Zjavenie 18,4)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Ján, autor Zjavenia, predpovedal túto dobu: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počul som iný hlas volať z neba: „Vyjdi z neho, ľud môj, aby ste nemali účasť na jeho hriechoch a nedostalo sa vám z jeho rán.“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Boží verní nasledovníci budú povolaní, aby opustili falošné náboženstvá a zmätok, ktorý bude na konci času.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Určite budete chcieť vedieť, ako Biblia popisuje ľud, ktorý je povolaný odísť z náboženského zmätku a ktorý bude existovať práve pred Ježišovým príchodom.</a:t>
            </a:r>
            <a:endParaRPr dirty="0"/>
          </a:p>
        </p:txBody>
      </p:sp>
      <p:sp>
        <p:nvSpPr>
          <p:cNvPr id="548" name="Google Shape;548;p6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5" name="Google Shape;555;p6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(Zjavenie 14,12)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„V tomto je trpezlivosť svätých, ktorí zachovávajú Božie prikázania a vieru Ježiša.“</a:t>
            </a:r>
            <a:endParaRPr dirty="0"/>
          </a:p>
        </p:txBody>
      </p:sp>
      <p:sp>
        <p:nvSpPr>
          <p:cNvPr id="556" name="Google Shape;556;p6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3" name="Google Shape;563;p6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(Zjavenie 14,14)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„Potom som videl biely oblak a hľa, na oblaku sedel ktosi podobný Synovi človeka. Na hlave mal zlatý veniec a v ruke ostrý kosák.“</a:t>
            </a:r>
            <a:endParaRPr dirty="0"/>
          </a:p>
        </p:txBody>
      </p:sp>
      <p:sp>
        <p:nvSpPr>
          <p:cNvPr id="564" name="Google Shape;564;p6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1" name="Google Shape;571;p6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Poďme si stručne zopakovať niektoré z typických charakteristík Božej cirkvi posledných dní, ktoré sú uvedené v Biblii: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Božia cirkev ostatkov sa má viditeľne objaviť po období strašného prenasledovania, ktoré skončilo v r. 1798.</a:t>
            </a:r>
            <a:endParaRPr dirty="0"/>
          </a:p>
        </p:txBody>
      </p:sp>
      <p:sp>
        <p:nvSpPr>
          <p:cNvPr id="572" name="Google Shape;572;p6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9" name="Google Shape;579;p6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Budú mať vieru Ježišovu, ktorá ich povedie k zachovávaniu všetkých Božích prikázaní.</a:t>
            </a:r>
            <a:endParaRPr dirty="0"/>
          </a:p>
        </p:txBody>
      </p:sp>
      <p:sp>
        <p:nvSpPr>
          <p:cNvPr id="580" name="Google Shape;580;p6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7" name="Google Shape;587;p6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Budú hlásať zvláštne varovné posolstvo zo Zjavenia celému svetu, aby ľudí pripravili na Ježišov návrat.</a:t>
            </a:r>
            <a:endParaRPr dirty="0"/>
          </a:p>
        </p:txBody>
      </p:sp>
      <p:sp>
        <p:nvSpPr>
          <p:cNvPr id="588" name="Google Shape;588;p6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5" name="Google Shape;595;p68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Budú mať dary Ducha vrátane daru proroctva.</a:t>
            </a:r>
            <a:endParaRPr dirty="0"/>
          </a:p>
        </p:txBody>
      </p:sp>
      <p:sp>
        <p:nvSpPr>
          <p:cNvPr id="596" name="Google Shape;596;p6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3" name="Google Shape;603;p69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Aj keď môžu na prvý pohlaď vypadať všetky cirkvi rovnaké, keď však študujete Božie slovo, je pomerne ľahké objaviť tých, ktorí nemajú tieto biblické charakteristiky.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Možno ste hľadali Božiu cirkev posledných dní a snažili sa prebrať sa zmätkom súčasného náboženského sveta. Verím, že dnes je tu iba jediná pravá cirkev. Je to cirkev, ktorá verí v Bibliu, má Krista ako svoje centrum, zachováva sobotu - teda celosvetové adventné hnutie. Učí, čo učil Ježiš. To je dôvod, prečo som adventistom siedmeho dňa.</a:t>
            </a:r>
            <a:endParaRPr dirty="0"/>
          </a:p>
        </p:txBody>
      </p:sp>
      <p:sp>
        <p:nvSpPr>
          <p:cNvPr id="604" name="Google Shape;604;p6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7" name="Google Shape;127;p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Pravá spokojnosť môže prísť len zo vzťahu s našim Bohom, Stvoriteľom.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 kde môžeme tento vzťah nájsť? Ako môžeme vedieť, že hľadáme správnym smerom? Ako môžeme poznať pravdu?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Nové cirkvi rastú po svete ako huby po daždi.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Každý tvrdí, že má zvláštne posolstvo pre našu zem. Väčšina z nich tiež prehlasuje, že majú Bibliu ako základ svojej viery, ale ich učenie sa od sebe značne líši.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Ako môže úprimný človek roztriediť tvrdenia týchto náboženstiev a mať istotu, čo je pravda?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Má Boh v kresťanstve naozaj zvláštnu skupinu, ktorú dnes vníma ako svoju cirkev?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 evidentné, že áno, lebo Pavol napísal:</a:t>
            </a:r>
            <a:endParaRPr dirty="0"/>
          </a:p>
        </p:txBody>
      </p:sp>
      <p:sp>
        <p:nvSpPr>
          <p:cNvPr id="128" name="Google Shape;128;p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9" name="Google Shape;609;p7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 adventistom siedmeho dňa jednoducho preto, že ho ako učeník Ježiša Krista chcem nasledovať. Ježiš veril, že smrť je spánok - a ja chcem veriť rovnako. Dodržoval sobotu a očakával to aj od svojich učeníkov - aj ja chcem dodržiavať jeho zvláštny deň ako svätý každý týždeň.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Viem, že každý z nás rastie v poznaní pravdy - ale chcem Ježiša nasledovať tak úzko, ako len je to možné.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čo ty, priateľu? Keď sme študovali toto posolstvo každý večer, poznal si nejaké nové pravdy? Počul si Ducha, ako prehovára do tvojho srdca, aby si tiež Ježiša nasledoval?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Jeho hlas nás vždy volá ďalej a vyššie k hojnému životu. Keď nás učí pravde, získavame požehnanie, pokiaľ sa ním riadime. Ježiš povedal:</a:t>
            </a:r>
            <a:endParaRPr dirty="0"/>
          </a:p>
        </p:txBody>
      </p:sp>
      <p:sp>
        <p:nvSpPr>
          <p:cNvPr id="610" name="Google Shape;610;p7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5" name="Google Shape;615;p7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(Ján 13,17)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„Ak to viete, ste blahoslavení, keď tak aj konáte.“</a:t>
            </a:r>
            <a:endParaRPr dirty="0"/>
          </a:p>
        </p:txBody>
      </p:sp>
      <p:sp>
        <p:nvSpPr>
          <p:cNvPr id="616" name="Google Shape;616;p7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3" name="Google Shape;623;p7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Verím, že Boh pozýva aj teba, aby si urobil jedno z najdôležitejších rozhodnutí svojho života.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Znovu prejdú radami naši spolupracovníci a rozdajú malé kartičky rozhodnutia. Budeme dnes večer spoločne uvažovať nad týmto rozhodnutím.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Veríš, že si behom týchto stretnutí počul kázať Božie slovo?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Veríš, že Duch svätý pôsobil na tvoje srdce v týchto večeroch?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Keď počujeme Božie slovo, keď naslúchame Božím pravdám, Duch svätý nás vedie k tomu, aby sme sa rozhodli.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Teraz je čas na rozhodnutie.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Keď k nám príde pravda, keď Duch svätý prehovára do našich sŕdc, nemôžeme zostať rovnakí.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Predstav si, že si vezmeš dve hrudy. Jedna bude z vosku a druhá z hliny a necháš ich vonku v lete. Zmení sa, keď na 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bude svietiť slnko? Samozrejme. Jedna sa roztopí a druhá stvrdne.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Rovnako tak je to s Duchom pravdy. Keď svetlo pravdy zažiari, naše srdce nemôže zostať rovnaké, ako bolo predtým. Buď zmäkne alebo stvrdne. Je to naše rozhodnutie, ktorá zmena u nás nastane. To, ako sa rozhodneme určuje smer, ktorým sa vydáme.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Takže dnes večer ťa chcem požiadať, aby si skúmal svoje srdce vo svetle Božieho slova. Si ochotný otvoriť svoje srdce pravde? Si ochotný rozhodnúť sa nasledovať, to čo vieš z Písma, že je Božia vôľa.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je všetko, o čo nás žiada - o ochotné srdce.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Pozrime sa dnes večer na kartičky.</a:t>
            </a:r>
            <a:endParaRPr dirty="0"/>
          </a:p>
        </p:txBody>
      </p:sp>
      <p:sp>
        <p:nvSpPr>
          <p:cNvPr id="624" name="Google Shape;624;p7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9" name="Google Shape;629;p7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 prvé chcem vedieť, či bolo posolstvo prednesené dnes večer jasné. Prvá možnosť hovorí toto: „Je mi jasné, že ostatok je autentické pokračovanie originálu a že v posledných dňoch bude opäť vyučovaná čistá Ježišova viera.“ Ak je ti to jasné, označ toto políčko.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 druhé je o tom, ako tvoje srdce odpovedalo na toto pochopenie. „Chcem nasledovať Ježiša celý a byť súčasťou jeho ostatku posledných dní, ktorý je popísaný tak, že zachováva Božie prikázania a drží sa Ježišovej viery.“ Ak je to túžba tvojho srdca, a pokiaľ chceš byť súčasťou verného ostatku Ježišových učeníkov, naznač to zaškrtnutím druhého políčka.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tretie je dôležité rozhodnutie každého z nás. „Rád by som bol súčasťou celosvetového hnutia, ktoré odpovedá prorockému popisu, 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t.j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Cirkev adventistov siedmeho dňa. „Ak má Božie slovo pravdu a pokiaľ je tu ostatok, ktorý učí, ako učil Ježiša, chceš byť jeho súčasťou? Ak je to tvoja túžba pripojiť sa k cirkvi, ktorá nasleduje ako je to len možné Kristovo učenie, zaškrtni toto políčko.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Nakoniec môžeš mať možno nejakú otázku, ktorú by si mal rád zodpovedanú, alebo túžiš po ďalších informáciách ohľadne zmienenej témy. Pokiaľ tomu tak je, naznač to prosím na kartičku a uisti sa, že na kartičku si napísal zreteľne aj svoje meno.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Ďakujeme, že kartičku odovzdáš našim spolupracovníkom, keď budeš opúšťať sálu. (Inštrukcie sa môžu líšiť).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sú dôležité témy a dôležité rozhodnutia. Dnes večer sa chceme spoločne modliť za rozhodnutia, ktoré ste urobili. Chceme prosiť Boha pravdy o vedenie a ochranu, aby sme kráčali vo svetle jeho pravdy.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(Navrhovaná modlitba je na ďalšej strane).</a:t>
            </a:r>
            <a:endParaRPr dirty="0"/>
          </a:p>
        </p:txBody>
      </p:sp>
      <p:sp>
        <p:nvSpPr>
          <p:cNvPr id="630" name="Google Shape;630;p7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5" name="Google Shape;635;p7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(Navrhovaná modlitba)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Drahý nebeský Otče,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dnes večer sme znovu hovorili o dôležitých témach v tvojom slove. Videli sme, že si popísal ženu v proroctve - cirkev posledných dní - ktorú je možné stotožniť s časťou originálu. Pane, chceme byť súčasťou tejto cirkvi ostatkov. Chceme byť poznateľní aj pre svet ako tvoji učeníci –aby sme učili, čo si ty učil a žili, ako si ty žil. Chceme byť súčasťou tých, ktorí zachovávajú Božie prikázania a vieru Ježišovu, keď prídeš po druhý krát. Pane, dnes večer sme sa rozhodli. Mnohí tu počuli tvoj hlas a chcú ťa naplno nasledovať. Požehnaj ich rozhodnutia. Žehnaj ich rodinám. Požehnaj im, keď budú kráčať vo svetle pravdy, aby ich srdcia mäkli, bolo poddajné a ochotné nasledovať ťa všade, kam ich Duch povedie skrze učenie Písma. Pane, nech nikto z nás svoje srdce nezatvrdzuje - ale pomôž nám, aby sme si vybrali srdce ako vosk, aby mäklo pod vplyvom Božieho slova. Daj nám jasné pochopenie svojej vôle a ochotné srdce, aby sme ťa nasledovali. To je naše modlitba a naša túžba dnes večer. V Ježišovom mene sa modlíme. Amen.“</a:t>
            </a:r>
            <a:endParaRPr dirty="0"/>
          </a:p>
        </p:txBody>
      </p:sp>
      <p:sp>
        <p:nvSpPr>
          <p:cNvPr id="636" name="Google Shape;636;p7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41" name="Google Shape;641;p7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-2152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strike="noStrike" dirty="0">
                <a:latin typeface="Arial"/>
                <a:ea typeface="Arial"/>
                <a:cs typeface="Arial"/>
                <a:sym typeface="Arial"/>
              </a:rPr>
              <a:t>Milí priatelia, teším sa na vás na zajtrajšej prednáške s názvom:</a:t>
            </a:r>
          </a:p>
        </p:txBody>
      </p:sp>
      <p:sp>
        <p:nvSpPr>
          <p:cNvPr id="642" name="Google Shape;642;p7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3" name="Google Shape;133;p8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(Efezanom 4,4)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„Jedno je telo a jeden Duch, ako ste aj boli povolaní k jednej nádeji;„</a:t>
            </a:r>
            <a:endParaRPr dirty="0"/>
          </a:p>
        </p:txBody>
      </p:sp>
      <p:sp>
        <p:nvSpPr>
          <p:cNvPr id="134" name="Google Shape;134;p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1" name="Google Shape;141;p9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(Efezanom 4,5-6)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„...jeden je Pán, jedna viera, jeden krst, jeden Boh a Otec všetkých...“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7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7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6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8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8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7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7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8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8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8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7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7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8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8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8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8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8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8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8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8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8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7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8;p1">
            <a:extLst>
              <a:ext uri="{FF2B5EF4-FFF2-40B4-BE49-F238E27FC236}">
                <a16:creationId xmlns:a16="http://schemas.microsoft.com/office/drawing/2014/main" id="{2F75BCBB-67A8-6BF2-25C4-1542616CB53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89" b="189"/>
          <a:stretch/>
        </p:blipFill>
        <p:spPr>
          <a:xfrm>
            <a:off x="25" y="0"/>
            <a:ext cx="11768525" cy="65944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69;p1">
            <a:extLst>
              <a:ext uri="{FF2B5EF4-FFF2-40B4-BE49-F238E27FC236}">
                <a16:creationId xmlns:a16="http://schemas.microsoft.com/office/drawing/2014/main" id="{ABE8027E-ADD2-DDDB-9948-A52FC4403C11}"/>
              </a:ext>
            </a:extLst>
          </p:cNvPr>
          <p:cNvSpPr/>
          <p:nvPr/>
        </p:nvSpPr>
        <p:spPr>
          <a:xfrm>
            <a:off x="25" y="577825"/>
            <a:ext cx="11768400" cy="17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761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950"/>
              <a:buFont typeface="Arial"/>
              <a:buNone/>
            </a:pPr>
            <a:r>
              <a:rPr lang="cs-CZ" sz="14950" b="0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</a:t>
            </a:r>
            <a:r>
              <a:rPr lang="cs-CZ" sz="1495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</a:t>
            </a:r>
            <a:r>
              <a:rPr lang="cs-CZ" sz="14950" b="0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</a:t>
            </a:r>
            <a:r>
              <a:rPr lang="cs-CZ" sz="1495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</a:t>
            </a:r>
            <a:r>
              <a:rPr lang="cs-CZ" sz="14950" b="0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</a:t>
            </a:r>
            <a:endParaRPr sz="1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70;p1">
            <a:extLst>
              <a:ext uri="{FF2B5EF4-FFF2-40B4-BE49-F238E27FC236}">
                <a16:creationId xmlns:a16="http://schemas.microsoft.com/office/drawing/2014/main" id="{D8D73003-4AA3-42F5-7C86-7FAC516B9642}"/>
              </a:ext>
            </a:extLst>
          </p:cNvPr>
          <p:cNvSpPr/>
          <p:nvPr/>
        </p:nvSpPr>
        <p:spPr>
          <a:xfrm>
            <a:off x="-175" y="1982100"/>
            <a:ext cx="11768400" cy="12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8308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50"/>
              <a:buFont typeface="Arial"/>
              <a:buNone/>
            </a:pPr>
            <a:r>
              <a:rPr lang="cs-CZ" sz="92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BIBLIE</a:t>
            </a: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0" descr="nb-en-19-1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0"/>
          <p:cNvSpPr txBox="1"/>
          <p:nvPr/>
        </p:nvSpPr>
        <p:spPr>
          <a:xfrm>
            <a:off x="779463" y="741363"/>
            <a:ext cx="5124105" cy="3165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Píšem ti... „aby si vedel, ak budem meškať, ako sa treba správať v Božom dome, ktorým je Cirkev živého Boha, stĺp a opora pravdy.“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4" name="Google Shape;154;p10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1. Timotejova 3,15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1" descr="nb-en-19-1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2" descr="nb-en-19-1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2"/>
          <p:cNvSpPr txBox="1"/>
          <p:nvPr/>
        </p:nvSpPr>
        <p:spPr>
          <a:xfrm>
            <a:off x="779463" y="741363"/>
            <a:ext cx="5135366" cy="2652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„...aby všetci boli jedno, ako ty, Otče, si vo mne a ja v tebe, aby aj oni boli v nás, aby svet veril, že si ma ty poslal.“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68" name="Google Shape;168;p12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Ján 17,21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3" descr="nb-en-19-1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3"/>
          <p:cNvSpPr txBox="1"/>
          <p:nvPr/>
        </p:nvSpPr>
        <p:spPr>
          <a:xfrm>
            <a:off x="779463" y="2102477"/>
            <a:ext cx="6092617" cy="162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„...aby neboli v tele roztržky, ale aby sa údy vzájomne </a:t>
            </a:r>
            <a:b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</a:b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o seba starali.“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76" name="Google Shape;176;p13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1. Korintským 12,25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4" descr="nb-en-19-1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4"/>
          <p:cNvSpPr txBox="1"/>
          <p:nvPr/>
        </p:nvSpPr>
        <p:spPr>
          <a:xfrm>
            <a:off x="779463" y="741363"/>
            <a:ext cx="5777287" cy="162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„Dávajte pozor na seba i na celé stádo...aby ste pásli Božiu cirkev...“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4" name="Google Shape;184;p14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Skutky apoštolov 20,28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15" descr="nb-en-19-1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5"/>
          <p:cNvSpPr txBox="1"/>
          <p:nvPr/>
        </p:nvSpPr>
        <p:spPr>
          <a:xfrm>
            <a:off x="779463" y="741363"/>
            <a:ext cx="4842560" cy="214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„Ja viem, že po mojom odchode vniknú medzi vás draví vlci, ktorí nebudú šetriť stádo.“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2" name="Google Shape;192;p15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Skutky apoštolov 20,29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16" descr="nb-en-19-1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6"/>
          <p:cNvSpPr txBox="1"/>
          <p:nvPr/>
        </p:nvSpPr>
        <p:spPr>
          <a:xfrm>
            <a:off x="5642037" y="741363"/>
            <a:ext cx="5563314" cy="2652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„Aj spomedzi vás samých povstanú muži, ktorí budú hovoriť prevrátene, len aby strhli učeníkov na svoju stranu.“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0" name="Google Shape;200;p16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Skutky apoštolov 20,30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17" descr="nb-en-19-1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7"/>
          <p:cNvSpPr txBox="1"/>
          <p:nvPr/>
        </p:nvSpPr>
        <p:spPr>
          <a:xfrm>
            <a:off x="779463" y="739780"/>
            <a:ext cx="5090319" cy="265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„Veru neurobí Pán, Hospodin, nič bez toho, aby nezjavil svoj zámer svojim služobníkom, prorokom.“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8" name="Google Shape;208;p17"/>
          <p:cNvSpPr txBox="1"/>
          <p:nvPr/>
        </p:nvSpPr>
        <p:spPr>
          <a:xfrm>
            <a:off x="5450696" y="4625209"/>
            <a:ext cx="5495743" cy="476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Amos 3,7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18" descr="nb-en-19-1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8"/>
          <p:cNvSpPr txBox="1"/>
          <p:nvPr/>
        </p:nvSpPr>
        <p:spPr>
          <a:xfrm>
            <a:off x="5095366" y="741363"/>
            <a:ext cx="6498040" cy="265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</a:t>
            </a:r>
            <a:r>
              <a:rPr lang="sk-SK" sz="3328" b="1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Na nebi sa ukázalo veľké znamenie: Žena odetá slnkom, pod jej nohami mesiac a na jej hlave veniec z dvanástich hviezd</a:t>
            </a: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.“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16" name="Google Shape;216;p18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Zjavenie 12,1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19" descr="nb-en-19-1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9"/>
          <p:cNvSpPr txBox="1"/>
          <p:nvPr/>
        </p:nvSpPr>
        <p:spPr>
          <a:xfrm>
            <a:off x="779463" y="741363"/>
            <a:ext cx="4459660" cy="162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„Bola tehotná, kričala v pôrodných bolestiach a mukách.“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24" name="Google Shape;224;p19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Zjavenie 12,2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 descr="nb-en-19-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4;p2">
            <a:extLst>
              <a:ext uri="{FF2B5EF4-FFF2-40B4-BE49-F238E27FC236}">
                <a16:creationId xmlns:a16="http://schemas.microsoft.com/office/drawing/2014/main" id="{94D9BF36-15D1-B622-9402-B40E5623F551}"/>
              </a:ext>
            </a:extLst>
          </p:cNvPr>
          <p:cNvSpPr txBox="1"/>
          <p:nvPr/>
        </p:nvSpPr>
        <p:spPr>
          <a:xfrm>
            <a:off x="3530225" y="2619725"/>
            <a:ext cx="74625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6000" b="1" spc="-3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OSLOBODZUJÚCA PRAVDA</a:t>
            </a:r>
          </a:p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4000" dirty="0" err="1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Rozhodujúca</a:t>
            </a:r>
            <a:r>
              <a:rPr lang="cs-CZ" sz="4000" dirty="0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náboženská</a:t>
            </a:r>
          </a:p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4000" dirty="0" err="1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kritériá</a:t>
            </a:r>
            <a:r>
              <a:rPr lang="cs-CZ" sz="4000" dirty="0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– Charakteristika</a:t>
            </a:r>
          </a:p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4000" dirty="0" err="1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duchovného</a:t>
            </a:r>
            <a:r>
              <a:rPr lang="cs-CZ" sz="4000" dirty="0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Babylonu</a:t>
            </a:r>
            <a:endParaRPr sz="4000" dirty="0">
              <a:solidFill>
                <a:srgbClr val="FFFFFF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0" descr="nb-en-19-2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0"/>
          <p:cNvSpPr txBox="1"/>
          <p:nvPr/>
        </p:nvSpPr>
        <p:spPr>
          <a:xfrm>
            <a:off x="779463" y="1626850"/>
            <a:ext cx="5811072" cy="1116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„Krásnu a rozmazanú dcéru </a:t>
            </a:r>
            <a:r>
              <a:rPr lang="sk-SK" sz="3328" b="1" i="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Siona</a:t>
            </a: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zničím.“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32" name="Google Shape;232;p20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Jeremiáš 6,2 BKR revidované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1" descr="nb-en-19-2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1"/>
          <p:cNvSpPr txBox="1"/>
          <p:nvPr/>
        </p:nvSpPr>
        <p:spPr>
          <a:xfrm>
            <a:off x="779463" y="741363"/>
            <a:ext cx="4246547" cy="1116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„...a povedal Sionu: ,Ty si môj ľud.‘“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40" name="Google Shape;240;p21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Izaiáš 51,16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22" descr="nb-en-19-2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2"/>
          <p:cNvSpPr txBox="1"/>
          <p:nvPr/>
        </p:nvSpPr>
        <p:spPr>
          <a:xfrm>
            <a:off x="5290508" y="1368725"/>
            <a:ext cx="5112843" cy="3165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„...zasnúbil som vás jednému mužovi, aby som vás predviedol Kristovi ako čistú pannu.“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28" b="0" i="0" dirty="0">
              <a:solidFill>
                <a:srgbClr val="FFFFFF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28" b="0" i="0" dirty="0">
              <a:solidFill>
                <a:srgbClr val="FFFFFF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  <p:sp>
        <p:nvSpPr>
          <p:cNvPr id="248" name="Google Shape;248;p22"/>
          <p:cNvSpPr txBox="1"/>
          <p:nvPr/>
        </p:nvSpPr>
        <p:spPr>
          <a:xfrm>
            <a:off x="5450696" y="4625209"/>
            <a:ext cx="5495743" cy="476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2. Korintským 11,2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23" descr="nb-en-19-2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3"/>
          <p:cNvSpPr txBox="1"/>
          <p:nvPr/>
        </p:nvSpPr>
        <p:spPr>
          <a:xfrm>
            <a:off x="779463" y="748357"/>
            <a:ext cx="5211762" cy="162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„A videl som ženu sedieť na šarlátovej šelme, plnej rúhavých mien...“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56" name="Google Shape;256;p23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Zjavenie 17,3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4" descr="nb-en-19-2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4"/>
          <p:cNvSpPr txBox="1"/>
          <p:nvPr/>
        </p:nvSpPr>
        <p:spPr>
          <a:xfrm>
            <a:off x="5543550" y="741363"/>
            <a:ext cx="5603682" cy="3165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„Žena bola odetá do purpuru a šarlátu a ozdobená zlatom, drahými kameňmi a perlami, v ruke mala zlatý pohár, plný ohavností a nečistoty svojho smilstva,</a:t>
            </a:r>
            <a:r>
              <a:rPr lang="sk-SK" sz="3328" b="1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64" name="Google Shape;264;p24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Zjavenie 17,4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25" descr="nb-en-19-2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5"/>
          <p:cNvSpPr txBox="1"/>
          <p:nvPr/>
        </p:nvSpPr>
        <p:spPr>
          <a:xfrm>
            <a:off x="7842693" y="741363"/>
            <a:ext cx="3244407" cy="162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„...na čele mala napísané meno, tajomstvo:</a:t>
            </a:r>
            <a:r>
              <a:rPr lang="sk-SK" sz="3328" b="1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72" name="Google Shape;272;p25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Zjavenie 17,5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26" descr="nb-en-19-2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6"/>
          <p:cNvSpPr txBox="1"/>
          <p:nvPr/>
        </p:nvSpPr>
        <p:spPr>
          <a:xfrm>
            <a:off x="7914119" y="741363"/>
            <a:ext cx="3363481" cy="3165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„Cudzoložnice, či neviete, že priateľstvo so svetom je nepriateľstvom proti Bohu?„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80" name="Google Shape;280;p26"/>
          <p:cNvSpPr txBox="1"/>
          <p:nvPr/>
        </p:nvSpPr>
        <p:spPr>
          <a:xfrm>
            <a:off x="5450696" y="4625209"/>
            <a:ext cx="5495743" cy="476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Jakub 4,4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27" descr="nb-en-19-2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7"/>
          <p:cNvSpPr txBox="1"/>
          <p:nvPr/>
        </p:nvSpPr>
        <p:spPr>
          <a:xfrm>
            <a:off x="779463" y="741363"/>
            <a:ext cx="4061257" cy="214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„Bola tehotná, kričala v pôrodných bolestiach </a:t>
            </a:r>
            <a:b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</a:b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a mukách.“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88" name="Google Shape;288;p27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Zjavenie 12,2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28" descr="nb-en-19-2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8"/>
          <p:cNvSpPr txBox="1"/>
          <p:nvPr/>
        </p:nvSpPr>
        <p:spPr>
          <a:xfrm>
            <a:off x="6568703" y="741363"/>
            <a:ext cx="4927972" cy="214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„Drak sa postavil pred ženu, ktorá mala rodiť, aby zožral jej dieťa, len čo ho porodí.“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96" name="Google Shape;296;p28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Zjavenie 12,4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29" descr="nb-en-19-2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9"/>
          <p:cNvSpPr txBox="1"/>
          <p:nvPr/>
        </p:nvSpPr>
        <p:spPr>
          <a:xfrm>
            <a:off x="5663502" y="741363"/>
            <a:ext cx="5495743" cy="3165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„Na nebi sa strhol boj. Michal a jeho anjeli bojovali proti drakovi; aj drak a jeho anjeli bojovali. No neobstáli a nebolo už pre nich miesto v nebi.“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04" name="Google Shape;304;p29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Zjavenie 12,7-8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3" descr="nb-en-19-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30" descr="nb-en-19-3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0"/>
          <p:cNvSpPr txBox="1"/>
          <p:nvPr/>
        </p:nvSpPr>
        <p:spPr>
          <a:xfrm>
            <a:off x="779463" y="741363"/>
            <a:ext cx="5439434" cy="2652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„Veľký drak, starý had, ktorý sa volá diabol a satan, zvodca celého sveta, bol zvrhnutý na zem a s ním boli zvrhnutí aj jeho anjeli.“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12" name="Google Shape;312;p30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Zjavenie 12,9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31" descr="nb-en-19-3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1"/>
          <p:cNvSpPr txBox="1"/>
          <p:nvPr/>
        </p:nvSpPr>
        <p:spPr>
          <a:xfrm>
            <a:off x="5810709" y="741363"/>
            <a:ext cx="5225293" cy="3165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„A porodila syna, chlapca, ktorý má železnou berlou vládnuť nad všetkými národmi. Jej dieťa však bolo uchvátené k Bohu </a:t>
            </a:r>
            <a:b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</a:b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a k jeho trónu.“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20" name="Google Shape;320;p31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Zjavenie 12,5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32" descr="nb-en-19-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815248" cy="720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2"/>
          <p:cNvSpPr txBox="1"/>
          <p:nvPr/>
        </p:nvSpPr>
        <p:spPr>
          <a:xfrm>
            <a:off x="741173" y="2497550"/>
            <a:ext cx="7052100" cy="34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676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7073" b="0" i="0" dirty="0">
                <a:solidFill>
                  <a:srgbClr val="FFFFF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sym typeface="Arial"/>
              </a:rPr>
              <a:t>„BYLO UCHVÁTENÉ </a:t>
            </a:r>
            <a:br>
              <a:rPr lang="sk-SK" sz="7073" b="0" i="0" dirty="0">
                <a:solidFill>
                  <a:srgbClr val="FFFFF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sym typeface="Arial"/>
              </a:rPr>
            </a:br>
            <a:r>
              <a:rPr lang="sk-SK" sz="7073" b="0" i="0" dirty="0">
                <a:solidFill>
                  <a:srgbClr val="FFFFF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sym typeface="Arial"/>
              </a:rPr>
              <a:t>K BOHU </a:t>
            </a:r>
            <a:br>
              <a:rPr lang="sk-SK" sz="7073" b="0" i="0" dirty="0">
                <a:solidFill>
                  <a:srgbClr val="FFFFF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sym typeface="Arial"/>
              </a:rPr>
            </a:br>
            <a:r>
              <a:rPr lang="sk-SK" sz="7073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A</a:t>
            </a:r>
            <a:r>
              <a:rPr lang="sk-SK" sz="7073" dirty="0">
                <a:solidFill>
                  <a:srgbClr val="FFFFF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</a:t>
            </a:r>
            <a:r>
              <a:rPr lang="sk-SK" sz="7073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JEHO TRÓNU</a:t>
            </a:r>
            <a:r>
              <a:rPr lang="sk-SK" sz="7073" dirty="0">
                <a:solidFill>
                  <a:srgbClr val="FFFFF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“</a:t>
            </a:r>
            <a:endParaRPr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33" descr="nb-en-19-3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3"/>
          <p:cNvSpPr txBox="1"/>
          <p:nvPr/>
        </p:nvSpPr>
        <p:spPr>
          <a:xfrm>
            <a:off x="6969867" y="741363"/>
            <a:ext cx="4145808" cy="2652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„Z úst mu vychádza ostrý meč, aby ním bil národy. Bude nad nimi vládnuť železnou berlou.“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35" name="Google Shape;335;p33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Zjavenie 19,15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4" descr="nb-en-19-3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4"/>
          <p:cNvSpPr txBox="1"/>
          <p:nvPr/>
        </p:nvSpPr>
        <p:spPr>
          <a:xfrm>
            <a:off x="779463" y="741363"/>
            <a:ext cx="4671233" cy="162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„Vzkriesil ho z mŕtvych a posadil v nebi po svojej pravici...“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43" name="Google Shape;343;p34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Efezanom 1,20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35" descr="nb-en-19-3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36" descr="nb-en-19-3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36"/>
          <p:cNvSpPr txBox="1"/>
          <p:nvPr/>
        </p:nvSpPr>
        <p:spPr>
          <a:xfrm>
            <a:off x="779463" y="741363"/>
            <a:ext cx="10586063" cy="2806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65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„Noví kresťania, pokiaľ šlo o myslenie a zvyky, boli tí istí starí pohania... Ich príval do cirkvi neodstránil pohanstvo. Práve naopak. Davy pokrstených pohanov znamenali, že pohanstvo ochromilo morálnu energiu organizovaného kresťanstva do bodu nemohúcnosti.“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57" name="Google Shape;357;p36"/>
          <p:cNvSpPr txBox="1"/>
          <p:nvPr/>
        </p:nvSpPr>
        <p:spPr>
          <a:xfrm>
            <a:off x="3476625" y="4684896"/>
            <a:ext cx="7481076" cy="526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6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662" b="1" i="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Centuries</a:t>
            </a:r>
            <a:r>
              <a:rPr lang="sk-SK" sz="2662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of </a:t>
            </a:r>
            <a:r>
              <a:rPr lang="sk-SK" sz="2662" b="1" i="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Christanity</a:t>
            </a:r>
            <a:r>
              <a:rPr lang="sk-SK" sz="2662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. A </a:t>
            </a:r>
            <a:r>
              <a:rPr lang="sk-SK" sz="2662" b="1" i="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Concise</a:t>
            </a:r>
            <a:r>
              <a:rPr lang="sk-SK" sz="2662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</a:t>
            </a:r>
            <a:r>
              <a:rPr lang="sk-SK" sz="2662" b="1" i="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History</a:t>
            </a:r>
            <a:r>
              <a:rPr lang="sk-SK" sz="2662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, s. 58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37" descr="nb-en-19-3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37"/>
          <p:cNvSpPr txBox="1"/>
          <p:nvPr/>
        </p:nvSpPr>
        <p:spPr>
          <a:xfrm>
            <a:off x="7343775" y="741363"/>
            <a:ext cx="3914776" cy="214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„...drak ...</a:t>
            </a:r>
            <a:r>
              <a:rPr lang="sk-SK" sz="3328" b="1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p</a:t>
            </a: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renasledoval ženu, ktorá porodila chlapca.“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65" name="Google Shape;365;p37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Zjavenie 12,13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38" descr="nb-en-19-3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38"/>
          <p:cNvSpPr txBox="1"/>
          <p:nvPr/>
        </p:nvSpPr>
        <p:spPr>
          <a:xfrm>
            <a:off x="779463" y="741363"/>
            <a:ext cx="6554349" cy="162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„Žena utiekla na púšť, kde jej Boh pripravil miesto, aby ju tam živili tisícdvestošesťdesiat dní.“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73" name="Google Shape;373;p38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Zjavenie 12,6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39" descr="nb-en-19-3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39"/>
          <p:cNvSpPr txBox="1"/>
          <p:nvPr/>
        </p:nvSpPr>
        <p:spPr>
          <a:xfrm>
            <a:off x="779463" y="741363"/>
            <a:ext cx="5045272" cy="1116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„...určil som ti vždy jeden deň za jeden rok.“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81" name="Google Shape;381;p39"/>
          <p:cNvSpPr txBox="1"/>
          <p:nvPr/>
        </p:nvSpPr>
        <p:spPr>
          <a:xfrm>
            <a:off x="5450696" y="4625209"/>
            <a:ext cx="5495743" cy="476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Ezechiel</a:t>
            </a: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4,6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4" descr="nb-en-19-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4"/>
          <p:cNvSpPr txBox="1"/>
          <p:nvPr/>
        </p:nvSpPr>
        <p:spPr>
          <a:xfrm>
            <a:off x="779463" y="741363"/>
            <a:ext cx="5901167" cy="162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u="none" strike="noStrike" cap="none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„Budete ma hľadať a nájdete ma, lebo ma budete hľadať celým svojím srdcom.“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8" name="Google Shape;108;p4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Jeremiáš 29,13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40" descr="nb-en-19-4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40"/>
          <p:cNvSpPr txBox="1"/>
          <p:nvPr/>
        </p:nvSpPr>
        <p:spPr>
          <a:xfrm>
            <a:off x="779463" y="741363"/>
            <a:ext cx="4570778" cy="1659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22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„hlava cirkvi, skutočný a platný </a:t>
            </a:r>
            <a:r>
              <a:rPr lang="sk-SK" sz="3328" b="1" i="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napravovateľ</a:t>
            </a: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kacírov.“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89" name="Google Shape;389;p40"/>
          <p:cNvSpPr txBox="1"/>
          <p:nvPr/>
        </p:nvSpPr>
        <p:spPr>
          <a:xfrm>
            <a:off x="9420225" y="4797513"/>
            <a:ext cx="1607243" cy="3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5165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662" b="1" i="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Justinián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41" descr="nb-en-19-4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42" descr="nb-en-19-4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43" descr="nb-en-19-4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44" descr="nb-en-19-4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45" descr="nb-en-19-4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45"/>
          <p:cNvSpPr txBox="1"/>
          <p:nvPr/>
        </p:nvSpPr>
        <p:spPr>
          <a:xfrm>
            <a:off x="5670849" y="730056"/>
            <a:ext cx="5361315" cy="3165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„Drak sa na ženu nahneval a odišiel bojovať proti ostatným z jej potomstva, ktorí zachovávajú Božie prikázania a držia sa Ježišovho svedectva.“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21" name="Google Shape;421;p45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Zjavenie 12,17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46" descr="nb-en-19-4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6"/>
          <p:cNvSpPr txBox="1"/>
          <p:nvPr/>
        </p:nvSpPr>
        <p:spPr>
          <a:xfrm>
            <a:off x="779463" y="741363"/>
            <a:ext cx="7342673" cy="1116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„Drak v hneve... rozpútal vojnu proti cirkvi posledných </a:t>
            </a:r>
            <a:r>
              <a:rPr lang="sk-SK" sz="3328" b="1" i="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dňov</a:t>
            </a: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.“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29" name="Google Shape;429;p46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Zjavenie 12,17 parafrázované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47" descr="nb-en-19-4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47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Zjavenie 12,17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38" name="Google Shape;438;p47"/>
          <p:cNvSpPr txBox="1"/>
          <p:nvPr/>
        </p:nvSpPr>
        <p:spPr>
          <a:xfrm>
            <a:off x="779463" y="1208428"/>
            <a:ext cx="8874274" cy="2427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2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1. Zachovávajú Božie prikázania. 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marR="0" lvl="0" indent="0" algn="l" rtl="0">
              <a:lnSpc>
                <a:spcPct val="152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2. Drží sa Ježišovho svedectva. 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marR="0" lvl="0" indent="0" algn="l" rtl="0">
              <a:lnSpc>
                <a:spcPct val="15225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28" b="0" i="0" dirty="0">
              <a:solidFill>
                <a:srgbClr val="FFFFFF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48" descr="nb-en-19-4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48"/>
          <p:cNvSpPr txBox="1"/>
          <p:nvPr/>
        </p:nvSpPr>
        <p:spPr>
          <a:xfrm>
            <a:off x="7696998" y="579438"/>
            <a:ext cx="3456777" cy="367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„Pamätaj na sobotný deň, že ho máš svätiť. Šesť dní budeš pracovať a konať všetku svoju prácu...“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46" name="Google Shape;446;p48"/>
          <p:cNvSpPr txBox="1"/>
          <p:nvPr/>
        </p:nvSpPr>
        <p:spPr>
          <a:xfrm>
            <a:off x="5450696" y="4625209"/>
            <a:ext cx="5495743" cy="476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Exodus</a:t>
            </a: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20,8-9 B21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49" descr="nb-en-19-4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49"/>
          <p:cNvSpPr txBox="1"/>
          <p:nvPr/>
        </p:nvSpPr>
        <p:spPr>
          <a:xfrm>
            <a:off x="7963116" y="752475"/>
            <a:ext cx="3335748" cy="214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„...ale siedmy deň je sobota pre Hospodina, tvojho Boha.“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54" name="Google Shape;454;p49"/>
          <p:cNvSpPr txBox="1"/>
          <p:nvPr/>
        </p:nvSpPr>
        <p:spPr>
          <a:xfrm>
            <a:off x="5450696" y="4625209"/>
            <a:ext cx="5495743" cy="476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Exodus</a:t>
            </a: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 20,10 B21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5" descr="nb-en-19-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5"/>
          <p:cNvSpPr txBox="1"/>
          <p:nvPr/>
        </p:nvSpPr>
        <p:spPr>
          <a:xfrm>
            <a:off x="779463" y="741363"/>
            <a:ext cx="5247984" cy="162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„Prečo dávate peniaze za to, čo nie je chlieb, a vašu robotu za to, čo nenasýti?“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16" name="Google Shape;116;p5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Izaiáš 55,2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50" descr="nb-en-19-5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50"/>
          <p:cNvSpPr txBox="1"/>
          <p:nvPr/>
        </p:nvSpPr>
        <p:spPr>
          <a:xfrm>
            <a:off x="8410575" y="741363"/>
            <a:ext cx="2619798" cy="1628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„...a držia sa Ježišovho svedectva.“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62" name="Google Shape;462;p50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Zjavenie 12,17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51" descr="nb-en-19-5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51"/>
          <p:cNvSpPr txBox="1"/>
          <p:nvPr/>
        </p:nvSpPr>
        <p:spPr>
          <a:xfrm>
            <a:off x="8467726" y="741363"/>
            <a:ext cx="2705100" cy="214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</a:t>
            </a:r>
            <a:r>
              <a:rPr lang="sk-SK" sz="3328" b="1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Ježišovo svedectvo je totiž duch proroctva</a:t>
            </a: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.“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70" name="Google Shape;470;p51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Zjavenie 19,10 B21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52" descr="nb-en-19-5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p53" descr="nb-en-19-5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53"/>
          <p:cNvSpPr txBox="1"/>
          <p:nvPr/>
        </p:nvSpPr>
        <p:spPr>
          <a:xfrm>
            <a:off x="5856120" y="741363"/>
            <a:ext cx="5247816" cy="3165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„Potom som videl iného anjela letieť stredom neba: Mal večné evanjelium, aby ho zvestoval obyvateľom zeme, každému národu, kmeňu, jazyku a ľudu.“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84" name="Google Shape;484;p53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Zjavenie 14,6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54" descr="nb-en-19-5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54"/>
          <p:cNvSpPr txBox="1"/>
          <p:nvPr/>
        </p:nvSpPr>
        <p:spPr>
          <a:xfrm>
            <a:off x="5584046" y="741363"/>
            <a:ext cx="5495743" cy="3165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Volal mohutným hlasom: „Bojte sa Boha a vzdajte mu slávu, lebo prišla hodina jeho súdu. Klaňajte sa tomu, ktorý stvoril nebo i zem, more i pramene vôd.“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92" name="Google Shape;492;p54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Zjavenie 14,7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55" descr="nb-en-19-5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56" descr="nb-en-19-5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56"/>
          <p:cNvSpPr txBox="1"/>
          <p:nvPr/>
        </p:nvSpPr>
        <p:spPr>
          <a:xfrm>
            <a:off x="779463" y="741363"/>
            <a:ext cx="6081355" cy="162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</a:t>
            </a:r>
            <a:r>
              <a:rPr lang="sk-SK" sz="3328" b="1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Za ním nasledoval iný, druhý anjel, ktorý volal</a:t>
            </a: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: „Padol, padol ten veľký Babylon...“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06" name="Google Shape;506;p56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Zjavenie 14,8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57" descr="nb-en-19-5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57"/>
          <p:cNvSpPr txBox="1"/>
          <p:nvPr/>
        </p:nvSpPr>
        <p:spPr>
          <a:xfrm>
            <a:off x="6633127" y="741363"/>
            <a:ext cx="4437137" cy="162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„...ktorý opájal všetky národy vínom vášne svojho smilstva.“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14" name="Google Shape;514;p57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Zjavenie 14,8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58" descr="nb-en-19-5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58"/>
          <p:cNvSpPr txBox="1"/>
          <p:nvPr/>
        </p:nvSpPr>
        <p:spPr>
          <a:xfrm>
            <a:off x="6972300" y="741363"/>
            <a:ext cx="4181111" cy="265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„Ak sa niekto bude klaňať šelme a jej obrazu a prijme znak na svoje čelo alebo na ruku...“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22" name="Google Shape;522;p58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Zjavenie 14,9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59" descr="nb-en-19-5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59"/>
          <p:cNvSpPr txBox="1"/>
          <p:nvPr/>
        </p:nvSpPr>
        <p:spPr>
          <a:xfrm>
            <a:off x="779463" y="741363"/>
            <a:ext cx="3373437" cy="214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„...aj ten bude piť z vína Božieho hnevu...“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30" name="Google Shape;530;p59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Zjavenie 14,10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6" descr="nb-en-19-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6"/>
          <p:cNvSpPr txBox="1"/>
          <p:nvPr/>
        </p:nvSpPr>
        <p:spPr>
          <a:xfrm>
            <a:off x="779463" y="741363"/>
            <a:ext cx="4988963" cy="162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„...</a:t>
            </a:r>
            <a:r>
              <a:rPr lang="sk-SK" sz="3328" b="1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lebo život človeka nezávisí od jeho majetku a hojnosti</a:t>
            </a: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.“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24" name="Google Shape;124;p6"/>
          <p:cNvSpPr txBox="1"/>
          <p:nvPr/>
        </p:nvSpPr>
        <p:spPr>
          <a:xfrm>
            <a:off x="5450696" y="4625209"/>
            <a:ext cx="5495743" cy="476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Lukáš 12,15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60" descr="nb-en-19-6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60"/>
          <p:cNvSpPr txBox="1"/>
          <p:nvPr/>
        </p:nvSpPr>
        <p:spPr>
          <a:xfrm>
            <a:off x="779463" y="730036"/>
            <a:ext cx="4671233" cy="3165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„Mám aj iné ovce, ktoré nie sú z tohto ovčinca. Aj tie musím priviesť. Budú počúvať môj hlas a bude jedno stádo </a:t>
            </a:r>
            <a:b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</a:b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a jeden pastier.“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38" name="Google Shape;538;p60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Ján 10,16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61" descr="nb-en-19-6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Google Shape;550;p62" descr="nb-en-19-6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62"/>
          <p:cNvSpPr txBox="1"/>
          <p:nvPr/>
        </p:nvSpPr>
        <p:spPr>
          <a:xfrm>
            <a:off x="779462" y="741363"/>
            <a:ext cx="5678487" cy="265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A počul som iný hlas volať </a:t>
            </a:r>
            <a:b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</a:b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z neba: „Vyjdi z neho, ľud môj, aby ste nemali účasť na jeho hriechoch a nedostalo sa vám z jeho rán.“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52" name="Google Shape;552;p62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Zjavenie 18,4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8;p63">
            <a:extLst>
              <a:ext uri="{FF2B5EF4-FFF2-40B4-BE49-F238E27FC236}">
                <a16:creationId xmlns:a16="http://schemas.microsoft.com/office/drawing/2014/main" id="{972E45E4-A063-A4C8-70EE-84DE0E5B0B6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63"/>
          <p:cNvSpPr txBox="1"/>
          <p:nvPr/>
        </p:nvSpPr>
        <p:spPr>
          <a:xfrm>
            <a:off x="779463" y="741363"/>
            <a:ext cx="4671233" cy="265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„V tomto je trpezlivosť svätých, ktorí zachovávajú Božie prikázania a vieru Ježiša.“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60" name="Google Shape;560;p63"/>
          <p:cNvSpPr txBox="1"/>
          <p:nvPr/>
        </p:nvSpPr>
        <p:spPr>
          <a:xfrm>
            <a:off x="5498321" y="4625169"/>
            <a:ext cx="2274079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Zjavenie 14,12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Google Shape;566;p64" descr="nb-en-19-6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64"/>
          <p:cNvSpPr txBox="1"/>
          <p:nvPr/>
        </p:nvSpPr>
        <p:spPr>
          <a:xfrm>
            <a:off x="6477000" y="730056"/>
            <a:ext cx="4564689" cy="3165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„Potom som videl biely oblak a hľa, na oblaku sedel ktosi podobný Synovi človeka. Na hlave mal zlatý veniec a v ruke ostrý kosák.“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68" name="Google Shape;568;p64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Zjavenie 14,14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Google Shape;574;p65" descr="nb-en-19-6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65"/>
          <p:cNvSpPr txBox="1"/>
          <p:nvPr/>
        </p:nvSpPr>
        <p:spPr>
          <a:xfrm>
            <a:off x="5213194" y="741363"/>
            <a:ext cx="5934952" cy="2755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47675" marR="0" lvl="0" indent="-447675" algn="l" rtl="0">
              <a:lnSpc>
                <a:spcPct val="104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1. Božia cirkev ostatkov sa má viditeľne objaviť po období strašného prenasledovania, ktoré skončilo v r. 1798.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marR="0" lvl="0" indent="0" algn="l" rtl="0">
              <a:lnSpc>
                <a:spcPct val="1044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28" b="0" i="0" dirty="0">
              <a:solidFill>
                <a:srgbClr val="FFFFFF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  <p:sp>
        <p:nvSpPr>
          <p:cNvPr id="576" name="Google Shape;576;p65"/>
          <p:cNvSpPr txBox="1"/>
          <p:nvPr/>
        </p:nvSpPr>
        <p:spPr>
          <a:xfrm>
            <a:off x="6768323" y="4696157"/>
            <a:ext cx="4178116" cy="937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1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74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4 charakteristiky Božej cirkvi posledných dní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66" descr="nb-en-19-6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66"/>
          <p:cNvSpPr txBox="1"/>
          <p:nvPr/>
        </p:nvSpPr>
        <p:spPr>
          <a:xfrm>
            <a:off x="7391400" y="741363"/>
            <a:ext cx="3990976" cy="3380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47675" marR="0" lvl="0" indent="-447675" algn="l" rtl="0">
              <a:lnSpc>
                <a:spcPct val="1065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2. Budú mať vieru Ježišovu, ktorá ich povedie </a:t>
            </a:r>
            <a:b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</a:b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k zachovávaniu všetkých Božích prikázaní.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84" name="Google Shape;584;p66"/>
          <p:cNvSpPr txBox="1"/>
          <p:nvPr/>
        </p:nvSpPr>
        <p:spPr>
          <a:xfrm>
            <a:off x="6768323" y="4696157"/>
            <a:ext cx="4178116" cy="937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1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74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4 charakteristiky Božej cirkvi posledných dní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p67" descr="nb-en-19-6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67"/>
          <p:cNvSpPr txBox="1"/>
          <p:nvPr/>
        </p:nvSpPr>
        <p:spPr>
          <a:xfrm>
            <a:off x="6036144" y="741363"/>
            <a:ext cx="5270508" cy="2733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47675" marR="0" lvl="0" indent="-447675" algn="l" rtl="0">
              <a:lnSpc>
                <a:spcPct val="1044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47675" algn="l"/>
              </a:tabLst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3. Budú hlásať zvláštne varovné posolstvo zo Zjavenia celému svetu, aby ľudí pripravili na Ježišov návrat.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92" name="Google Shape;592;p67"/>
          <p:cNvSpPr txBox="1"/>
          <p:nvPr/>
        </p:nvSpPr>
        <p:spPr>
          <a:xfrm>
            <a:off x="6768323" y="4696157"/>
            <a:ext cx="4178116" cy="937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1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74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4 charakteristiky Božej cirkvi posledných dní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Google Shape;598;p68" descr="nb-en-19-6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68"/>
          <p:cNvSpPr txBox="1"/>
          <p:nvPr/>
        </p:nvSpPr>
        <p:spPr>
          <a:xfrm>
            <a:off x="7425602" y="741363"/>
            <a:ext cx="4009189" cy="1736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47675" marR="0" lvl="0" indent="-447675" algn="l" rtl="0">
              <a:lnSpc>
                <a:spcPct val="1065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4. Budú mať dary Ducha vrátane daru proroctva.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00" name="Google Shape;600;p68"/>
          <p:cNvSpPr txBox="1"/>
          <p:nvPr/>
        </p:nvSpPr>
        <p:spPr>
          <a:xfrm>
            <a:off x="6768323" y="4696157"/>
            <a:ext cx="4178116" cy="937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1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74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4 charakteristiky Božej cirkvi posledných dní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Google Shape;606;p69" descr="nb-en-19-6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7" descr="nb-en-19-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Google Shape;612;p70" descr="nb-en-19-7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Google Shape;618;p71" descr="nb-en-19-7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71"/>
          <p:cNvSpPr txBox="1"/>
          <p:nvPr/>
        </p:nvSpPr>
        <p:spPr>
          <a:xfrm>
            <a:off x="779463" y="741363"/>
            <a:ext cx="4008694" cy="162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„Ak to viete, ste blahoslavení, keď tak aj konáte.“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20" name="Google Shape;620;p71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Ján 13,17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Google Shape;626;p72" descr="nb-en-19-7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32;p73">
            <a:extLst>
              <a:ext uri="{FF2B5EF4-FFF2-40B4-BE49-F238E27FC236}">
                <a16:creationId xmlns:a16="http://schemas.microsoft.com/office/drawing/2014/main" id="{2285A8DB-EED2-B07C-4258-72A757D032A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0"/>
          <a:stretch/>
        </p:blipFill>
        <p:spPr>
          <a:xfrm>
            <a:off x="0" y="0"/>
            <a:ext cx="11711520" cy="65872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633;p73">
            <a:extLst>
              <a:ext uri="{FF2B5EF4-FFF2-40B4-BE49-F238E27FC236}">
                <a16:creationId xmlns:a16="http://schemas.microsoft.com/office/drawing/2014/main" id="{245B0385-77E0-7452-CFB4-491E6F067566}"/>
              </a:ext>
            </a:extLst>
          </p:cNvPr>
          <p:cNvSpPr txBox="1"/>
          <p:nvPr/>
        </p:nvSpPr>
        <p:spPr>
          <a:xfrm>
            <a:off x="6324600" y="1164100"/>
            <a:ext cx="4840675" cy="1284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5500" dirty="0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MOJE </a:t>
            </a:r>
            <a:endParaRPr sz="5500" dirty="0">
              <a:solidFill>
                <a:srgbClr val="FFFFFF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  <a:p>
            <a:pPr marL="0" lvl="0" indent="0" algn="ctr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550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ROZHODNUTIE</a:t>
            </a:r>
            <a:endParaRPr sz="5500" b="1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Google Shape;638;p74" descr="nb-en-19-7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75"/>
          <p:cNvSpPr txBox="1"/>
          <p:nvPr/>
        </p:nvSpPr>
        <p:spPr>
          <a:xfrm>
            <a:off x="2815442" y="349114"/>
            <a:ext cx="6216496" cy="2038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761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6642" b="0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NOVÉ</a:t>
            </a: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46" name="Google Shape;646;p75"/>
          <p:cNvSpPr txBox="1"/>
          <p:nvPr/>
        </p:nvSpPr>
        <p:spPr>
          <a:xfrm>
            <a:off x="2815442" y="2216609"/>
            <a:ext cx="6216496" cy="1285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ctr" rtl="0">
              <a:lnSpc>
                <a:spcPct val="830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9236" b="0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ZAČIATKY</a:t>
            </a: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" name="Google Shape;626;p75">
            <a:extLst>
              <a:ext uri="{FF2B5EF4-FFF2-40B4-BE49-F238E27FC236}">
                <a16:creationId xmlns:a16="http://schemas.microsoft.com/office/drawing/2014/main" id="{F043D255-5390-6C45-8B83-2CE62E677DD2}"/>
              </a:ext>
            </a:extLst>
          </p:cNvPr>
          <p:cNvSpPr/>
          <p:nvPr/>
        </p:nvSpPr>
        <p:spPr>
          <a:xfrm>
            <a:off x="1249925" y="3535425"/>
            <a:ext cx="9693000" cy="18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rtl="0">
              <a:lnSpc>
                <a:spcPct val="7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7410" dirty="0" err="1">
                <a:latin typeface="Source Sans Pro"/>
                <a:ea typeface="Source Sans Pro"/>
                <a:cs typeface="Source Sans Pro"/>
                <a:sym typeface="Source Sans Pro"/>
              </a:rPr>
              <a:t>Názov</a:t>
            </a:r>
            <a:r>
              <a:rPr lang="cs-CZ" sz="7410" dirty="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br>
              <a:rPr lang="cs-CZ" sz="7410" dirty="0"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7410" dirty="0" err="1">
                <a:latin typeface="Source Sans Pro"/>
                <a:ea typeface="Source Sans Pro"/>
                <a:cs typeface="Source Sans Pro"/>
                <a:sym typeface="Source Sans Pro"/>
              </a:rPr>
              <a:t>ďalšie</a:t>
            </a:r>
            <a:r>
              <a:rPr lang="cs-CZ" sz="7410" dirty="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7410" dirty="0" err="1">
                <a:latin typeface="Source Sans Pro"/>
                <a:ea typeface="Source Sans Pro"/>
                <a:cs typeface="Source Sans Pro"/>
                <a:sym typeface="Source Sans Pro"/>
              </a:rPr>
              <a:t>prednášky</a:t>
            </a:r>
            <a:r>
              <a:rPr lang="cs-CZ" sz="741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7410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ctr" rtl="0">
              <a:lnSpc>
                <a:spcPct val="7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41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8" descr="nb-en-19-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8"/>
          <p:cNvSpPr txBox="1"/>
          <p:nvPr/>
        </p:nvSpPr>
        <p:spPr>
          <a:xfrm>
            <a:off x="779463" y="741363"/>
            <a:ext cx="5034010" cy="162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„Jedno je telo a jeden Duch, ako ste aj boli povolaní k jednej nádeji;„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38" name="Google Shape;138;p8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Efezanom 4,4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9" descr="nb-en-19-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9"/>
          <p:cNvSpPr txBox="1"/>
          <p:nvPr/>
        </p:nvSpPr>
        <p:spPr>
          <a:xfrm>
            <a:off x="6530876" y="741363"/>
            <a:ext cx="4752466" cy="162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„...jeden je Pán, jedna viera, jeden krst, jeden Boh a Otec všetkých...“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6" name="Google Shape;146;p9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rial"/>
              </a:rPr>
              <a:t>Efezanom 4,5-6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5684</Words>
  <Application>Microsoft Office PowerPoint</Application>
  <PresentationFormat>Vlastní</PresentationFormat>
  <Paragraphs>554</Paragraphs>
  <Slides>75</Slides>
  <Notes>75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75</vt:i4>
      </vt:variant>
    </vt:vector>
  </HeadingPairs>
  <TitlesOfParts>
    <vt:vector size="80" baseType="lpstr">
      <vt:lpstr>Arial</vt:lpstr>
      <vt:lpstr>Calibri</vt:lpstr>
      <vt:lpstr>Source Sans Pro</vt:lpstr>
      <vt:lpstr>Source Sans Pro Light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Filip Podsedník</dc:creator>
  <cp:lastModifiedBy>Filip Podsedník</cp:lastModifiedBy>
  <cp:revision>2</cp:revision>
  <dcterms:created xsi:type="dcterms:W3CDTF">2013-01-27T09:14:16Z</dcterms:created>
  <dcterms:modified xsi:type="dcterms:W3CDTF">2025-05-12T20:09:25Z</dcterms:modified>
</cp:coreProperties>
</file>