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jcn5nO4NMA7NP8QZg41482LqXv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38" autoAdjust="0"/>
  </p:normalViewPr>
  <p:slideViewPr>
    <p:cSldViewPr snapToGrid="0">
      <p:cViewPr varScale="1">
        <p:scale>
          <a:sx n="102" d="100"/>
          <a:sy n="102" d="100"/>
        </p:scale>
        <p:origin x="180" y="102"/>
      </p:cViewPr>
      <p:guideLst>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ource Sans Pro" panose="020B0503030403020204" pitchFamily="34" charset="0"/>
        <a:ea typeface="Source Sans Pro" panose="020B0503030403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400"/>
              <a:buNone/>
            </a:pPr>
            <a:r>
              <a:rPr lang="sk-SK" sz="1200" dirty="0"/>
              <a:t>Prajem Vám krásny deň a vítam Vás na dnešnej prednáške</a:t>
            </a:r>
          </a:p>
        </p:txBody>
      </p:sp>
      <p:sp>
        <p:nvSpPr>
          <p:cNvPr id="83" name="Google Shape;83;p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apoštolov 2,47)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Pán deň čo deň pridával k ich spoločenstvu tých, ktorí mali byť spasení.“</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Ľudia sa krstom rozhodli pre Ježiša.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Ľudia boli krstení do Kristovho tela, ktorým bola cirkev. Pre prvých učeníkov bolo veľmi dôležité, aby boli Ježišovi verní.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Keď učeníci boli pokarhaní, že nemajú učiť v Ježišovom mene, odpovedali podľa Biblie takto:</a:t>
            </a:r>
            <a:endParaRPr dirty="0"/>
          </a:p>
        </p:txBody>
      </p:sp>
      <p:sp>
        <p:nvSpPr>
          <p:cNvPr id="150" name="Google Shape;150;p1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apoštolov 5,29)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Peter a apoštoli odpovedali: „Boha treba poslúchať viac ako ľudí.“</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Vybrali si, že budú radšej robiť to, čo povedal Boh, než nasledovať ľudské tradície. Mali čistú vieru, pretože boli s Ježišom. Verili tomu, čomu veril Ježiš. Učili to, čo Ježiš učil. To je rovnaká viera, akú potrebujeme aj my dnes - prostá, čistá viera, ktorá sa teší na Ježišov druhý príchod.</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Viera, ktorá sa teší a šíri dobrú správu o spasení všetkým ľuďom okolo - celému svetu - naplňuje veľké evanjelické poslanie, ktoré nám Ježiš dal.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 je čistá viera. To je viera veriacich, ktorí žili v prvom storočí.</a:t>
            </a:r>
            <a:endParaRPr dirty="0"/>
          </a:p>
        </p:txBody>
      </p:sp>
      <p:sp>
        <p:nvSpPr>
          <p:cNvPr id="158" name="Google Shape;158;p1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 name="Google Shape;165;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Biely kôň - obdobie od r. 31 - 100 n. l.   Prvá cirkev víťazila vierou bola predstavovaná bielym koňom.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Toto obdobie končí na konci prvého storočia.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Čo videl Ján, keď sa otvorila druhá pečať?</a:t>
            </a:r>
            <a:endParaRPr dirty="0"/>
          </a:p>
        </p:txBody>
      </p:sp>
      <p:sp>
        <p:nvSpPr>
          <p:cNvPr id="166" name="Google Shape;166;p1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1" name="Google Shape;171;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6,4)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vyšiel iný, ohnivočervený kôň, a ten, čo sedel na ňom, dostal moc vziať pokoj zo zeme, aby sa ľudia vraždili. A bol mu daný veľký meč.“</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Vieme že po prvom storočí nastalo kruté prenasledovanie v Rímskej ríši. Kresťania boli zabíjaní a mnoho z nich zožrali levy v amfiteátroch po celej ríši. Pre kresťanskú cirkev to bola príšerná doba. Ale cirkev stále rástla.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Jeden cirkevný historik z tej doby povedal, že to vypadalo, akoby krv kresťanov bola osivom. Čím viac ľudí umieralo a dalo život za Krista, tým viac ľudí prichádzalo do cirkvi miesto nich.</a:t>
            </a:r>
            <a:endParaRPr dirty="0"/>
          </a:p>
        </p:txBody>
      </p:sp>
      <p:sp>
        <p:nvSpPr>
          <p:cNvPr id="172" name="Google Shape;172;p1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Ohnivý (červený) kôň – obdobie 100-323 n. l.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Dobrá správa sa šírila naprieč Rímskou ríšou a celým vtedy známym svetom. Ohnivá farba čiže červená tu predstavuje krvou spečatenú vieru.</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Druhou pečaťou je kresťanská cirkev od r. 100 do r. 323 n. l.</a:t>
            </a:r>
            <a:endParaRPr dirty="0"/>
          </a:p>
        </p:txBody>
      </p:sp>
      <p:sp>
        <p:nvSpPr>
          <p:cNvPr id="180" name="Google Shape;180;p1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6,5)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Teraz Ježiš otvoril tretiu pečať - tretie obdobie kresťanskej cirkvi.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Keď otvoril tretiu pečať, počul som tretiu bytosť volať: „Poď!“ A videl som: Hľa, čierny kôň; a ten, čo sedel na ňom, mal v ruke váhy.</a:t>
            </a:r>
            <a:endParaRPr dirty="0"/>
          </a:p>
        </p:txBody>
      </p:sp>
      <p:sp>
        <p:nvSpPr>
          <p:cNvPr id="186" name="Google Shape;186;p1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 name="Google Shape;193;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Čierny kôň predstavuje vieru s kompromismi.</a:t>
            </a:r>
            <a:endParaRPr dirty="0"/>
          </a:p>
        </p:txBody>
      </p:sp>
      <p:sp>
        <p:nvSpPr>
          <p:cNvPr id="194" name="Google Shape;194;p1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apoštolov20,29)</a:t>
            </a:r>
            <a:endParaRPr dirty="0"/>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Apoštol Pavol napísal: „Ja viem, že po mojom odchode vniknú medzi vás draví vlci, ktorí nebudú šetriť stádo.“</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200" name="Google Shape;200;p1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a:t>
            </a:r>
            <a:r>
              <a:rPr lang="sk-SK" sz="1200" b="0" i="0" dirty="0">
                <a:solidFill>
                  <a:srgbClr val="FFFFFF"/>
                </a:solidFill>
                <a:latin typeface="Source Sans Pro" panose="020B0503030403020204" pitchFamily="34" charset="0"/>
                <a:ea typeface="Source Sans Pro" panose="020B0503030403020204" pitchFamily="34" charset="0"/>
                <a:sym typeface="Arial"/>
              </a:rPr>
              <a:t>apoštolov</a:t>
            </a:r>
            <a:r>
              <a:rPr lang="sk-SK" sz="1200" b="1" i="0" dirty="0">
                <a:solidFill>
                  <a:srgbClr val="FFFFFF"/>
                </a:solidFill>
                <a:latin typeface="Source Sans Pro" panose="020B0503030403020204" pitchFamily="34" charset="0"/>
                <a:ea typeface="Source Sans Pro" panose="020B0503030403020204" pitchFamily="34" charset="0"/>
                <a:sym typeface="Arial"/>
              </a:rPr>
              <a:t> </a:t>
            </a:r>
            <a:r>
              <a:rPr lang="sk-SK" sz="1200" b="0" i="0" dirty="0">
                <a:solidFill>
                  <a:schemeClr val="dk1"/>
                </a:solidFill>
                <a:latin typeface="Calibri"/>
                <a:ea typeface="Calibri"/>
                <a:cs typeface="Calibri"/>
                <a:sym typeface="Calibri"/>
              </a:rPr>
              <a:t>20,30)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„Aj spomedzi vás samých povstanú muži, ktorí budú hovoriť prevrátene, len aby strhli učeníkov na svoju stranu.“</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Pre kresťanskú cirkev je to veľmi smutná doba. Je to čas, kedy robí vo viere kompromisy a spojuje s kresťanstvom aj pohanstvom.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Daniel to predpovedal.</a:t>
            </a:r>
            <a:endParaRPr dirty="0"/>
          </a:p>
        </p:txBody>
      </p:sp>
      <p:sp>
        <p:nvSpPr>
          <p:cNvPr id="208" name="Google Shape;208;p1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8,12)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„Do vzbury proti ustavičnej obete bolo nasadené vojsko. Pravdu zmietol na zem a čo robil, podarilo sa mu.“</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Prvou hlavnou pravdou, ktorá sa v tomto období stratí je ospravedlnená obyčajnou vierou v Ježiša Krista. Spasení skrze Krista bolo nahradené požiadavkami cirkvi.</a:t>
            </a:r>
            <a:endParaRPr dirty="0"/>
          </a:p>
        </p:txBody>
      </p:sp>
      <p:sp>
        <p:nvSpPr>
          <p:cNvPr id="216" name="Google Shape;216;p1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Prečo je toľko cirkví?, Ako nájsť tú pravú cirkev</a:t>
            </a:r>
            <a:endParaRPr dirty="0"/>
          </a:p>
        </p:txBody>
      </p:sp>
      <p:sp>
        <p:nvSpPr>
          <p:cNvPr id="91" name="Google Shape;91;p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Spasenie je dar. Pokiaľ si spomínate, ako už sme to študovali, podľa Biblie je spasenie Božím darom. Je zdarma.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 to dar, pretože my všetci sme zhrešili a nezaslúžime si ho. Zaslúžime si smrť, pretože tá je mzdou za hriech. Ale večný život je Božím darom.</a:t>
            </a:r>
            <a:endParaRPr dirty="0"/>
          </a:p>
        </p:txBody>
      </p:sp>
      <p:sp>
        <p:nvSpPr>
          <p:cNvPr id="224" name="Google Shape;224;p2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Aby sme mohli tento dar zdarma prijať, musíme do svojho srdca pozvať Ježiša. Potom nám odpustí všetky naše hriechy. A naviac nám dá silu prekonať naše hriešne zvyky. Dá nám silu ísť v jeho stopách.</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táto prostá pravda o spasení, toto jednoduché evanjelium bolo v onom období kresťanskej cirkvi, kedy sa robili kompromisy, nahradená požiadavkami cirkvi.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Hoci Ježiš ponúkal odpustenie zdarma, začala cirkev veriacim hovoriť, že by mali platiť za odpustenie ich hriechov.</a:t>
            </a:r>
            <a:endParaRPr dirty="0"/>
          </a:p>
        </p:txBody>
      </p:sp>
      <p:sp>
        <p:nvSpPr>
          <p:cNvPr id="230" name="Google Shape;230;p2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(1. Jánova 1,9)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ak vyznávame svoje hriechy, on je verný a spravodlivý: Odpustí nám hriechy a očistí nás od všetkej neprávosti.“</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Kresťanom sa začalo hovoriť, že musia chodiť ku kňazovi. Mali ísť k človeku. Už nemohli smelo pristupovať k Božiemu trónu. Ľudia tiež začali prijímať tieto tradície, pretože prestali študovať Božie slovo sami pre sebe. Biblie v národných jazykoch boli zakázané. Nebola ešte vynájdená kníhtlač, takže bolo ťažké nájsť aj malé časti Písma. Mnoho ľudí prijímalo, čo im cirkev hovorila a kresťanská viera bola porušená.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Ďalšia biblická pravda, ktorej sa veriaci spreneverili bolo uctievanie stvorených vecí na úkor uctievania Stvoriteľa. Boh v Desatore povedal:</a:t>
            </a:r>
            <a:endParaRPr dirty="0"/>
          </a:p>
        </p:txBody>
      </p:sp>
      <p:sp>
        <p:nvSpPr>
          <p:cNvPr id="238" name="Google Shape;238;p2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 name="Google Shape;245;p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1200" b="0" i="0" dirty="0" err="1">
                <a:solidFill>
                  <a:schemeClr val="dk1"/>
                </a:solidFill>
                <a:latin typeface="Calibri"/>
                <a:ea typeface="Calibri"/>
                <a:cs typeface="Calibri"/>
                <a:sym typeface="Calibri"/>
              </a:rPr>
              <a:t>Exodus</a:t>
            </a:r>
            <a:r>
              <a:rPr lang="sk-SK" sz="1200" b="0" i="0" dirty="0">
                <a:solidFill>
                  <a:schemeClr val="dk1"/>
                </a:solidFill>
                <a:latin typeface="Calibri"/>
                <a:ea typeface="Calibri"/>
                <a:cs typeface="Calibri"/>
                <a:sym typeface="Calibri"/>
              </a:rPr>
              <a:t> 20,4)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„Neurobíš si modlu ani nijakú podobu toho, čo je hore na nebi, dolu na zemi alebo vo vode pod zemou.“</a:t>
            </a:r>
            <a:endParaRPr dirty="0"/>
          </a:p>
        </p:txBody>
      </p:sp>
      <p:sp>
        <p:nvSpPr>
          <p:cNvPr id="246" name="Google Shape;246;p2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2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1200" b="0" i="0" dirty="0" err="1">
                <a:solidFill>
                  <a:schemeClr val="dk1"/>
                </a:solidFill>
                <a:latin typeface="Calibri"/>
                <a:ea typeface="Calibri"/>
                <a:cs typeface="Calibri"/>
                <a:sym typeface="Calibri"/>
              </a:rPr>
              <a:t>Exodus</a:t>
            </a:r>
            <a:r>
              <a:rPr lang="sk-SK" sz="1200" b="0" i="0" dirty="0">
                <a:solidFill>
                  <a:schemeClr val="dk1"/>
                </a:solidFill>
                <a:latin typeface="Calibri"/>
                <a:ea typeface="Calibri"/>
                <a:cs typeface="Calibri"/>
                <a:sym typeface="Calibri"/>
              </a:rPr>
              <a:t> 20,5)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„Nebudeš sa im klaňať ani im slúžiť, lebo ja som Hospodin, tvoj Boh, Boh, žiarlivý.“</a:t>
            </a:r>
            <a:endParaRPr dirty="0"/>
          </a:p>
        </p:txBody>
      </p:sp>
      <p:sp>
        <p:nvSpPr>
          <p:cNvPr id="254" name="Google Shape;254;p2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p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1200" b="0" i="0" dirty="0" err="1">
                <a:solidFill>
                  <a:schemeClr val="dk1"/>
                </a:solidFill>
                <a:latin typeface="Calibri"/>
                <a:ea typeface="Calibri"/>
                <a:cs typeface="Calibri"/>
                <a:sym typeface="Calibri"/>
              </a:rPr>
              <a:t>Exodus</a:t>
            </a:r>
            <a:r>
              <a:rPr lang="sk-SK" sz="1200" b="0" i="0" dirty="0">
                <a:solidFill>
                  <a:schemeClr val="dk1"/>
                </a:solidFill>
                <a:latin typeface="Calibri"/>
                <a:ea typeface="Calibri"/>
                <a:cs typeface="Calibri"/>
                <a:sym typeface="Calibri"/>
              </a:rPr>
              <a:t> 20,5)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„Ktorý trestá viny otcov na synoch do tretieho i štvrtého pokolenia tých, čo ma nenávidia...“</a:t>
            </a:r>
            <a:endParaRPr dirty="0"/>
          </a:p>
        </p:txBody>
      </p:sp>
      <p:sp>
        <p:nvSpPr>
          <p:cNvPr id="262" name="Google Shape;262;p2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9" name="Google Shape;269;p2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Bola to doba, kedy sa do cirkvi dostalo uctievanie obrazov a sôch. Desiate prikázanie jasne hovorí, že je špatné uctievať čokoľvek okrem samotného Boha.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Treťou biblickou pravdou, ktorá bola v priebehu dejín porušená, má čo do činenia so štvrtým prikázaním, ktoré je o dni odpočinku.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Povšimnime si, čo Biblia hovorí o Danielovi, keď to uvidel:</a:t>
            </a:r>
            <a:endParaRPr dirty="0"/>
          </a:p>
        </p:txBody>
      </p:sp>
      <p:sp>
        <p:nvSpPr>
          <p:cNvPr id="270" name="Google Shape;270;p2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5" name="Google Shape;275;p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7,15)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„Pre tieto veci som sa ja Daniel, rozrušil a videnia, ktoré mi prešli hlavou, ma vyľakali.“</a:t>
            </a:r>
            <a:endParaRPr dirty="0"/>
          </a:p>
        </p:txBody>
      </p:sp>
      <p:sp>
        <p:nvSpPr>
          <p:cNvPr id="276" name="Google Shape;276;p2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3" name="Google Shape;283;p2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Prvý občasný nedeľný zákon bol vydaný 7. marca r. 321 n. l.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 priebehu doby, kedy dochádzalo vo viere ku kompromisom, viera veriacich pomaly ochladla a riadila sa viac tradíciami alebo podľa Boha. Zmena soboty na nedeľu nastala za rímskeho cisára Konštantína v r. 321 a cirkev tieto zmeny prijala.</a:t>
            </a:r>
            <a:endParaRPr dirty="0"/>
          </a:p>
        </p:txBody>
      </p:sp>
      <p:sp>
        <p:nvSpPr>
          <p:cNvPr id="284" name="Google Shape;284;p2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2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Dňa 21. mája 1995 bolo napísané v časopise St. </a:t>
            </a:r>
            <a:r>
              <a:rPr lang="sk-SK" sz="1200" b="0" i="0" dirty="0" err="1">
                <a:solidFill>
                  <a:schemeClr val="dk1"/>
                </a:solidFill>
                <a:latin typeface="Calibri"/>
                <a:ea typeface="Calibri"/>
                <a:cs typeface="Calibri"/>
                <a:sym typeface="Calibri"/>
              </a:rPr>
              <a:t>Catharine</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Catholic</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Church</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Sentinel</a:t>
            </a:r>
            <a:r>
              <a:rPr lang="sk-SK" sz="1200" b="0" i="0" dirty="0">
                <a:solidFill>
                  <a:schemeClr val="dk1"/>
                </a:solidFill>
                <a:latin typeface="Calibri"/>
                <a:ea typeface="Calibri"/>
                <a:cs typeface="Calibri"/>
                <a:sym typeface="Calibri"/>
              </a:rPr>
              <a:t>: „Pravdepodobne najodvážnejšia vec a najrevolučnejšia zmena, ktorú cirkev kedy urobila, prebehla v prvom storočí. Svätý deň.“</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290" name="Google Shape;290;p2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Už ste si niekedy hovorili, prečo je tak veľa rôznych cirkví?</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Pre bežného človeka je to mätúce. Odkiaľ sa tu všetky vzali? Ako môžeme nájsť pravdu?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Dnešnou témou bude: „Prečo je tu tak veľa rôznych cirkví?“</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Božie slovo na to má odpoveď, ktorej môžeme dôverovať.</a:t>
            </a:r>
            <a:endParaRPr dirty="0"/>
          </a:p>
        </p:txBody>
      </p:sp>
      <p:sp>
        <p:nvSpPr>
          <p:cNvPr id="98" name="Google Shape;98;p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3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„…sabat bol zmenený zo soboty na nedeľu, nie z nejakého príkazu zaznamenaného priamo v Písme, ale z vedomia cirkvi o svojej vlastnej moci.“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298" name="Google Shape;298;p3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p3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„Ľudia, ktorí si myslia, že Písmo je jedinou autoritou, by sa mali logicky stať adventistami siedmeho dňa a zachovávať ako svätý deň sobotu.“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306" name="Google Shape;306;p3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3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Zachovávanie nedele nie je v Biblii. Zachovávanie nedele, prvého dňa v týždni ako svätého dňa nikde v Biblii nenachádzame a učenci z celého sveta to potvrdzujú.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Priatelia, pokiaľ chceme robiť to, čo hovorí Biblia, mali by sme sa stať adventistami siedmeho dňa. V dejinách v dobách odpadnutia nahradil pohanský deň slnko biblickú sobotu.</a:t>
            </a:r>
            <a:endParaRPr dirty="0"/>
          </a:p>
        </p:txBody>
      </p:sp>
      <p:sp>
        <p:nvSpPr>
          <p:cNvPr id="314" name="Google Shape;314;p3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3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Dejiny východnej cirkvi na s. 184 hovoria: „Konštantínove mince niesli na jednej strane písmená Kristovho mena a na druhej strane postavu boha slnka..., ako by sa neodvážil zriecť sa záštity tohto jasného telesa.“ Nie je to zaujímavé?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Milióny ľudí zachovávali nedeľu, pretože nepoznali nič lepšie, ale dnes sa dostávame k rozhodnutiu, či budeme nasledovať tradíciu, alebo Božie prikázanie.</a:t>
            </a:r>
            <a:endParaRPr dirty="0"/>
          </a:p>
        </p:txBody>
      </p:sp>
      <p:sp>
        <p:nvSpPr>
          <p:cNvPr id="320" name="Google Shape;320;p3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3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1200" b="0" i="0" dirty="0" err="1">
                <a:solidFill>
                  <a:schemeClr val="dk1"/>
                </a:solidFill>
                <a:latin typeface="Calibri"/>
                <a:ea typeface="Calibri"/>
                <a:cs typeface="Calibri"/>
                <a:sym typeface="Calibri"/>
              </a:rPr>
              <a:t>Exodus</a:t>
            </a:r>
            <a:r>
              <a:rPr lang="sk-SK" sz="1200" b="0" i="0" dirty="0">
                <a:solidFill>
                  <a:schemeClr val="dk1"/>
                </a:solidFill>
                <a:latin typeface="Calibri"/>
                <a:ea typeface="Calibri"/>
                <a:cs typeface="Calibri"/>
                <a:sym typeface="Calibri"/>
              </a:rPr>
              <a:t> 20,11)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„Veď Hospodin za šesť dní utvoril nebo a zem, more a všetko, čo je v nich, a v siedmy deň odpočíval. Preto Hospodin požehnal sobotný deň a posvätil ho.“</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Pokiaľ Boh požehnal nejaký deň, pokiaľ tento deň oddelil , pokiaľ ho učinil svätým, potom priatelia, žiadny človek nemá právo to zmeniť!“</a:t>
            </a:r>
            <a:endParaRPr dirty="0"/>
          </a:p>
        </p:txBody>
      </p:sp>
      <p:sp>
        <p:nvSpPr>
          <p:cNvPr id="328" name="Google Shape;328;p3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3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Stane sa to vecou uctievania, vecou poslušnosti, či budeme nasledovať ľudské tradície alebo to, čo Boh povedal:.</a:t>
            </a:r>
            <a:endParaRPr dirty="0"/>
          </a:p>
        </p:txBody>
      </p:sp>
      <p:sp>
        <p:nvSpPr>
          <p:cNvPr id="336" name="Google Shape;336;p3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Toto obdobie je doba, kedy veriaci robia vo viere kompromisy. Tieto ústupky od viery trvali od r. 323 - 536 n. l.</a:t>
            </a:r>
            <a:endParaRPr dirty="0"/>
          </a:p>
        </p:txBody>
      </p:sp>
      <p:sp>
        <p:nvSpPr>
          <p:cNvPr id="344" name="Google Shape;344;p3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p3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Teraz sa posunieme ku štvrtému obdobiu kresťanskej cirkvi - k plavému (čiže mŕtvolne bledému) koni.</a:t>
            </a:r>
            <a:endParaRPr dirty="0"/>
          </a:p>
        </p:txBody>
      </p:sp>
      <p:sp>
        <p:nvSpPr>
          <p:cNvPr id="350" name="Google Shape;350;p3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5" name="Google Shape;355;p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6,7)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Keď otvoril štvrtú pečať, počul som hlas štvrtej bytosti, ktorá volala: „Poď!“</a:t>
            </a:r>
            <a:endParaRPr dirty="0"/>
          </a:p>
        </p:txBody>
      </p:sp>
      <p:sp>
        <p:nvSpPr>
          <p:cNvPr id="356" name="Google Shape;356;p3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3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6,8)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videl som: Hľa, plavý kôň; ten, čo sedel na ňom, volal sa Smrť a za ním išlo podsvetie.“</a:t>
            </a:r>
            <a:endParaRPr dirty="0"/>
          </a:p>
        </p:txBody>
      </p:sp>
      <p:sp>
        <p:nvSpPr>
          <p:cNvPr id="364" name="Google Shape;364;p3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(Amos 3,7)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„Veru neurobí Pán, Hospodin, nič bez toho, aby nezjavil svoj zámer svojim služobníkom, prorokom.“</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Poďme k Božiemu slovu.</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Pamätajme na to, že nezáleží na tom, čo si myslím ja.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Záleží na tom, či je to v Biblii. A pokiaľ to tam je, tak tomu verím.</a:t>
            </a:r>
            <a:endParaRPr dirty="0"/>
          </a:p>
        </p:txBody>
      </p:sp>
      <p:sp>
        <p:nvSpPr>
          <p:cNvPr id="104" name="Google Shape;104;p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1" name="Google Shape;371;p4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6,8)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„Dostali moc nad štvrtinou zeme zabíjať mečom, hladom a smrťou i divými zvermi zeme.“</a:t>
            </a:r>
            <a:endParaRPr sz="1200" b="0" i="0" dirty="0">
              <a:solidFill>
                <a:schemeClr val="dk1"/>
              </a:solidFill>
              <a:latin typeface="Calibri"/>
              <a:ea typeface="Calibri"/>
              <a:cs typeface="Calibri"/>
              <a:sym typeface="Calibri"/>
            </a:endParaRPr>
          </a:p>
        </p:txBody>
      </p:sp>
      <p:sp>
        <p:nvSpPr>
          <p:cNvPr id="372" name="Google Shape;372;p4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p4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Spojenie cirkvi a štátu - mŕtva viera. Mŕtva viera je predstavená štvrtou pečaťou. Bola to doba jednoty medzi cirkvou a štátom. Svätá ríša rímska sa rozvinula - ale nestala sa len náboženskou, ale tiež politicky štátnou. Máme tu jednotu medzi cirkvou a politikou.</a:t>
            </a:r>
            <a:endParaRPr dirty="0"/>
          </a:p>
        </p:txBody>
      </p:sp>
      <p:sp>
        <p:nvSpPr>
          <p:cNvPr id="380" name="Google Shape;380;p4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Povšimnime si stručné prehlásenie: „Kresťanstvo sa stalo uznávaným náboženstvom v Rímskej ríši a nahradilo pohanstvo. Kresťanstvo, tak ako existovalo v temnom stredoveku, môžeme označiť ako ,pokrstené pohanstvo‘.“ </a:t>
            </a:r>
            <a:r>
              <a:rPr lang="sk-SK" sz="1200" b="0" i="0" dirty="0" err="1">
                <a:solidFill>
                  <a:schemeClr val="dk1"/>
                </a:solidFill>
                <a:latin typeface="Calibri"/>
                <a:ea typeface="Calibri"/>
                <a:cs typeface="Calibri"/>
                <a:sym typeface="Calibri"/>
              </a:rPr>
              <a:t>Church</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History</a:t>
            </a:r>
            <a:r>
              <a:rPr lang="sk-SK" sz="1200" b="0" i="0" dirty="0">
                <a:solidFill>
                  <a:schemeClr val="dk1"/>
                </a:solidFill>
                <a:latin typeface="Calibri"/>
                <a:ea typeface="Calibri"/>
                <a:cs typeface="Calibri"/>
                <a:sym typeface="Calibri"/>
              </a:rPr>
              <a:t>, James </a:t>
            </a:r>
            <a:r>
              <a:rPr lang="sk-SK" sz="1200" b="0" i="0" dirty="0" err="1">
                <a:solidFill>
                  <a:schemeClr val="dk1"/>
                </a:solidFill>
                <a:latin typeface="Calibri"/>
                <a:ea typeface="Calibri"/>
                <a:cs typeface="Calibri"/>
                <a:sym typeface="Calibri"/>
              </a:rPr>
              <a:t>Wharey</a:t>
            </a:r>
            <a:r>
              <a:rPr lang="sk-SK" sz="1200" b="0" i="0" dirty="0">
                <a:solidFill>
                  <a:schemeClr val="dk1"/>
                </a:solidFill>
                <a:latin typeface="Calibri"/>
                <a:ea typeface="Calibri"/>
                <a:cs typeface="Calibri"/>
                <a:sym typeface="Calibri"/>
              </a:rPr>
              <a:t>, 2. storočie, </a:t>
            </a:r>
            <a:r>
              <a:rPr lang="sk-SK" sz="1200" b="1" i="0" dirty="0">
                <a:solidFill>
                  <a:schemeClr val="dk1"/>
                </a:solidFill>
                <a:latin typeface="Calibri"/>
                <a:ea typeface="Calibri"/>
                <a:cs typeface="Calibri"/>
                <a:sym typeface="Calibri"/>
              </a:rPr>
              <a:t> </a:t>
            </a:r>
            <a:r>
              <a:rPr lang="sk-SK" sz="1200" b="0" i="0" dirty="0">
                <a:solidFill>
                  <a:schemeClr val="dk1"/>
                </a:solidFill>
                <a:latin typeface="Calibri"/>
                <a:ea typeface="Calibri"/>
                <a:cs typeface="Calibri"/>
                <a:sym typeface="Calibri"/>
              </a:rPr>
              <a:t>2. kap., oddiel 7</a:t>
            </a:r>
            <a:endParaRPr dirty="0"/>
          </a:p>
        </p:txBody>
      </p:sp>
      <p:sp>
        <p:nvSpPr>
          <p:cNvPr id="386" name="Google Shape;386;p4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4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Pamätajme na to, že v tej dobe nemali ľudia prístup k Božiemu slovu a naviac jeho držanie bolo nezákonné. Povedal sme tiež, že ešte neexistovala kníhtlač. Bez prístupu k Božiemu slovu nasledovali ľudia tradície. Boli ovplyvňovaní pohanskými obradmi, ktoré sa votreli do cirkvi.</a:t>
            </a:r>
            <a:endParaRPr dirty="0"/>
          </a:p>
        </p:txBody>
      </p:sp>
      <p:sp>
        <p:nvSpPr>
          <p:cNvPr id="394" name="Google Shape;394;p4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Doba temna - 50 000 000 mučeníkov</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Bola to strašná doba odpadnutia a hrozné obdobie prenasledovania Božieho ľudu. To je dôvod, prečo sa jej často hovorí „doba temna„. Päťdesiat miliónov kresťanov bolo vydaných na smrť kvôli svojej viere.</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Duchovne to bolo temno, pretože tradície nahradili Boží slovo. Kupovanie si odpustenia hriechov pomocou odpustkov nahradilo spasenie zdarma poskytnuté z milosti Ježiša Krista.</a:t>
            </a:r>
            <a:endParaRPr dirty="0"/>
          </a:p>
        </p:txBody>
      </p:sp>
      <p:sp>
        <p:nvSpPr>
          <p:cNvPr id="400" name="Google Shape;400;p4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p4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Biblii nie je ani slovo o očistci.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Pohanské myšlienky o živote po smrti, vrátane myšlienky očistca boli prijímané ako fakt. Ale v Biblii sa o očistci vôbec nehovorí, ale napriek tomu sa z toho stalo učenie cirkvi.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Bude Božia pravda pošľapávaná navždy?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Nie! Svetlo pravdy opäť prenikne temnotou!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Plameň pravdy bol udržovaný </a:t>
            </a:r>
            <a:r>
              <a:rPr lang="sk-SK" sz="1200" b="0" i="0" dirty="0" err="1">
                <a:solidFill>
                  <a:schemeClr val="dk1"/>
                </a:solidFill>
                <a:latin typeface="Calibri"/>
                <a:ea typeface="Calibri"/>
                <a:cs typeface="Calibri"/>
                <a:sym typeface="Calibri"/>
              </a:rPr>
              <a:t>Valdenskými</a:t>
            </a:r>
            <a:r>
              <a:rPr lang="sk-SK" sz="1200" b="0" i="0" dirty="0">
                <a:solidFill>
                  <a:schemeClr val="dk1"/>
                </a:solidFill>
                <a:latin typeface="Calibri"/>
                <a:ea typeface="Calibri"/>
                <a:cs typeface="Calibri"/>
                <a:sym typeface="Calibri"/>
              </a:rPr>
              <a:t>.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 opustených horách severného Talianska nachádzame ich dejiny.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Veľmi skoro sa im podarilo získať Božie slovo v ich rodnom jazyku.  </a:t>
            </a:r>
            <a:r>
              <a:rPr lang="sk-SK" sz="1200" b="0" i="0" dirty="0" err="1">
                <a:solidFill>
                  <a:schemeClr val="dk1"/>
                </a:solidFill>
                <a:latin typeface="Calibri"/>
                <a:ea typeface="Calibri"/>
                <a:cs typeface="Calibri"/>
                <a:sym typeface="Calibri"/>
              </a:rPr>
              <a:t>Valdenskí</a:t>
            </a:r>
            <a:r>
              <a:rPr lang="sk-SK" sz="1200" b="0" i="0" dirty="0">
                <a:solidFill>
                  <a:schemeClr val="dk1"/>
                </a:solidFill>
                <a:latin typeface="Calibri"/>
                <a:ea typeface="Calibri"/>
                <a:cs typeface="Calibri"/>
                <a:sym typeface="Calibri"/>
              </a:rPr>
              <a:t> prepisovali Písmo ručne a dávali jeho časti svojim deťom.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 týmito veršami všitými do svojich kabátov sa ich deti vydali dole do veľkých Európskych miest.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Hovorili o Biblii sa svojimi priateľmi, s ktorými sa zoznámili na trhoch a na univerzitách. Samozrejme pokiaľ boli chytení, boli upálení na hranici. Aj keď mnoho z nich prišli o život, </a:t>
            </a:r>
            <a:r>
              <a:rPr lang="sk-SK" sz="1200" b="0" i="0" dirty="0" err="1">
                <a:solidFill>
                  <a:schemeClr val="dk1"/>
                </a:solidFill>
                <a:latin typeface="Calibri"/>
                <a:ea typeface="Calibri"/>
                <a:cs typeface="Calibri"/>
                <a:sym typeface="Calibri"/>
              </a:rPr>
              <a:t>Valdenskí</a:t>
            </a:r>
            <a:r>
              <a:rPr lang="sk-SK" sz="1200" b="0" i="0" dirty="0">
                <a:solidFill>
                  <a:schemeClr val="dk1"/>
                </a:solidFill>
                <a:latin typeface="Calibri"/>
                <a:ea typeface="Calibri"/>
                <a:cs typeface="Calibri"/>
                <a:sym typeface="Calibri"/>
              </a:rPr>
              <a:t> to považovali za prednosť, že sa mohli podieľať na šírení Božieho diela.</a:t>
            </a:r>
            <a:endParaRPr dirty="0"/>
          </a:p>
        </p:txBody>
      </p:sp>
      <p:sp>
        <p:nvSpPr>
          <p:cNvPr id="406" name="Google Shape;406;p4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p4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Reformácia objavila pre Božiu cirkev zabudnuté pravdy. Semienka pravdy, ktoré títo ľudia zasadili, vyrastú do úžasnej úrody reformácie. Reformácia odhalila učení o čistej viere v Ježiša zástupom ľudí v Európe.</a:t>
            </a:r>
            <a:endParaRPr dirty="0"/>
          </a:p>
        </p:txBody>
      </p:sp>
      <p:sp>
        <p:nvSpPr>
          <p:cNvPr id="413" name="Google Shape;413;p4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p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 </a:t>
            </a:r>
            <a:r>
              <a:rPr lang="sk-SK" sz="1200" b="0" i="0" dirty="0" err="1">
                <a:solidFill>
                  <a:schemeClr val="dk1"/>
                </a:solidFill>
                <a:latin typeface="Calibri"/>
                <a:ea typeface="Calibri"/>
                <a:cs typeface="Calibri"/>
                <a:sym typeface="Calibri"/>
              </a:rPr>
              <a:t>Valdenských</a:t>
            </a:r>
            <a:r>
              <a:rPr lang="sk-SK" sz="1200" b="0" i="0" dirty="0">
                <a:solidFill>
                  <a:schemeClr val="dk1"/>
                </a:solidFill>
                <a:latin typeface="Calibri"/>
                <a:ea typeface="Calibri"/>
                <a:cs typeface="Calibri"/>
                <a:sym typeface="Calibri"/>
              </a:rPr>
              <a:t> prišiel reformátor a študent Biblie v Prahe, jeho meno bolo Ján Hus.  Ten spoločne so svojim priateľom </a:t>
            </a:r>
            <a:r>
              <a:rPr lang="sk-SK" sz="1200" b="0" i="0" dirty="0" err="1">
                <a:solidFill>
                  <a:schemeClr val="dk1"/>
                </a:solidFill>
                <a:latin typeface="Calibri"/>
                <a:ea typeface="Calibri"/>
                <a:cs typeface="Calibri"/>
                <a:sym typeface="Calibri"/>
              </a:rPr>
              <a:t>Jeronýmom</a:t>
            </a:r>
            <a:r>
              <a:rPr lang="sk-SK" sz="1200" b="0" i="0" dirty="0">
                <a:solidFill>
                  <a:schemeClr val="dk1"/>
                </a:solidFill>
                <a:latin typeface="Calibri"/>
                <a:ea typeface="Calibri"/>
                <a:cs typeface="Calibri"/>
                <a:sym typeface="Calibri"/>
              </a:rPr>
              <a:t> prišli na to, že je dôležitejšie poslúchať Boha než cirkev či človeka. Pretože sa zastávali Božieho slova a odmietali nasledovať tradíciu cirkvi, boli upálení na hranici. Ich popol bol hodený do rieky, ktorá sa vlieva do Stredozemného mora. Ich popol ako semeno a reformácia začala rásť.</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 Husovi a </a:t>
            </a:r>
            <a:r>
              <a:rPr lang="sk-SK" sz="1200" b="0" i="0" dirty="0" err="1">
                <a:solidFill>
                  <a:schemeClr val="dk1"/>
                </a:solidFill>
                <a:latin typeface="Calibri"/>
                <a:ea typeface="Calibri"/>
                <a:cs typeface="Calibri"/>
                <a:sym typeface="Calibri"/>
              </a:rPr>
              <a:t>Jeronýmovi</a:t>
            </a:r>
            <a:r>
              <a:rPr lang="sk-SK" sz="1200" b="0" i="0" dirty="0">
                <a:solidFill>
                  <a:schemeClr val="dk1"/>
                </a:solidFill>
                <a:latin typeface="Calibri"/>
                <a:ea typeface="Calibri"/>
                <a:cs typeface="Calibri"/>
                <a:sym typeface="Calibri"/>
              </a:rPr>
              <a:t> objavil nemecký mních Martin Luther, že spasenie je čisto z milosti. Niektorí ľudia si kladú otázku: „Ako je to možné, že Hus a </a:t>
            </a:r>
            <a:r>
              <a:rPr lang="sk-SK" sz="1200" b="0" i="0" dirty="0" err="1">
                <a:solidFill>
                  <a:schemeClr val="dk1"/>
                </a:solidFill>
                <a:latin typeface="Calibri"/>
                <a:ea typeface="Calibri"/>
                <a:cs typeface="Calibri"/>
                <a:sym typeface="Calibri"/>
              </a:rPr>
              <a:t>Jeroným</a:t>
            </a:r>
            <a:r>
              <a:rPr lang="sk-SK" sz="1200" b="0" i="0" dirty="0">
                <a:solidFill>
                  <a:schemeClr val="dk1"/>
                </a:solidFill>
                <a:latin typeface="Calibri"/>
                <a:ea typeface="Calibri"/>
                <a:cs typeface="Calibri"/>
                <a:sym typeface="Calibri"/>
              </a:rPr>
              <a:t> a Luther neobjavili všetky pravdy, ktoré sa stratili behom doby temna?“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Ani Ježišovi učeníci neboli schopní naučiť sa všetko naraz. Zmena občas potrebuje nejaký čas. Ježiš svojim učeníkom povedal:</a:t>
            </a:r>
            <a:endParaRPr dirty="0"/>
          </a:p>
        </p:txBody>
      </p:sp>
      <p:sp>
        <p:nvSpPr>
          <p:cNvPr id="419" name="Google Shape;419;p4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4" name="Google Shape;424;p4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16,12)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„Ešte vám mám toho veľa povedať, ale teraz to nemôžete zniesť.“</a:t>
            </a:r>
            <a:endParaRPr dirty="0"/>
          </a:p>
        </p:txBody>
      </p:sp>
      <p:sp>
        <p:nvSpPr>
          <p:cNvPr id="425" name="Google Shape;425;p4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2" name="Google Shape;432;p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Objavovanie stratených biblických právd je proces. Trvalo to stovky rokov, aby sa vytratila viera v Ježiša v dobách temna. A bude tiež nejakú dobu trvať, než tieto pravdy znovu objavíme.</a:t>
            </a:r>
            <a:endParaRPr dirty="0"/>
          </a:p>
        </p:txBody>
      </p:sp>
      <p:sp>
        <p:nvSpPr>
          <p:cNvPr id="433" name="Google Shape;433;p4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Aby sme začali naše štúdium, poďme otvoriť poslednú knihu Biblie - Zjavenie.</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Zjavenie, šiesta kapitola, hovorí o štyroch jazdcoch.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Títo štyria jazdci predstavujú rôzne obdobia kresťanskej cirkvi v dejinách.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Na týchto obdobiach vidíme vznik rôznych cirkví, ako ich dnes poznáme.</a:t>
            </a:r>
            <a:endParaRPr dirty="0"/>
          </a:p>
        </p:txBody>
      </p:sp>
      <p:sp>
        <p:nvSpPr>
          <p:cNvPr id="112" name="Google Shape;112;p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p5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zomrel Luther, jeho nasledovníci prijali všetko, čo povedal a vytvorili Luteránsku cirkev. Pre nich sa reformácia zastavila </a:t>
            </a:r>
            <a:r>
              <a:rPr lang="sk-SK" sz="1200" b="0" i="0" dirty="0" err="1">
                <a:solidFill>
                  <a:schemeClr val="dk1"/>
                </a:solidFill>
                <a:latin typeface="Calibri"/>
                <a:ea typeface="Calibri"/>
                <a:cs typeface="Calibri"/>
                <a:sym typeface="Calibri"/>
              </a:rPr>
              <a:t>Lutherovou</a:t>
            </a:r>
            <a:r>
              <a:rPr lang="sk-SK" sz="1200" b="0" i="0" dirty="0">
                <a:solidFill>
                  <a:schemeClr val="dk1"/>
                </a:solidFill>
                <a:latin typeface="Calibri"/>
                <a:ea typeface="Calibri"/>
                <a:cs typeface="Calibri"/>
                <a:sym typeface="Calibri"/>
              </a:rPr>
              <a:t> smrťou.</a:t>
            </a:r>
            <a:endParaRPr dirty="0"/>
          </a:p>
        </p:txBody>
      </p:sp>
      <p:sp>
        <p:nvSpPr>
          <p:cNvPr id="441" name="Google Shape;441;p5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6" name="Google Shape;446;p5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 Nemecka pôjdeme o niečo južnejšie do Ženevy vo Švajčiarsku a nájdeme tam študenta Biblie menom Ján Kalvín, ktorý pri svojom štúdiu objavil, že kresťania nielen že získavajú milosť a odpustenie a môžu prichádzať s odvahou k trónu milosti, ale tiež skutočnosť, že je dôležitý rast v Kristovi. Takže Kalvín učil doktrínu rastu, ktorému niektorí hovoria posvätenie. Keď prijímame Ježiša, dáva nám silu víťaziť nad hriechom.</a:t>
            </a:r>
            <a:endParaRPr dirty="0"/>
          </a:p>
        </p:txBody>
      </p:sp>
      <p:sp>
        <p:nvSpPr>
          <p:cNvPr id="447" name="Google Shape;447;p5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p5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Ján Kalvín zomrel, jeho nasledovníci vzali všetko, čo povedal a utvorili Reformovanú či Presbyteriánskou cirkev.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Takže pravda, ktorá sa stratila v dobe temna sa pomaly vynárala na povrch.</a:t>
            </a:r>
            <a:endParaRPr dirty="0"/>
          </a:p>
        </p:txBody>
      </p:sp>
      <p:sp>
        <p:nvSpPr>
          <p:cNvPr id="453" name="Google Shape;453;p5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5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Niekedy v tejto dobe niektorí kresťania v rôznych častiach severnej Európy došli pri svojom štúdiu Biblie k záveru, že miesto pokropenia malých detí, by sme mali nasledovať Kristov príklad.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Malo by to byť rozhodnutie dospelých ľudí a krst by mal byť vykonaný ponorením. Takým ľuďom sa hovorilo </a:t>
            </a:r>
            <a:r>
              <a:rPr lang="sk-SK" sz="1200" b="0" i="0" dirty="0" err="1">
                <a:solidFill>
                  <a:schemeClr val="dk1"/>
                </a:solidFill>
                <a:latin typeface="Calibri"/>
                <a:ea typeface="Calibri"/>
                <a:cs typeface="Calibri"/>
                <a:sym typeface="Calibri"/>
              </a:rPr>
              <a:t>anabaptistia</a:t>
            </a:r>
            <a:r>
              <a:rPr lang="sk-SK" sz="1200" b="0" i="0" dirty="0">
                <a:solidFill>
                  <a:schemeClr val="dk1"/>
                </a:solidFill>
                <a:latin typeface="Calibri"/>
                <a:ea typeface="Calibri"/>
                <a:cs typeface="Calibri"/>
                <a:sym typeface="Calibri"/>
              </a:rPr>
              <a:t> čiže novokrstenci.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Krst ponorením - aby bol človek ponorený úplne pod vodu, ako tomu bolo aj u Ježiša - je veľmi dôležitá prax, ktorá sa behom doby temna stratila. Symbolizuje to smrť hriechu a život s Bohom.</a:t>
            </a:r>
            <a:endParaRPr dirty="0"/>
          </a:p>
        </p:txBody>
      </p:sp>
      <p:sp>
        <p:nvSpPr>
          <p:cNvPr id="459" name="Google Shape;459;p5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5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(Rimanom 6,3)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„Alebo neviete, že všetci, čo sme boli pokrstení v Krista Ježiša, boli sme pokrstení v jeho smrť?“</a:t>
            </a:r>
            <a:endParaRPr dirty="0"/>
          </a:p>
        </p:txBody>
      </p:sp>
      <p:sp>
        <p:nvSpPr>
          <p:cNvPr id="465" name="Google Shape;465;p5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5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(Rimanom 6,4)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„Krstom sme teda spolu s ním boli pochovaní v smrti, aby sme tak, ako bol slávou Otca vzkriesený z mŕtvych Kristus, aj my kráčali v novote života.“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Samozrejme, že krst je len vonkajší symbol, ktorý ukazuje náš vnútorný vzťah s Ježišom.</a:t>
            </a:r>
            <a:endParaRPr dirty="0"/>
          </a:p>
        </p:txBody>
      </p:sp>
      <p:sp>
        <p:nvSpPr>
          <p:cNvPr id="473" name="Google Shape;473;p5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5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0" name="Google Shape;480;p5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28,18)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Ježiš pristúpil a povedal im: „Daná mi je všetka moc na nebi aj na zemi.“</a:t>
            </a:r>
            <a:endParaRPr dirty="0"/>
          </a:p>
        </p:txBody>
      </p:sp>
      <p:sp>
        <p:nvSpPr>
          <p:cNvPr id="481" name="Google Shape;481;p5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5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8" name="Google Shape;488;p5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28,19)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„Choďte teda a získavajte mi učeníkov vo všetkých národoch a krstite ich v mene Otca i Syna i Svätého Ducha.“</a:t>
            </a:r>
            <a:endParaRPr dirty="0"/>
          </a:p>
        </p:txBody>
      </p:sp>
      <p:sp>
        <p:nvSpPr>
          <p:cNvPr id="489" name="Google Shape;489;p5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 name="Google Shape;496;p5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Ježiš dal povolanie svojej cirkvi, aby šla, učila, krstila a získavala učeníkov. </a:t>
            </a:r>
            <a:r>
              <a:rPr lang="sk-SK" sz="1200" b="0" i="0" dirty="0" err="1">
                <a:solidFill>
                  <a:schemeClr val="dk1"/>
                </a:solidFill>
                <a:latin typeface="Calibri"/>
                <a:ea typeface="Calibri"/>
                <a:cs typeface="Calibri"/>
                <a:sym typeface="Calibri"/>
              </a:rPr>
              <a:t>Anabaptistia</a:t>
            </a:r>
            <a:r>
              <a:rPr lang="sk-SK" sz="1200" b="0" i="0" dirty="0">
                <a:solidFill>
                  <a:schemeClr val="dk1"/>
                </a:solidFill>
                <a:latin typeface="Calibri"/>
                <a:ea typeface="Calibri"/>
                <a:cs typeface="Calibri"/>
                <a:sym typeface="Calibri"/>
              </a:rPr>
              <a:t> dodržovali a plnili toto poslanie rovnako, ako to robíme my dnes.</a:t>
            </a:r>
            <a:endParaRPr dirty="0"/>
          </a:p>
        </p:txBody>
      </p:sp>
      <p:sp>
        <p:nvSpPr>
          <p:cNvPr id="497" name="Google Shape;497;p5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5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Mnoho z týchto </a:t>
            </a:r>
            <a:r>
              <a:rPr lang="sk-SK" sz="1200" b="0" i="0" dirty="0" err="1">
                <a:solidFill>
                  <a:schemeClr val="dk1"/>
                </a:solidFill>
                <a:latin typeface="Calibri"/>
                <a:ea typeface="Calibri"/>
                <a:cs typeface="Calibri"/>
                <a:sym typeface="Calibri"/>
              </a:rPr>
              <a:t>anabaptistov</a:t>
            </a:r>
            <a:r>
              <a:rPr lang="sk-SK" sz="1200" b="0" i="0" dirty="0">
                <a:solidFill>
                  <a:schemeClr val="dk1"/>
                </a:solidFill>
                <a:latin typeface="Calibri"/>
                <a:ea typeface="Calibri"/>
                <a:cs typeface="Calibri"/>
                <a:sym typeface="Calibri"/>
              </a:rPr>
              <a:t> prišlo o život, pretože odmietli pokrstiť svoje dieťa a nechali sa potom pokrstiť ako dospelí, čím nasledovali učenie Biblie. tu vidíte, že reformátori objavovali pravdy, ktoré sa stratili v dobe temna. Keď ich objavili, ich nasledovníci ich dali dohromady, a tak pozdejšie vznikli veľké protestantské cirkvi ako sú luteráni, presbyteriáni alebo baptisti.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 Anglicku študoval Bibliu muž menom John </a:t>
            </a:r>
            <a:r>
              <a:rPr lang="sk-SK" sz="1200" b="0" i="0" dirty="0" err="1">
                <a:solidFill>
                  <a:schemeClr val="dk1"/>
                </a:solidFill>
                <a:latin typeface="Calibri"/>
                <a:ea typeface="Calibri"/>
                <a:cs typeface="Calibri"/>
                <a:sym typeface="Calibri"/>
              </a:rPr>
              <a:t>Wesley</a:t>
            </a:r>
            <a:r>
              <a:rPr lang="sk-SK" sz="1200" b="0" i="0" dirty="0">
                <a:solidFill>
                  <a:schemeClr val="dk1"/>
                </a:solidFill>
                <a:latin typeface="Calibri"/>
                <a:ea typeface="Calibri"/>
                <a:cs typeface="Calibri"/>
                <a:sym typeface="Calibri"/>
              </a:rPr>
              <a:t>. Ten objavil biblické učenie o svätosti – </a:t>
            </a:r>
            <a:r>
              <a:rPr lang="sk-SK" sz="1200" b="0" i="0" dirty="0" err="1">
                <a:solidFill>
                  <a:schemeClr val="dk1"/>
                </a:solidFill>
                <a:latin typeface="Calibri"/>
                <a:ea typeface="Calibri"/>
                <a:cs typeface="Calibri"/>
                <a:sym typeface="Calibri"/>
              </a:rPr>
              <a:t>tj</a:t>
            </a:r>
            <a:r>
              <a:rPr lang="sk-SK" sz="1200" b="0" i="0" dirty="0">
                <a:solidFill>
                  <a:schemeClr val="dk1"/>
                </a:solidFill>
                <a:latin typeface="Calibri"/>
                <a:ea typeface="Calibri"/>
                <a:cs typeface="Calibri"/>
                <a:sym typeface="Calibri"/>
              </a:rPr>
              <a:t>. že veriaci, ktorí sú spasení Ježišovou milosťou môžu v jeho moci žiť zbožným životom.</a:t>
            </a:r>
            <a:endParaRPr dirty="0"/>
          </a:p>
        </p:txBody>
      </p:sp>
      <p:sp>
        <p:nvSpPr>
          <p:cNvPr id="503" name="Google Shape;503;p5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6,1)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Videl som, ako Baránok otvoril jednu zo siedmich pečatí a počul som jednu zo štyroch bytostí zvolať hromovým hlasom: „Poď!“</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Dejiny kresťanskej cirkvi sú tu v šiestej kapitole zjavené.</a:t>
            </a:r>
            <a:endParaRPr dirty="0"/>
          </a:p>
        </p:txBody>
      </p:sp>
      <p:sp>
        <p:nvSpPr>
          <p:cNvPr id="118" name="Google Shape;118;p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6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8" name="Google Shape;508;p6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John </a:t>
            </a:r>
            <a:r>
              <a:rPr lang="sk-SK" sz="1200" b="0" i="0" dirty="0" err="1">
                <a:solidFill>
                  <a:schemeClr val="dk1"/>
                </a:solidFill>
                <a:latin typeface="Calibri"/>
                <a:ea typeface="Calibri"/>
                <a:cs typeface="Calibri"/>
                <a:sym typeface="Calibri"/>
              </a:rPr>
              <a:t>Wesley</a:t>
            </a:r>
            <a:r>
              <a:rPr lang="sk-SK" sz="1200" b="0" i="0" dirty="0">
                <a:solidFill>
                  <a:schemeClr val="dk1"/>
                </a:solidFill>
                <a:latin typeface="Calibri"/>
                <a:ea typeface="Calibri"/>
                <a:cs typeface="Calibri"/>
                <a:sym typeface="Calibri"/>
              </a:rPr>
              <a:t> bol veľký reformátor a keď zomrel, jeho nasledovníci vytvorili Cirkev metodistov. Nové hnutie sa šírilo po svete ako v Južnej Amerike, v Európe, Severnej Amerike a ľudia začali viac študovať o druhom Ježišovom príchode.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Muž zo Spojených štátov menom William </a:t>
            </a:r>
            <a:r>
              <a:rPr lang="sk-SK" sz="1200" b="0" i="0" dirty="0" err="1">
                <a:solidFill>
                  <a:schemeClr val="dk1"/>
                </a:solidFill>
                <a:latin typeface="Calibri"/>
                <a:ea typeface="Calibri"/>
                <a:cs typeface="Calibri"/>
                <a:sym typeface="Calibri"/>
              </a:rPr>
              <a:t>Miller</a:t>
            </a:r>
            <a:r>
              <a:rPr lang="sk-SK" sz="1200" b="0" i="0" dirty="0">
                <a:solidFill>
                  <a:schemeClr val="dk1"/>
                </a:solidFill>
                <a:latin typeface="Calibri"/>
                <a:ea typeface="Calibri"/>
                <a:cs typeface="Calibri"/>
                <a:sym typeface="Calibri"/>
              </a:rPr>
              <a:t> študoval </a:t>
            </a:r>
            <a:r>
              <a:rPr lang="sk-SK" sz="1200" b="0" i="0" dirty="0" err="1">
                <a:solidFill>
                  <a:schemeClr val="dk1"/>
                </a:solidFill>
                <a:latin typeface="Calibri"/>
                <a:ea typeface="Calibri"/>
                <a:cs typeface="Calibri"/>
                <a:sym typeface="Calibri"/>
              </a:rPr>
              <a:t>Ježišové</a:t>
            </a:r>
            <a:r>
              <a:rPr lang="sk-SK" sz="1200" b="0" i="0" dirty="0">
                <a:solidFill>
                  <a:schemeClr val="dk1"/>
                </a:solidFill>
                <a:latin typeface="Calibri"/>
                <a:ea typeface="Calibri"/>
                <a:cs typeface="Calibri"/>
                <a:sym typeface="Calibri"/>
              </a:rPr>
              <a:t> zasľúbenia o jeho druhom príchode. Tiež sa venoval proroctvám Daniela a Zjavenia a pochopil z toho, že Ježišov príchod príde veľmi skoro.</a:t>
            </a:r>
            <a:endParaRPr dirty="0"/>
          </a:p>
        </p:txBody>
      </p:sp>
      <p:sp>
        <p:nvSpPr>
          <p:cNvPr id="509" name="Google Shape;509;p6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6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p6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Takže </a:t>
            </a:r>
            <a:r>
              <a:rPr lang="sk-SK" sz="1200" b="0" i="0" dirty="0" err="1">
                <a:solidFill>
                  <a:schemeClr val="dk1"/>
                </a:solidFill>
                <a:latin typeface="Calibri"/>
                <a:ea typeface="Calibri"/>
                <a:cs typeface="Calibri"/>
                <a:sym typeface="Calibri"/>
              </a:rPr>
              <a:t>Millerovo</a:t>
            </a:r>
            <a:r>
              <a:rPr lang="sk-SK" sz="1200" b="0" i="0" dirty="0">
                <a:solidFill>
                  <a:schemeClr val="dk1"/>
                </a:solidFill>
                <a:latin typeface="Calibri"/>
                <a:ea typeface="Calibri"/>
                <a:cs typeface="Calibri"/>
                <a:sym typeface="Calibri"/>
              </a:rPr>
              <a:t> učenie stavalo na tom, čo </a:t>
            </a:r>
            <a:r>
              <a:rPr lang="sk-SK" sz="1200" b="0" i="0" dirty="0" err="1">
                <a:solidFill>
                  <a:schemeClr val="dk1"/>
                </a:solidFill>
                <a:latin typeface="Calibri"/>
                <a:ea typeface="Calibri"/>
                <a:cs typeface="Calibri"/>
                <a:sym typeface="Calibri"/>
              </a:rPr>
              <a:t>valdénsky</a:t>
            </a:r>
            <a:r>
              <a:rPr lang="sk-SK" sz="1200" b="0" i="0" dirty="0">
                <a:solidFill>
                  <a:schemeClr val="dk1"/>
                </a:solidFill>
                <a:latin typeface="Calibri"/>
                <a:ea typeface="Calibri"/>
                <a:cs typeface="Calibri"/>
                <a:sym typeface="Calibri"/>
              </a:rPr>
              <a:t> učili o Biblii, čo Hus učil o poslušnosti a čo Luther učil o milosti...</a:t>
            </a:r>
            <a:endParaRPr dirty="0"/>
          </a:p>
        </p:txBody>
      </p:sp>
      <p:sp>
        <p:nvSpPr>
          <p:cNvPr id="515" name="Google Shape;515;p6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2" name="Google Shape;522;p6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 čo učil Kalvín o posvätení a kresťanskom raste, čo učili </a:t>
            </a:r>
            <a:r>
              <a:rPr lang="sk-SK" sz="1200" b="0" i="0" dirty="0" err="1">
                <a:solidFill>
                  <a:schemeClr val="dk1"/>
                </a:solidFill>
                <a:latin typeface="Calibri"/>
                <a:ea typeface="Calibri"/>
                <a:cs typeface="Calibri"/>
                <a:sym typeface="Calibri"/>
              </a:rPr>
              <a:t>anabaptistia</a:t>
            </a:r>
            <a:r>
              <a:rPr lang="sk-SK" sz="1200" b="0" i="0" dirty="0">
                <a:solidFill>
                  <a:schemeClr val="dk1"/>
                </a:solidFill>
                <a:latin typeface="Calibri"/>
                <a:ea typeface="Calibri"/>
                <a:cs typeface="Calibri"/>
                <a:sym typeface="Calibri"/>
              </a:rPr>
              <a:t> o krste, čo </a:t>
            </a:r>
            <a:r>
              <a:rPr lang="sk-SK" sz="1200" b="0" i="0" dirty="0" err="1">
                <a:solidFill>
                  <a:schemeClr val="dk1"/>
                </a:solidFill>
                <a:latin typeface="Calibri"/>
                <a:ea typeface="Calibri"/>
                <a:cs typeface="Calibri"/>
                <a:sym typeface="Calibri"/>
              </a:rPr>
              <a:t>Wesley</a:t>
            </a:r>
            <a:r>
              <a:rPr lang="sk-SK" sz="1200" b="0" i="0" dirty="0">
                <a:solidFill>
                  <a:schemeClr val="dk1"/>
                </a:solidFill>
                <a:latin typeface="Calibri"/>
                <a:ea typeface="Calibri"/>
                <a:cs typeface="Calibri"/>
                <a:sym typeface="Calibri"/>
              </a:rPr>
              <a:t> učil o svätosti a k tomu všetkému dodal </a:t>
            </a:r>
            <a:r>
              <a:rPr lang="sk-SK" sz="1200" b="0" i="0" dirty="0" err="1">
                <a:solidFill>
                  <a:schemeClr val="dk1"/>
                </a:solidFill>
                <a:latin typeface="Calibri"/>
                <a:ea typeface="Calibri"/>
                <a:cs typeface="Calibri"/>
                <a:sym typeface="Calibri"/>
              </a:rPr>
              <a:t>Miller</a:t>
            </a:r>
            <a:r>
              <a:rPr lang="sk-SK" sz="1200" b="0" i="0" dirty="0">
                <a:solidFill>
                  <a:schemeClr val="dk1"/>
                </a:solidFill>
                <a:latin typeface="Calibri"/>
                <a:ea typeface="Calibri"/>
                <a:cs typeface="Calibri"/>
                <a:sym typeface="Calibri"/>
              </a:rPr>
              <a:t> učenie o blízkom Kristovom príchode. Na </a:t>
            </a:r>
            <a:r>
              <a:rPr lang="sk-SK" sz="1200" b="0" i="0" dirty="0" err="1">
                <a:solidFill>
                  <a:schemeClr val="dk1"/>
                </a:solidFill>
                <a:latin typeface="Calibri"/>
                <a:ea typeface="Calibri"/>
                <a:cs typeface="Calibri"/>
                <a:sym typeface="Calibri"/>
              </a:rPr>
              <a:t>Millera</a:t>
            </a:r>
            <a:r>
              <a:rPr lang="sk-SK" sz="1200" b="0" i="0" dirty="0">
                <a:solidFill>
                  <a:schemeClr val="dk1"/>
                </a:solidFill>
                <a:latin typeface="Calibri"/>
                <a:ea typeface="Calibri"/>
                <a:cs typeface="Calibri"/>
                <a:sym typeface="Calibri"/>
              </a:rPr>
              <a:t> úzko nadväzovalo tzv. „Adventné hnutie“.  Jeho priatelia tiež v Biblii objavili, že keď ľudia zomrú, je to ako keď spí a očakávajú vzkriesenie. Aké nádherné ráno to bude, až sa znovu stretnú tí, ktorých smrť rozlúčila.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523" name="Google Shape;523;p6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0" name="Google Shape;530;p6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Prví adventisti objavili z Biblie toto: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1. Smrť je ako spánok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2. Ježiš príde skoro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3. Ježiš potom vzkriesi mŕtvych</a:t>
            </a:r>
            <a:endParaRPr dirty="0"/>
          </a:p>
        </p:txBody>
      </p:sp>
      <p:sp>
        <p:nvSpPr>
          <p:cNvPr id="531" name="Google Shape;531;p6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 name="Google Shape;538;p6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k-SK" sz="1200" b="0" i="0" dirty="0">
                <a:solidFill>
                  <a:schemeClr val="dk1"/>
                </a:solidFill>
                <a:latin typeface="Calibri"/>
                <a:ea typeface="Calibri"/>
                <a:cs typeface="Calibri"/>
                <a:sym typeface="Calibri"/>
              </a:rPr>
              <a:t>(1. </a:t>
            </a:r>
            <a:r>
              <a:rPr lang="sk-SK" sz="1200" b="0" i="0" dirty="0" err="1">
                <a:solidFill>
                  <a:schemeClr val="dk1"/>
                </a:solidFill>
                <a:latin typeface="Calibri"/>
                <a:ea typeface="Calibri"/>
                <a:cs typeface="Calibri"/>
                <a:sym typeface="Calibri"/>
              </a:rPr>
              <a:t>Tesaloničanom</a:t>
            </a:r>
            <a:r>
              <a:rPr lang="sk-SK" sz="1200" b="0" i="0" dirty="0">
                <a:solidFill>
                  <a:schemeClr val="dk1"/>
                </a:solidFill>
                <a:latin typeface="Calibri"/>
                <a:ea typeface="Calibri"/>
                <a:cs typeface="Calibri"/>
                <a:sym typeface="Calibri"/>
              </a:rPr>
              <a:t> 4,16) </a:t>
            </a:r>
            <a:br>
              <a:rPr lang="sk-SK" sz="1200" b="0" i="0" dirty="0">
                <a:solidFill>
                  <a:schemeClr val="dk1"/>
                </a:solidFill>
                <a:latin typeface="Calibri"/>
                <a:ea typeface="Calibri"/>
                <a:cs typeface="Calibri"/>
                <a:sym typeface="Calibri"/>
              </a:rPr>
            </a:br>
            <a:r>
              <a:rPr lang="sk-SK" sz="1200" b="1" i="0" dirty="0">
                <a:solidFill>
                  <a:srgbClr val="FFFFFF"/>
                </a:solidFill>
                <a:latin typeface="Source Sans Pro" panose="020B0503030403020204" pitchFamily="34" charset="0"/>
                <a:ea typeface="Source Sans Pro" panose="020B0503030403020204" pitchFamily="34" charset="0"/>
                <a:sym typeface="Arial"/>
              </a:rPr>
              <a:t>„Lebo vo chvíli, keď zaznie povel, hlas archanjela a Božia poľnica, sám Pán zostúpi z neba a prví vstanú tí, čo zomreli v Kristovi;“</a:t>
            </a:r>
            <a:endParaRPr lang="sk-SK" sz="1600" b="1" dirty="0">
              <a:latin typeface="Source Sans Pro" panose="020B0503030403020204" pitchFamily="34" charset="0"/>
              <a:ea typeface="Source Sans Pro" panose="020B0503030403020204" pitchFamily="34" charset="0"/>
            </a:endParaRPr>
          </a:p>
          <a:p>
            <a:pPr marL="0" marR="0" lvl="0" indent="0" algn="l" rtl="0">
              <a:spcBef>
                <a:spcPts val="0"/>
              </a:spcBef>
              <a:spcAft>
                <a:spcPts val="0"/>
              </a:spcAft>
              <a:buNone/>
            </a:pP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 Williamovi </a:t>
            </a:r>
            <a:r>
              <a:rPr lang="sk-SK" sz="1200" b="0" i="0" dirty="0" err="1">
                <a:solidFill>
                  <a:schemeClr val="dk1"/>
                </a:solidFill>
                <a:latin typeface="Calibri"/>
                <a:ea typeface="Calibri"/>
                <a:cs typeface="Calibri"/>
                <a:sym typeface="Calibri"/>
              </a:rPr>
              <a:t>Millerovi</a:t>
            </a:r>
            <a:r>
              <a:rPr lang="sk-SK" sz="1200" b="0" i="0" dirty="0">
                <a:solidFill>
                  <a:schemeClr val="dk1"/>
                </a:solidFill>
                <a:latin typeface="Calibri"/>
                <a:ea typeface="Calibri"/>
                <a:cs typeface="Calibri"/>
                <a:sym typeface="Calibri"/>
              </a:rPr>
              <a:t> prví veriaci, ktorí uverili v Ježišov druhý príchod, tiež zistili, že väčšina kresťanov zachováva svätý deň, ktorý je založený na tradícii a nie na Božom slove.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pretože Ježiša milovali, chceli dodržiavať aj jeho prikázania.</a:t>
            </a:r>
            <a:endParaRPr dirty="0"/>
          </a:p>
        </p:txBody>
      </p:sp>
      <p:sp>
        <p:nvSpPr>
          <p:cNvPr id="539" name="Google Shape;539;p6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6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 name="Google Shape;546;p6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(Matúš 15,9)   Povšimnime si toho, čo Ježiš hovorí u Matúša: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„...zbytočne ma však uctievajú, lebo ako náuku učia ľudské príkazy.“</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 ľahké riadiť sa tradíciami a pritom zabudnúť na Bože nariadenia.</a:t>
            </a:r>
            <a:endParaRPr dirty="0"/>
          </a:p>
        </p:txBody>
      </p:sp>
      <p:sp>
        <p:nvSpPr>
          <p:cNvPr id="547" name="Google Shape;547;p6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6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4" name="Google Shape;554;p6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Nezáleží totiž na tom, čo hovorí človek. Záleží na tom, čo hovorí Boh. Keď ide o bohoslužbu, musíme Boha uctievať v sobotu, pretože to je deň, ktorý pre nás oddelil. Je to špeciálny deň, ktorý nám dal.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Keď veriaci objavili tieto zabudnuté pravdy v Biblii, vytvorili nakoniec Cirkev adventistov siedmeho dňa. Dodržujú štvrté prikázanie a uctievajú Boha v siedmy deň týždňa - v sobotu.</a:t>
            </a:r>
            <a:endParaRPr dirty="0"/>
          </a:p>
        </p:txBody>
      </p:sp>
      <p:sp>
        <p:nvSpPr>
          <p:cNvPr id="555" name="Google Shape;555;p6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6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Sobota je svätý deň. Keď dáme Boha v sobotu na prvé miesto, potom zažijeme niečo krásne. Boh nám dobré veci neberie - dáva nám zvláštne požehnanie. Chce, aby sme sa prechádzali po výšinách.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Takže na každú pravdu, ktorú Boh v Písme učil, vytvoril Satan podvrh - falošnú imitáciu.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Boh od nás čaká, že budeme zachovávať sobotu. Podvrhom je tu uctievanie nedele.</a:t>
            </a:r>
            <a:endParaRPr dirty="0"/>
          </a:p>
        </p:txBody>
      </p:sp>
      <p:sp>
        <p:nvSpPr>
          <p:cNvPr id="562" name="Google Shape;562;p6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 name="Google Shape;567;p6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Boh tiež hovorí, že keď zomrieme, budeme spať v hrobe. Satanov podvrh hovorí, že po smrti hneď ideme do neba, pekla alebo očistca.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Boh hovorí, že krst má byť prevedený ponorením. Satan hovorí, že by sa malo kropiť.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Boh dal svoju pravdu o zdraví, Satan hovorí, že zdravotné zákony boli zrušené.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Na každú pravdu existuje nejaký podvrh.</a:t>
            </a:r>
            <a:endParaRPr dirty="0"/>
          </a:p>
        </p:txBody>
      </p:sp>
      <p:sp>
        <p:nvSpPr>
          <p:cNvPr id="568" name="Google Shape;568;p6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 name="Google Shape;573;p6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18,2)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 samozrejme vyvoláva zmätok. Kniha Zjavenie o tom hovorí: „I zvolal mohutným hlasom: ‚Padol, padol veľký Babylon‘.“</a:t>
            </a:r>
            <a:endParaRPr dirty="0"/>
          </a:p>
        </p:txBody>
      </p:sp>
      <p:sp>
        <p:nvSpPr>
          <p:cNvPr id="574" name="Google Shape;574;p6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6,2)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videl som: Hľa, biely kôň; a na ňom jazdec s lukom; bol mu daný veniec a vyšiel ako víťaz, aby víťazil.“</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Takže prvá cirkev je cirkev, ktorá víťazí vierou a dobýva - je to biely kôň.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Biela predstavuje čistú vieru. Bolo by to úžasné môcť žiť v prvom storočí hneď po Ježišovom nanebovstúpenie. Učeníci boli naplnení takou odvahu takou vierou, pretože chodili a hovorili s Ježišom.</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Videli ho vzkrieseného. Videli, ako vystúpil do neba. Vedeli, že sa zase vráti. Verili v srdci jeho zasľúbeniam.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 nadšením a s horlivosťou zdieľali dobrú správu, evanjelium, celému svetu.</a:t>
            </a:r>
            <a:endParaRPr dirty="0"/>
          </a:p>
        </p:txBody>
      </p:sp>
      <p:sp>
        <p:nvSpPr>
          <p:cNvPr id="126" name="Google Shape;126;p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7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 name="Google Shape;581;p7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18,2) Z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stal sa príbytkom, démonov, skrýšou všetkých nečistých duchov, skrýšou všetkých nečistých vtákov;“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Babylon v proroctve znamená „náboženský zmätok“. A všimnite si tej výzvy.</a:t>
            </a:r>
            <a:endParaRPr dirty="0"/>
          </a:p>
        </p:txBody>
      </p:sp>
      <p:sp>
        <p:nvSpPr>
          <p:cNvPr id="582" name="Google Shape;582;p7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7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7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18,4) A počul som iný hlas volať z neba: „Vyjdi z neho, ľud môj, aby ste nemali účasť na jeho hriechoch a nedostalo sa vám z jeho rán.‘“</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590" name="Google Shape;590;p7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7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7" name="Google Shape;597;p7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Boh povoláva svoj ľud, aby vyšiel zo zmätku, aby nemali účasť na hriechoch Babylona.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Priatelia, Ježiš vás dnes volá. Teraz je čas rozhodnúť sa pre Ježiša! Naši spolupracovníci budú opäť rozdávať kartičky rozhodnutia. Chcem sa uistiť, že ste každý nejakú dostali.  Keď sme dnes večer študovali, je z toho zreteľne vidieť, že Ježiš svojim životom a učením zjavoval pravdy, a chcel aby ich jeho nasledovníci poznali a riadili sa podľa nich.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Zistili sme, že Satan bojuje proti pravde a Kristovej cirkvi, prenasleduje, vedie k odpadnutiu a tvorí podvrhy učení a právd, ktoré nám Ježiš dal. Pri svojom štúdiu Biblie a dejín sme videli, že Boh svoj ľud vedie späť k pravdám, ktoré pôvodne dal svojej cirkvi.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Povoláva nás, aby sme vyšli z náboženského zmätku do pravdy, ktorú zjavuje jeho Slovo.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Prehovára do nášho srdca i dnes večer. Aká bude tvoja odpoveď na jeho volanie. Ako sa rozhodneš? Vezmite si prosím tie malé kartičky, a pozrime sa na </a:t>
            </a:r>
            <a:r>
              <a:rPr lang="sk-SK" sz="1200" b="0" i="0" dirty="0" err="1">
                <a:solidFill>
                  <a:schemeClr val="dk1"/>
                </a:solidFill>
                <a:latin typeface="Calibri"/>
                <a:ea typeface="Calibri"/>
                <a:cs typeface="Calibri"/>
                <a:sym typeface="Calibri"/>
              </a:rPr>
              <a:t>ne</a:t>
            </a:r>
            <a:r>
              <a:rPr lang="sk-SK" sz="1200" b="0" i="0" dirty="0">
                <a:solidFill>
                  <a:schemeClr val="dk1"/>
                </a:solidFill>
                <a:latin typeface="Calibri"/>
                <a:ea typeface="Calibri"/>
                <a:cs typeface="Calibri"/>
                <a:sym typeface="Calibri"/>
              </a:rPr>
              <a:t>.</a:t>
            </a:r>
            <a:endParaRPr dirty="0"/>
          </a:p>
        </p:txBody>
      </p:sp>
      <p:sp>
        <p:nvSpPr>
          <p:cNvPr id="598" name="Google Shape;598;p7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7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 name="Google Shape;603;p7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To je naša príležitosť, ako odpovedať na Ježišove volanie, keď nás oslovuje svojim Slovom.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Prvý výrok sa týka obsahu dnešného posolstva. Je tam napísané: „Je mi jasné, že v priebehu storočí Boh ľuďom zjavoval väčšie a väčšie pravdy, aby obnovil Ježišove zabudnuté učenie.“ Ak vám to z dnešnej prednášky a z dejín bolo zrejmé, zaškrtnite tento prvý štvorček.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Druhá možnosť má čo do činenia s tým, ako odpoviete na to, čo ste dnes pochopili. Píše sa tam: „Chcem svoj život zasvätiť dodržiavaniu Ježišovho učenia a nie mätúcim ľudským tradíciám„. Ak ste cítili Božie povolanie v srdci, aby ste šli za pravdou, aby ste sa posunuli k jasnejšiemu a kvalitnejšiemu systému právd tým, že opustíte duchovný zmätok a zavedené tradície, zaškrtnite toto políčko.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Tretia možnosť hovorí: „Keďže som Ježišovým učeníkom, chcem urobiť ďalší krok na svojej duchovnej ceste a stať sa súčasťou Božieho hnutia v posledných dňoch, súčasťou Cirkvi adventistov siedmeho dňa. Sme spasení ako jednotlivci, ale uctievame a rastieme spoločne. V knihe Skutkov Boh „pridával cirkvi tých, ktorí boli spasení„. Pokiaľ chcete dnes večer urobiť toto rozhodnutie a byť súčasťou Božieho ľudu v poslednej dobe, ako to predpovedalo proroctvo, a pokiaľ chcete byť medzi tými, ktorí zachovávajú Božie prikázania a vieru Ježišovu, pozývam vás, aby ste zaškrtli aj to tretie políčko.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pokiaľ máte nejakú prosbu, za ktorú chcete, aby sme sa modlili, napíšte ju na tie voľné riadky a naši spolupracovníci sa za to budú modliť. Uistite sa, že je na kartičke vaše meno a ostatné informácie, ak ste ich ešte predtým nikdy nevyplňovali. Naši spolupracovníci si kartičky vyberú na konci lavíc alebo u dverí, keď budete odchádzať. Poďme spoločne povstať, keď sa budeme modliť.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(navrhovaná modlitba na ďalšej strane)</a:t>
            </a:r>
            <a:endParaRPr dirty="0"/>
          </a:p>
        </p:txBody>
      </p:sp>
      <p:sp>
        <p:nvSpPr>
          <p:cNvPr id="604" name="Google Shape;604;p7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7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7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(Navrhovaná modlitba)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Drahý nebeský Otče,</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ďakujeme ti, za to, že si nám v týchto posledných dňoch zjavil viac a viac pravdy. Ďakujeme ti, za mužov a ženy, ktorí tu boli pred nami a ktorí boli ochotní stáť za pravdou tvojho Slova, aj keď to nebolo populárne. Ďakujeme ti za väčšie svetlo a slobodu, z ktorých sa dnes môžeme tešiť, kvôli ich odvahe a vernosti. Pane, pomôž nám, aby sme aj my ochotne stáli za tebou - pretože ťa milujeme. Pomôž nám, aby sme stáli za pravdou z tvojho slova, aj keď to ostatní nerobia.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Pomôž nám, aby sme ochotne načúvali tvojmu hlasu, ktorý k nám prehovára a aby sme boli ochotní ho poslúchnuť. Dnes večer sme sa rozhodli. Tvoje ovce počuli tvoj hlas a idú za tebou. Prosím požehnaj každé rozhodnutie, ktoré dnes večer bolo urobené. Požehnaj každému srdcu, každému domovu a dávaj im vieru a odvahu nasledovať ťa. Ďakujem ti za tieto stretnutia a za čas, ktorý sme mohli spoločne prežiť s tvojim Slovom. Teraz, keď sa rozchádzame, prosím, aby si nám pomáhal byť vždy v tvojej prítomnosti a chráň nás, aby sme sa znovu mohli stretnúť a dozvedieť sa viac o tvojej pravde. Za to sa v Ježišovom mene modlíme. Amen.</a:t>
            </a:r>
            <a:endParaRPr dirty="0"/>
          </a:p>
        </p:txBody>
      </p:sp>
      <p:sp>
        <p:nvSpPr>
          <p:cNvPr id="610" name="Google Shape;610;p7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7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p7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5280" algn="l" rtl="0">
              <a:lnSpc>
                <a:spcPct val="100000"/>
              </a:lnSpc>
              <a:spcBef>
                <a:spcPts val="0"/>
              </a:spcBef>
              <a:spcAft>
                <a:spcPts val="0"/>
              </a:spcAft>
              <a:buNone/>
            </a:pPr>
            <a:r>
              <a:rPr lang="sk-SK" sz="1200" b="0" strike="noStrike" dirty="0">
                <a:latin typeface="Arial"/>
                <a:ea typeface="Arial"/>
                <a:cs typeface="Arial"/>
                <a:sym typeface="Arial"/>
              </a:rPr>
              <a:t>Milí priatelia, teším sa na vás na zajtrajšej prednáške s názvom:</a:t>
            </a:r>
          </a:p>
        </p:txBody>
      </p:sp>
      <p:sp>
        <p:nvSpPr>
          <p:cNvPr id="616" name="Google Shape;616;p7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1200" b="0" i="0" dirty="0" err="1">
                <a:solidFill>
                  <a:schemeClr val="dk1"/>
                </a:solidFill>
                <a:latin typeface="Calibri"/>
                <a:ea typeface="Calibri"/>
                <a:cs typeface="Calibri"/>
                <a:sym typeface="Calibri"/>
              </a:rPr>
              <a:t>Kolosanom</a:t>
            </a:r>
            <a:r>
              <a:rPr lang="sk-SK" sz="1200" b="0" i="0" dirty="0">
                <a:solidFill>
                  <a:schemeClr val="dk1"/>
                </a:solidFill>
                <a:latin typeface="Calibri"/>
                <a:ea typeface="Calibri"/>
                <a:cs typeface="Calibri"/>
                <a:sym typeface="Calibri"/>
              </a:rPr>
              <a:t> 1,23)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Dobrá správa o spasení bola kázaná v každej časti vtedy známeho sveta. Pavol sa modlil za veriacich v Kolosoch takto: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 sa neodkloníte od nádeje evanjelia, ktoré ste počuli a ktoré sa hlása všetkému tvorstvu pod nebom.“</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Cirkev v dobe apoštolov bola rastúcou cirkvou.</a:t>
            </a:r>
            <a:endParaRPr dirty="0"/>
          </a:p>
        </p:txBody>
      </p:sp>
      <p:sp>
        <p:nvSpPr>
          <p:cNvPr id="134" name="Google Shape;134;p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 name="Google Shape;141;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(Skutky apoštolov 5,14)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ustavične pribúdalo tých, čo uverili v Pána – množstvo mužov i žien.“</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Kniha Skutky apoštolov nám hovorí, že boli pokrstených tisíce ľudí.</a:t>
            </a:r>
            <a:endParaRPr dirty="0"/>
          </a:p>
        </p:txBody>
      </p:sp>
      <p:sp>
        <p:nvSpPr>
          <p:cNvPr id="142" name="Google Shape;142;p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8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8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8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8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8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8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8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8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5"/>
          <p:cNvSpPr>
            <a:spLocks noGrp="1"/>
          </p:cNvSpPr>
          <p:nvPr>
            <p:ph type="pic" idx="2"/>
          </p:nvPr>
        </p:nvSpPr>
        <p:spPr>
          <a:xfrm>
            <a:off x="1792288" y="612775"/>
            <a:ext cx="5486400" cy="4114800"/>
          </a:xfrm>
          <a:prstGeom prst="rect">
            <a:avLst/>
          </a:prstGeom>
          <a:noFill/>
          <a:ln>
            <a:noFill/>
          </a:ln>
        </p:spPr>
      </p:sp>
      <p:sp>
        <p:nvSpPr>
          <p:cNvPr id="64" name="Google Shape;64;p8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SK"/>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Google Shape;68;p1">
            <a:extLst>
              <a:ext uri="{FF2B5EF4-FFF2-40B4-BE49-F238E27FC236}">
                <a16:creationId xmlns:a16="http://schemas.microsoft.com/office/drawing/2014/main" id="{46E5E0F0-A19C-A07B-A671-CE31A815C8AB}"/>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5A198864-630F-A356-E37D-EEDD9F878747}"/>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60B00447-3804-38FB-2B12-34B24F1BFC9F}"/>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10" descr="nb-en-22-1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53" name="Google Shape;153;p10"/>
          <p:cNvSpPr txBox="1"/>
          <p:nvPr/>
        </p:nvSpPr>
        <p:spPr>
          <a:xfrm>
            <a:off x="779463" y="741363"/>
            <a:ext cx="4853822"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Pán deň čo deň pridával k ich spoločenstvu tých,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ktorí mali byť spasení.“</a:t>
            </a:r>
            <a:endParaRPr b="1" dirty="0">
              <a:latin typeface="Source Sans Pro" panose="020B0503030403020204" pitchFamily="34" charset="0"/>
              <a:ea typeface="Source Sans Pro" panose="020B0503030403020204" pitchFamily="34" charset="0"/>
            </a:endParaRPr>
          </a:p>
        </p:txBody>
      </p:sp>
      <p:sp>
        <p:nvSpPr>
          <p:cNvPr id="154" name="Google Shape;154;p10"/>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Skutky apoštolov 2,47</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1" descr="nb-en-22-1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61" name="Google Shape;161;p11"/>
          <p:cNvSpPr txBox="1"/>
          <p:nvPr/>
        </p:nvSpPr>
        <p:spPr>
          <a:xfrm>
            <a:off x="7128588" y="741363"/>
            <a:ext cx="3886052"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Peter a apoštoli odpovedali: „Boha treba poslúchať viac ako ľudí.“</a:t>
            </a:r>
            <a:endParaRPr b="1" dirty="0">
              <a:latin typeface="Source Sans Pro" panose="020B0503030403020204" pitchFamily="34" charset="0"/>
              <a:ea typeface="Source Sans Pro" panose="020B0503030403020204" pitchFamily="34" charset="0"/>
            </a:endParaRPr>
          </a:p>
        </p:txBody>
      </p:sp>
      <p:sp>
        <p:nvSpPr>
          <p:cNvPr id="162" name="Google Shape;162;p11"/>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Skutky apoštolov 5,29</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2" descr="nb-en-22-1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3" descr="nb-en-22-1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75" name="Google Shape;175;p13"/>
          <p:cNvSpPr txBox="1"/>
          <p:nvPr/>
        </p:nvSpPr>
        <p:spPr>
          <a:xfrm>
            <a:off x="5450696" y="741363"/>
            <a:ext cx="6025046"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vyšiel iný, ohnivočervený kôň, a ten, čo sedel na ňom, dostal moc vziať pokoj zo zeme, aby sa ľudia vraždili.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bol mu daný veľký meč.“</a:t>
            </a:r>
            <a:endParaRPr b="1" dirty="0">
              <a:latin typeface="Source Sans Pro" panose="020B0503030403020204" pitchFamily="34" charset="0"/>
              <a:ea typeface="Source Sans Pro" panose="020B0503030403020204" pitchFamily="34" charset="0"/>
            </a:endParaRPr>
          </a:p>
        </p:txBody>
      </p:sp>
      <p:sp>
        <p:nvSpPr>
          <p:cNvPr id="176" name="Google Shape;176;p1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6,4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4" descr="nb-en-22-1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5" descr="nb-en-22-1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89" name="Google Shape;189;p15"/>
          <p:cNvSpPr txBox="1"/>
          <p:nvPr/>
        </p:nvSpPr>
        <p:spPr>
          <a:xfrm>
            <a:off x="779463" y="730056"/>
            <a:ext cx="5265333"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Keď otvoril tretiu pečať, počul som tretiu bytosť volať: „Poď!“ A videl som: Hľa, čierny kôň; a ten, čo sedel na ňom, mal v ruke váhy.</a:t>
            </a:r>
            <a:endParaRPr b="1" dirty="0">
              <a:latin typeface="Source Sans Pro" panose="020B0503030403020204" pitchFamily="34" charset="0"/>
              <a:ea typeface="Source Sans Pro" panose="020B0503030403020204" pitchFamily="34" charset="0"/>
            </a:endParaRPr>
          </a:p>
        </p:txBody>
      </p:sp>
      <p:sp>
        <p:nvSpPr>
          <p:cNvPr id="190" name="Google Shape;190;p1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6,5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6" descr="nb-en-22-1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7" descr="nb-en-22-1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03" name="Google Shape;203;p17"/>
          <p:cNvSpPr txBox="1"/>
          <p:nvPr/>
        </p:nvSpPr>
        <p:spPr>
          <a:xfrm>
            <a:off x="779463" y="741363"/>
            <a:ext cx="5642146"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„Ja viem, že po mojom odchode vniknú medzi vás draví vlci, ktorí nebudú šetriť stádo.“</a:t>
            </a:r>
            <a:endParaRPr b="1" dirty="0">
              <a:latin typeface="Source Sans Pro" panose="020B0503030403020204" pitchFamily="34" charset="0"/>
              <a:ea typeface="Source Sans Pro" panose="020B0503030403020204" pitchFamily="34" charset="0"/>
            </a:endParaRPr>
          </a:p>
        </p:txBody>
      </p:sp>
      <p:sp>
        <p:nvSpPr>
          <p:cNvPr id="204" name="Google Shape;204;p17"/>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Skutky apoštolov 20,29</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8" descr="nb-en-22-1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1" name="Google Shape;211;p18"/>
          <p:cNvSpPr txBox="1"/>
          <p:nvPr/>
        </p:nvSpPr>
        <p:spPr>
          <a:xfrm>
            <a:off x="6324602" y="730076"/>
            <a:ext cx="4774990"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„Aj spomedzi vás samých povstanú muži, ktorí budú hovoriť prevrátene, len aby strhli učeníkov na svoju stranu.“</a:t>
            </a:r>
            <a:endParaRPr b="1" dirty="0">
              <a:latin typeface="Source Sans Pro" panose="020B0503030403020204" pitchFamily="34" charset="0"/>
              <a:ea typeface="Source Sans Pro" panose="020B0503030403020204" pitchFamily="34" charset="0"/>
            </a:endParaRPr>
          </a:p>
        </p:txBody>
      </p:sp>
      <p:sp>
        <p:nvSpPr>
          <p:cNvPr id="212" name="Google Shape;212;p18"/>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Skutky apoštolov 20,30</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9" descr="nb-en-22-1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9" name="Google Shape;219;p19"/>
          <p:cNvSpPr txBox="1"/>
          <p:nvPr/>
        </p:nvSpPr>
        <p:spPr>
          <a:xfrm>
            <a:off x="5530483" y="741363"/>
            <a:ext cx="5822334"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„Do vzbury proti ustavičnej obete bolo nasadené vojsko. Pravdu zmietol na zem a čo robil, podarilo sa mu.“</a:t>
            </a:r>
            <a:endParaRPr b="1" dirty="0">
              <a:latin typeface="Source Sans Pro" panose="020B0503030403020204" pitchFamily="34" charset="0"/>
              <a:ea typeface="Source Sans Pro" panose="020B0503030403020204" pitchFamily="34" charset="0"/>
            </a:endParaRPr>
          </a:p>
        </p:txBody>
      </p:sp>
      <p:sp>
        <p:nvSpPr>
          <p:cNvPr id="220" name="Google Shape;220;p19"/>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Daniel 8,12</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nb-en-22-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 name="Google Shape;94;p2">
            <a:extLst>
              <a:ext uri="{FF2B5EF4-FFF2-40B4-BE49-F238E27FC236}">
                <a16:creationId xmlns:a16="http://schemas.microsoft.com/office/drawing/2014/main" id="{B75BF451-B4F7-E879-E582-81A6328B052D}"/>
              </a:ext>
            </a:extLst>
          </p:cNvPr>
          <p:cNvSpPr/>
          <p:nvPr/>
        </p:nvSpPr>
        <p:spPr>
          <a:xfrm>
            <a:off x="4562669" y="3778591"/>
            <a:ext cx="6103080" cy="1892826"/>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0000"/>
              </a:lnSpc>
              <a:tabLst>
                <a:tab pos="0" algn="l"/>
              </a:tabLst>
            </a:pPr>
            <a:r>
              <a:rPr lang="cs-CZ" sz="6500" b="1" strike="noStrike" spc="-1" dirty="0">
                <a:solidFill>
                  <a:srgbClr val="FFFFFF"/>
                </a:solidFill>
                <a:latin typeface="Source Sans Pro"/>
                <a:ea typeface="Source Sans Pro"/>
              </a:rPr>
              <a:t>PREČO JE TOĽKO CIRKVÍ?</a:t>
            </a:r>
            <a:endParaRPr lang="cs-CZ" sz="6500" b="0" strike="noStrike" spc="-1" dirty="0">
              <a:latin typeface="Source Sans Pro" panose="020B0503030403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0" descr="nb-en-22-20.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1" descr="nb-en-22-2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33" name="Google Shape;233;p21"/>
          <p:cNvSpPr txBox="1"/>
          <p:nvPr/>
        </p:nvSpPr>
        <p:spPr>
          <a:xfrm>
            <a:off x="779463" y="741363"/>
            <a:ext cx="10721204" cy="1831720"/>
          </a:xfrm>
          <a:prstGeom prst="rect">
            <a:avLst/>
          </a:prstGeom>
          <a:noFill/>
          <a:ln>
            <a:noFill/>
          </a:ln>
        </p:spPr>
        <p:txBody>
          <a:bodyPr spcFirstLastPara="1" wrap="square" lIns="91425" tIns="45700" rIns="91425" bIns="45700" anchor="t" anchorCtr="0">
            <a:spAutoFit/>
          </a:bodyPr>
          <a:lstStyle/>
          <a:p>
            <a:pPr marL="0" marR="0" lvl="0" indent="0" algn="l" rtl="0">
              <a:lnSpc>
                <a:spcPct val="79750"/>
              </a:lnSpc>
              <a:spcBef>
                <a:spcPts val="0"/>
              </a:spcBef>
              <a:spcAft>
                <a:spcPts val="0"/>
              </a:spcAft>
              <a:buNone/>
            </a:pPr>
            <a:r>
              <a:rPr lang="sk-SK" sz="6989" b="0" i="0" dirty="0">
                <a:solidFill>
                  <a:srgbClr val="FFFFFF"/>
                </a:solidFill>
                <a:latin typeface="Source Sans Pro Light" panose="020B0403030403020204" pitchFamily="34" charset="0"/>
                <a:ea typeface="Source Sans Pro Light" panose="020B0403030403020204" pitchFamily="34" charset="0"/>
                <a:sym typeface="Arial"/>
              </a:rPr>
              <a:t>KEĎ DO SVOJHO SRDCA </a:t>
            </a:r>
            <a:r>
              <a:rPr lang="sk-SK" sz="6989" b="1" i="0" dirty="0">
                <a:solidFill>
                  <a:srgbClr val="FFFFFF"/>
                </a:solidFill>
                <a:latin typeface="Source Sans Pro" panose="020B0503030403020204" pitchFamily="34" charset="0"/>
                <a:ea typeface="Source Sans Pro" panose="020B0503030403020204" pitchFamily="34" charset="0"/>
                <a:sym typeface="Arial"/>
              </a:rPr>
              <a:t>POZVEME JEŽIŠA</a:t>
            </a:r>
            <a:endParaRPr b="1" dirty="0">
              <a:latin typeface="Source Sans Pro" panose="020B0503030403020204" pitchFamily="34" charset="0"/>
              <a:ea typeface="Source Sans Pro" panose="020B0503030403020204" pitchFamily="34" charset="0"/>
            </a:endParaRPr>
          </a:p>
        </p:txBody>
      </p:sp>
      <p:sp>
        <p:nvSpPr>
          <p:cNvPr id="234" name="Google Shape;234;p21"/>
          <p:cNvSpPr txBox="1"/>
          <p:nvPr/>
        </p:nvSpPr>
        <p:spPr>
          <a:xfrm>
            <a:off x="779463" y="2888238"/>
            <a:ext cx="5612006" cy="2964874"/>
          </a:xfrm>
          <a:prstGeom prst="rect">
            <a:avLst/>
          </a:prstGeom>
          <a:noFill/>
          <a:ln>
            <a:noFill/>
          </a:ln>
        </p:spPr>
        <p:txBody>
          <a:bodyPr spcFirstLastPara="1" wrap="square" lIns="91425" tIns="45700" rIns="91425" bIns="45700" anchor="t" anchorCtr="0">
            <a:spAutoFit/>
          </a:bodyPr>
          <a:lstStyle/>
          <a:p>
            <a:pPr marL="625475" marR="0" lvl="0" indent="-625475" algn="l" rtl="0">
              <a:lnSpc>
                <a:spcPts val="5300"/>
              </a:lnSpc>
              <a:spcBef>
                <a:spcPts val="0"/>
              </a:spcBef>
              <a:spcAft>
                <a:spcPts val="0"/>
              </a:spcAft>
              <a:buClr>
                <a:schemeClr val="bg1"/>
              </a:buClr>
              <a:buFont typeface="+mj-lt"/>
              <a:buAutoNum type="arabicPeriod"/>
            </a:pPr>
            <a:r>
              <a:rPr lang="sk-SK" sz="4659" b="0" i="0" dirty="0">
                <a:solidFill>
                  <a:srgbClr val="FFFFFF"/>
                </a:solidFill>
                <a:latin typeface="Source Sans Pro Light" panose="020B0403030403020204" pitchFamily="34" charset="0"/>
                <a:ea typeface="Source Sans Pro Light" panose="020B0403030403020204" pitchFamily="34" charset="0"/>
                <a:sym typeface="Arial"/>
              </a:rPr>
              <a:t>Odpúšťa nám všetky naše hriechy. </a:t>
            </a:r>
            <a:endParaRPr lang="sk-SK" sz="4659" dirty="0">
              <a:solidFill>
                <a:srgbClr val="FFFFFF"/>
              </a:solidFill>
              <a:latin typeface="Source Sans Pro Light" panose="020B0403030403020204" pitchFamily="34" charset="0"/>
              <a:ea typeface="Source Sans Pro Light" panose="020B0403030403020204" pitchFamily="34" charset="0"/>
            </a:endParaRPr>
          </a:p>
          <a:p>
            <a:pPr marL="625475" marR="0" lvl="0" indent="-625475" algn="l" rtl="0">
              <a:lnSpc>
                <a:spcPts val="5300"/>
              </a:lnSpc>
              <a:spcBef>
                <a:spcPts val="1200"/>
              </a:spcBef>
              <a:spcAft>
                <a:spcPts val="0"/>
              </a:spcAft>
              <a:buClr>
                <a:schemeClr val="bg1"/>
              </a:buClr>
              <a:buFont typeface="+mj-lt"/>
              <a:buAutoNum type="arabicPeriod"/>
            </a:pPr>
            <a:r>
              <a:rPr lang="sk-SK" sz="4659" b="0" i="0" dirty="0">
                <a:solidFill>
                  <a:srgbClr val="FFFFFF"/>
                </a:solidFill>
                <a:latin typeface="Source Sans Pro Light" panose="020B0403030403020204" pitchFamily="34" charset="0"/>
                <a:ea typeface="Source Sans Pro Light" panose="020B0403030403020204" pitchFamily="34" charset="0"/>
                <a:sym typeface="Arial"/>
              </a:rPr>
              <a:t>Dáva nám silu víťaziť.</a:t>
            </a:r>
            <a:endParaRPr dirty="0">
              <a:latin typeface="Source Sans Pro Light" panose="020B0403030403020204" pitchFamily="34" charset="0"/>
              <a:ea typeface="Source Sans Pro Light" panose="020B0403030403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2" descr="nb-en-22-22.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241" name="Google Shape;241;p22"/>
          <p:cNvSpPr txBox="1"/>
          <p:nvPr/>
        </p:nvSpPr>
        <p:spPr>
          <a:xfrm>
            <a:off x="6171449" y="741363"/>
            <a:ext cx="4898869"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„Ale ak vyznávame svoje hriechy, on je verný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spravodlivý: Odpustí nám hriechy a očistí nás od všetkej neprávosti.“</a:t>
            </a:r>
            <a:endParaRPr b="1" dirty="0">
              <a:latin typeface="Source Sans Pro" panose="020B0503030403020204" pitchFamily="34" charset="0"/>
              <a:ea typeface="Source Sans Pro" panose="020B0503030403020204" pitchFamily="34" charset="0"/>
            </a:endParaRPr>
          </a:p>
        </p:txBody>
      </p:sp>
      <p:sp>
        <p:nvSpPr>
          <p:cNvPr id="242" name="Google Shape;242;p22"/>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1. Jánova 1,9</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3" descr="nb-en-22-2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49" name="Google Shape;249;p23"/>
          <p:cNvSpPr txBox="1"/>
          <p:nvPr/>
        </p:nvSpPr>
        <p:spPr>
          <a:xfrm>
            <a:off x="779463" y="741363"/>
            <a:ext cx="7624217"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„Neurobíš si modlu ani nijakú podobu toho, čo je hore na nebi, dolu na zemi alebo vo vode pod zemou.“</a:t>
            </a:r>
            <a:endParaRPr b="1" dirty="0">
              <a:latin typeface="Source Sans Pro" panose="020B0503030403020204" pitchFamily="34" charset="0"/>
              <a:ea typeface="Source Sans Pro" panose="020B0503030403020204" pitchFamily="34" charset="0"/>
            </a:endParaRPr>
          </a:p>
        </p:txBody>
      </p:sp>
      <p:sp>
        <p:nvSpPr>
          <p:cNvPr id="250" name="Google Shape;250;p23"/>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err="1">
                <a:solidFill>
                  <a:srgbClr val="FFFFFF"/>
                </a:solidFill>
                <a:latin typeface="Source Sans Pro" panose="020B0503030403020204" pitchFamily="34" charset="0"/>
                <a:ea typeface="Source Sans Pro" panose="020B0503030403020204" pitchFamily="34" charset="0"/>
                <a:sym typeface="Arial"/>
              </a:rPr>
              <a:t>Exodus</a:t>
            </a:r>
            <a:r>
              <a:rPr lang="sk-SK" sz="2496" b="1" i="0" dirty="0">
                <a:solidFill>
                  <a:srgbClr val="FFFFFF"/>
                </a:solidFill>
                <a:latin typeface="Source Sans Pro" panose="020B0503030403020204" pitchFamily="34" charset="0"/>
                <a:ea typeface="Source Sans Pro" panose="020B0503030403020204" pitchFamily="34" charset="0"/>
                <a:sym typeface="Arial"/>
              </a:rPr>
              <a:t> 20,4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4" descr="nb-en-22-2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57" name="Google Shape;257;p24"/>
          <p:cNvSpPr txBox="1"/>
          <p:nvPr/>
        </p:nvSpPr>
        <p:spPr>
          <a:xfrm>
            <a:off x="5271796" y="741363"/>
            <a:ext cx="5761200"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„Nebudeš sa im klaňať ani im slúžiť, lebo ja som Hospodin, tvoj Boh, Boh žiarlivý.“</a:t>
            </a:r>
            <a:endParaRPr b="1" dirty="0">
              <a:latin typeface="Source Sans Pro" panose="020B0503030403020204" pitchFamily="34" charset="0"/>
              <a:ea typeface="Source Sans Pro" panose="020B0503030403020204" pitchFamily="34" charset="0"/>
            </a:endParaRPr>
          </a:p>
        </p:txBody>
      </p:sp>
      <p:sp>
        <p:nvSpPr>
          <p:cNvPr id="258" name="Google Shape;258;p24"/>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err="1">
                <a:solidFill>
                  <a:srgbClr val="FFFFFF"/>
                </a:solidFill>
                <a:latin typeface="Source Sans Pro" panose="020B0503030403020204" pitchFamily="34" charset="0"/>
                <a:ea typeface="Source Sans Pro" panose="020B0503030403020204" pitchFamily="34" charset="0"/>
                <a:sym typeface="Arial"/>
              </a:rPr>
              <a:t>Exodus</a:t>
            </a:r>
            <a:r>
              <a:rPr lang="sk-SK" sz="2496" b="1" i="0" dirty="0">
                <a:solidFill>
                  <a:srgbClr val="FFFFFF"/>
                </a:solidFill>
                <a:latin typeface="Source Sans Pro" panose="020B0503030403020204" pitchFamily="34" charset="0"/>
                <a:ea typeface="Source Sans Pro" panose="020B0503030403020204" pitchFamily="34" charset="0"/>
                <a:sym typeface="Arial"/>
              </a:rPr>
              <a:t> 20,5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5" descr="nb-en-22-2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65" name="Google Shape;265;p25"/>
          <p:cNvSpPr txBox="1"/>
          <p:nvPr/>
        </p:nvSpPr>
        <p:spPr>
          <a:xfrm>
            <a:off x="779463" y="741363"/>
            <a:ext cx="6992937"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„Ktorý trestá viny otcov na synoch do tretieho i štvrtého pokolenia tých, čo ma nenávidia...“</a:t>
            </a:r>
            <a:endParaRPr b="1" dirty="0">
              <a:latin typeface="Source Sans Pro" panose="020B0503030403020204" pitchFamily="34" charset="0"/>
              <a:ea typeface="Source Sans Pro" panose="020B0503030403020204" pitchFamily="34" charset="0"/>
            </a:endParaRPr>
          </a:p>
        </p:txBody>
      </p:sp>
      <p:sp>
        <p:nvSpPr>
          <p:cNvPr id="266" name="Google Shape;266;p25"/>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err="1">
                <a:solidFill>
                  <a:srgbClr val="FFFFFF"/>
                </a:solidFill>
                <a:latin typeface="Source Sans Pro" panose="020B0503030403020204" pitchFamily="34" charset="0"/>
                <a:ea typeface="Source Sans Pro" panose="020B0503030403020204" pitchFamily="34" charset="0"/>
                <a:sym typeface="Arial"/>
              </a:rPr>
              <a:t>Exodus</a:t>
            </a:r>
            <a:r>
              <a:rPr lang="sk-SK" sz="2496" b="1" i="0" dirty="0">
                <a:solidFill>
                  <a:srgbClr val="FFFFFF"/>
                </a:solidFill>
                <a:latin typeface="Source Sans Pro" panose="020B0503030403020204" pitchFamily="34" charset="0"/>
                <a:ea typeface="Source Sans Pro" panose="020B0503030403020204" pitchFamily="34" charset="0"/>
                <a:sym typeface="Arial"/>
              </a:rPr>
              <a:t> 20,5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6"/>
          <p:cNvPicPr preferRelativeResize="0"/>
          <p:nvPr/>
        </p:nvPicPr>
        <p:blipFill>
          <a:blip r:embed="rId3"/>
          <a:srcRect/>
          <a:stretch/>
        </p:blipFill>
        <p:spPr>
          <a:xfrm>
            <a:off x="0" y="0"/>
            <a:ext cx="11712239" cy="65881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27" descr="nb-en-22-2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79" name="Google Shape;279;p27"/>
          <p:cNvSpPr txBox="1"/>
          <p:nvPr/>
        </p:nvSpPr>
        <p:spPr>
          <a:xfrm>
            <a:off x="779463" y="741363"/>
            <a:ext cx="4808775"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„Pre tieto veci som sa ja, Daniel, rozrušil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videnia, ktoré mi prešli hlavou, ma vyľakali.“</a:t>
            </a:r>
            <a:endParaRPr b="1" dirty="0">
              <a:latin typeface="Source Sans Pro" panose="020B0503030403020204" pitchFamily="34" charset="0"/>
              <a:ea typeface="Source Sans Pro" panose="020B0503030403020204" pitchFamily="34" charset="0"/>
            </a:endParaRPr>
          </a:p>
        </p:txBody>
      </p:sp>
      <p:sp>
        <p:nvSpPr>
          <p:cNvPr id="280" name="Google Shape;280;p27"/>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Daniel 7,15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8" descr="nb-en-22-2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9" descr="nb-en-22-2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93" name="Google Shape;293;p29"/>
          <p:cNvSpPr txBox="1"/>
          <p:nvPr/>
        </p:nvSpPr>
        <p:spPr>
          <a:xfrm>
            <a:off x="799586" y="741363"/>
            <a:ext cx="5158154" cy="3413435"/>
          </a:xfrm>
          <a:prstGeom prst="rect">
            <a:avLst/>
          </a:prstGeom>
          <a:noFill/>
          <a:ln>
            <a:noFill/>
          </a:ln>
        </p:spPr>
        <p:txBody>
          <a:bodyPr spcFirstLastPara="1" wrap="square" lIns="91425" tIns="45700" rIns="91425" bIns="45700" anchor="t" anchorCtr="0">
            <a:spAutoFit/>
          </a:bodyPr>
          <a:lstStyle/>
          <a:p>
            <a:pPr marL="0" marR="0" lvl="0" indent="0" algn="l" rtl="0">
              <a:lnSpc>
                <a:spcPct val="108750"/>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„Pravdepodobne najodvážnejšia vec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najrevolučnejšia zmena, ktorú cirkev kedy urobila, prebehla v prvom storočí. Svätý deň.“</a:t>
            </a:r>
            <a:endParaRPr b="1" dirty="0">
              <a:latin typeface="Source Sans Pro" panose="020B0503030403020204" pitchFamily="34" charset="0"/>
              <a:ea typeface="Source Sans Pro" panose="020B0503030403020204" pitchFamily="34" charset="0"/>
            </a:endParaRPr>
          </a:p>
        </p:txBody>
      </p:sp>
      <p:sp>
        <p:nvSpPr>
          <p:cNvPr id="2" name="Google Shape;302;p30">
            <a:extLst>
              <a:ext uri="{FF2B5EF4-FFF2-40B4-BE49-F238E27FC236}">
                <a16:creationId xmlns:a16="http://schemas.microsoft.com/office/drawing/2014/main" id="{F7174792-2D60-79FE-CCD3-01F4F4323CED}"/>
              </a:ext>
            </a:extLst>
          </p:cNvPr>
          <p:cNvSpPr txBox="1"/>
          <p:nvPr/>
        </p:nvSpPr>
        <p:spPr>
          <a:xfrm>
            <a:off x="4155593" y="4673634"/>
            <a:ext cx="6790846" cy="960735"/>
          </a:xfrm>
          <a:prstGeom prst="rect">
            <a:avLst/>
          </a:prstGeom>
          <a:noFill/>
          <a:ln>
            <a:noFill/>
          </a:ln>
        </p:spPr>
        <p:txBody>
          <a:bodyPr spcFirstLastPara="1" wrap="square" lIns="91425" tIns="45700" rIns="91425" bIns="45700" anchor="t" anchorCtr="0">
            <a:spAutoFit/>
          </a:bodyPr>
          <a:lstStyle/>
          <a:p>
            <a:pPr marL="0" marR="0" lvl="0" indent="0" algn="r" rtl="0">
              <a:lnSpc>
                <a:spcPct val="106031"/>
              </a:lnSpc>
              <a:spcBef>
                <a:spcPts val="0"/>
              </a:spcBef>
              <a:spcAft>
                <a:spcPts val="0"/>
              </a:spcAft>
              <a:buNone/>
            </a:pPr>
            <a:r>
              <a:rPr lang="sk-SK" sz="2662" b="0" i="0" dirty="0">
                <a:solidFill>
                  <a:srgbClr val="FFFFFF"/>
                </a:solidFill>
                <a:latin typeface="Source Sans Pro" panose="020B0503030403020204" pitchFamily="34" charset="0"/>
                <a:ea typeface="Source Sans Pro" panose="020B0503030403020204" pitchFamily="34" charset="0"/>
                <a:sym typeface="Arial"/>
              </a:rPr>
              <a:t>21. mája 1995 </a:t>
            </a:r>
            <a:br>
              <a:rPr lang="sk-SK" sz="2662" b="0" i="0" dirty="0">
                <a:solidFill>
                  <a:srgbClr val="FFFFFF"/>
                </a:solidFill>
                <a:latin typeface="Source Sans Pro" panose="020B0503030403020204" pitchFamily="34" charset="0"/>
                <a:ea typeface="Source Sans Pro" panose="020B0503030403020204" pitchFamily="34" charset="0"/>
                <a:sym typeface="Arial"/>
              </a:rPr>
            </a:br>
            <a:r>
              <a:rPr lang="sk-SK" sz="2662" b="0"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a:solidFill>
                  <a:srgbClr val="FFFFFF"/>
                </a:solidFill>
                <a:latin typeface="Source Sans Pro" panose="020B0503030403020204" pitchFamily="34" charset="0"/>
                <a:ea typeface="Source Sans Pro" panose="020B0503030403020204" pitchFamily="34" charset="0"/>
                <a:sym typeface="Arial"/>
              </a:rPr>
              <a:t>St. </a:t>
            </a:r>
            <a:r>
              <a:rPr lang="sk-SK" sz="2662" b="1" i="0" dirty="0" err="1">
                <a:solidFill>
                  <a:srgbClr val="FFFFFF"/>
                </a:solidFill>
                <a:latin typeface="Source Sans Pro" panose="020B0503030403020204" pitchFamily="34" charset="0"/>
                <a:ea typeface="Source Sans Pro" panose="020B0503030403020204" pitchFamily="34" charset="0"/>
                <a:sym typeface="Arial"/>
              </a:rPr>
              <a:t>Catherine’s</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Catholic</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Church</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Sentinel</a:t>
            </a:r>
            <a:r>
              <a:rPr lang="sk-SK" sz="2662" b="1" i="0" dirty="0">
                <a:solidFill>
                  <a:srgbClr val="FFFFFF"/>
                </a:solidFill>
                <a:latin typeface="Source Sans Pro" panose="020B0503030403020204" pitchFamily="34" charset="0"/>
                <a:ea typeface="Source Sans Pro" panose="020B0503030403020204" pitchFamily="34" charset="0"/>
                <a:sym typeface="Arial"/>
              </a:rPr>
              <a:t> </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nb-en-22-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0" descr="nb-en-22-3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01" name="Google Shape;301;p30"/>
          <p:cNvSpPr txBox="1"/>
          <p:nvPr/>
        </p:nvSpPr>
        <p:spPr>
          <a:xfrm>
            <a:off x="3987467" y="741363"/>
            <a:ext cx="6958972" cy="2832145"/>
          </a:xfrm>
          <a:prstGeom prst="rect">
            <a:avLst/>
          </a:prstGeom>
          <a:noFill/>
          <a:ln>
            <a:noFill/>
          </a:ln>
        </p:spPr>
        <p:txBody>
          <a:bodyPr spcFirstLastPara="1" wrap="square" lIns="91425" tIns="45700" rIns="91425" bIns="45700" anchor="t" anchorCtr="0">
            <a:spAutoFit/>
          </a:bodyPr>
          <a:lstStyle/>
          <a:p>
            <a:pPr marL="0" marR="0" lvl="0" indent="0" algn="r" rtl="0">
              <a:lnSpc>
                <a:spcPct val="106575"/>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„…sabat bol zmenený zo soboty na nedeľu, nie z nejakého príkazu zaznamenaného priamo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v Písme, ale z vedomia cirkvi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o svojej vlastnej moci.“</a:t>
            </a:r>
            <a:endParaRPr b="1" dirty="0">
              <a:latin typeface="Source Sans Pro" panose="020B0503030403020204" pitchFamily="34" charset="0"/>
              <a:ea typeface="Source Sans Pro" panose="020B0503030403020204" pitchFamily="34" charset="0"/>
            </a:endParaRPr>
          </a:p>
        </p:txBody>
      </p:sp>
      <p:sp>
        <p:nvSpPr>
          <p:cNvPr id="302" name="Google Shape;302;p30"/>
          <p:cNvSpPr txBox="1"/>
          <p:nvPr/>
        </p:nvSpPr>
        <p:spPr>
          <a:xfrm>
            <a:off x="4155593" y="4673634"/>
            <a:ext cx="6790846" cy="960735"/>
          </a:xfrm>
          <a:prstGeom prst="rect">
            <a:avLst/>
          </a:prstGeom>
          <a:noFill/>
          <a:ln>
            <a:noFill/>
          </a:ln>
        </p:spPr>
        <p:txBody>
          <a:bodyPr spcFirstLastPara="1" wrap="square" lIns="91425" tIns="45700" rIns="91425" bIns="45700" anchor="t" anchorCtr="0">
            <a:spAutoFit/>
          </a:bodyPr>
          <a:lstStyle/>
          <a:p>
            <a:pPr marL="0" marR="0" lvl="0" indent="0" algn="r" rtl="0">
              <a:lnSpc>
                <a:spcPct val="106031"/>
              </a:lnSpc>
              <a:spcBef>
                <a:spcPts val="0"/>
              </a:spcBef>
              <a:spcAft>
                <a:spcPts val="0"/>
              </a:spcAft>
              <a:buNone/>
            </a:pPr>
            <a:r>
              <a:rPr lang="sk-SK" sz="2662" b="0" i="0" dirty="0">
                <a:solidFill>
                  <a:srgbClr val="FFFFFF"/>
                </a:solidFill>
                <a:latin typeface="Source Sans Pro" panose="020B0503030403020204" pitchFamily="34" charset="0"/>
                <a:ea typeface="Source Sans Pro" panose="020B0503030403020204" pitchFamily="34" charset="0"/>
                <a:sym typeface="Arial"/>
              </a:rPr>
              <a:t>21. mája 1995 </a:t>
            </a:r>
            <a:br>
              <a:rPr lang="sk-SK" sz="2662" b="0" i="0" dirty="0">
                <a:solidFill>
                  <a:srgbClr val="FFFFFF"/>
                </a:solidFill>
                <a:latin typeface="Source Sans Pro" panose="020B0503030403020204" pitchFamily="34" charset="0"/>
                <a:ea typeface="Source Sans Pro" panose="020B0503030403020204" pitchFamily="34" charset="0"/>
                <a:sym typeface="Arial"/>
              </a:rPr>
            </a:br>
            <a:r>
              <a:rPr lang="sk-SK" sz="2662" b="0"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a:solidFill>
                  <a:srgbClr val="FFFFFF"/>
                </a:solidFill>
                <a:latin typeface="Source Sans Pro" panose="020B0503030403020204" pitchFamily="34" charset="0"/>
                <a:ea typeface="Source Sans Pro" panose="020B0503030403020204" pitchFamily="34" charset="0"/>
                <a:sym typeface="Arial"/>
              </a:rPr>
              <a:t>St. </a:t>
            </a:r>
            <a:r>
              <a:rPr lang="sk-SK" sz="2662" b="1" i="0" dirty="0" err="1">
                <a:solidFill>
                  <a:srgbClr val="FFFFFF"/>
                </a:solidFill>
                <a:latin typeface="Source Sans Pro" panose="020B0503030403020204" pitchFamily="34" charset="0"/>
                <a:ea typeface="Source Sans Pro" panose="020B0503030403020204" pitchFamily="34" charset="0"/>
                <a:sym typeface="Arial"/>
              </a:rPr>
              <a:t>Catherine’s</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Catholic</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Church</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Sentinel</a:t>
            </a:r>
            <a:r>
              <a:rPr lang="sk-SK" sz="2662" b="1" i="0" dirty="0">
                <a:solidFill>
                  <a:srgbClr val="FFFFFF"/>
                </a:solidFill>
                <a:latin typeface="Source Sans Pro" panose="020B0503030403020204" pitchFamily="34" charset="0"/>
                <a:ea typeface="Source Sans Pro" panose="020B0503030403020204" pitchFamily="34" charset="0"/>
                <a:sym typeface="Arial"/>
              </a:rPr>
              <a:t> </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1" descr="nb-en-22-3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09" name="Google Shape;309;p31"/>
          <p:cNvSpPr txBox="1"/>
          <p:nvPr/>
        </p:nvSpPr>
        <p:spPr>
          <a:xfrm>
            <a:off x="4521599" y="741363"/>
            <a:ext cx="6441732" cy="2806474"/>
          </a:xfrm>
          <a:prstGeom prst="rect">
            <a:avLst/>
          </a:prstGeom>
          <a:noFill/>
          <a:ln>
            <a:noFill/>
          </a:ln>
        </p:spPr>
        <p:txBody>
          <a:bodyPr spcFirstLastPara="1" wrap="square" lIns="91425" tIns="45700" rIns="91425" bIns="45700" anchor="t" anchorCtr="0">
            <a:spAutoFit/>
          </a:bodyPr>
          <a:lstStyle/>
          <a:p>
            <a:pPr marL="0" marR="0" lvl="0" indent="0" algn="r" rtl="0">
              <a:lnSpc>
                <a:spcPct val="106575"/>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„Ľudia, ktorí si myslia, že Písmo je jedinou autoritou, by sa mali logicky stať adventistami siedmeho dňa a zachovávať ako svätý deň sobotu.“</a:t>
            </a:r>
            <a:endParaRPr b="1" dirty="0">
              <a:latin typeface="Source Sans Pro" panose="020B0503030403020204" pitchFamily="34" charset="0"/>
              <a:ea typeface="Source Sans Pro" panose="020B0503030403020204" pitchFamily="34" charset="0"/>
            </a:endParaRPr>
          </a:p>
        </p:txBody>
      </p:sp>
      <p:sp>
        <p:nvSpPr>
          <p:cNvPr id="2" name="Google Shape;302;p30">
            <a:extLst>
              <a:ext uri="{FF2B5EF4-FFF2-40B4-BE49-F238E27FC236}">
                <a16:creationId xmlns:a16="http://schemas.microsoft.com/office/drawing/2014/main" id="{487C3D42-374C-D413-2EC0-8CEB37BC4969}"/>
              </a:ext>
            </a:extLst>
          </p:cNvPr>
          <p:cNvSpPr txBox="1"/>
          <p:nvPr/>
        </p:nvSpPr>
        <p:spPr>
          <a:xfrm>
            <a:off x="4155593" y="4673634"/>
            <a:ext cx="6790846" cy="960735"/>
          </a:xfrm>
          <a:prstGeom prst="rect">
            <a:avLst/>
          </a:prstGeom>
          <a:noFill/>
          <a:ln>
            <a:noFill/>
          </a:ln>
        </p:spPr>
        <p:txBody>
          <a:bodyPr spcFirstLastPara="1" wrap="square" lIns="91425" tIns="45700" rIns="91425" bIns="45700" anchor="t" anchorCtr="0">
            <a:spAutoFit/>
          </a:bodyPr>
          <a:lstStyle/>
          <a:p>
            <a:pPr marL="0" marR="0" lvl="0" indent="0" algn="r" rtl="0">
              <a:lnSpc>
                <a:spcPct val="106031"/>
              </a:lnSpc>
              <a:spcBef>
                <a:spcPts val="0"/>
              </a:spcBef>
              <a:spcAft>
                <a:spcPts val="0"/>
              </a:spcAft>
              <a:buNone/>
            </a:pPr>
            <a:r>
              <a:rPr lang="sk-SK" sz="2662" b="0" i="0" dirty="0">
                <a:solidFill>
                  <a:srgbClr val="FFFFFF"/>
                </a:solidFill>
                <a:latin typeface="Source Sans Pro" panose="020B0503030403020204" pitchFamily="34" charset="0"/>
                <a:ea typeface="Source Sans Pro" panose="020B0503030403020204" pitchFamily="34" charset="0"/>
                <a:sym typeface="Arial"/>
              </a:rPr>
              <a:t>21. mája 1995 </a:t>
            </a:r>
            <a:br>
              <a:rPr lang="sk-SK" sz="2662" b="0" i="0" dirty="0">
                <a:solidFill>
                  <a:srgbClr val="FFFFFF"/>
                </a:solidFill>
                <a:latin typeface="Source Sans Pro" panose="020B0503030403020204" pitchFamily="34" charset="0"/>
                <a:ea typeface="Source Sans Pro" panose="020B0503030403020204" pitchFamily="34" charset="0"/>
                <a:sym typeface="Arial"/>
              </a:rPr>
            </a:br>
            <a:r>
              <a:rPr lang="sk-SK" sz="2662" b="0"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a:solidFill>
                  <a:srgbClr val="FFFFFF"/>
                </a:solidFill>
                <a:latin typeface="Source Sans Pro" panose="020B0503030403020204" pitchFamily="34" charset="0"/>
                <a:ea typeface="Source Sans Pro" panose="020B0503030403020204" pitchFamily="34" charset="0"/>
                <a:sym typeface="Arial"/>
              </a:rPr>
              <a:t>St. </a:t>
            </a:r>
            <a:r>
              <a:rPr lang="sk-SK" sz="2662" b="1" i="0" dirty="0" err="1">
                <a:solidFill>
                  <a:srgbClr val="FFFFFF"/>
                </a:solidFill>
                <a:latin typeface="Source Sans Pro" panose="020B0503030403020204" pitchFamily="34" charset="0"/>
                <a:ea typeface="Source Sans Pro" panose="020B0503030403020204" pitchFamily="34" charset="0"/>
                <a:sym typeface="Arial"/>
              </a:rPr>
              <a:t>Catherine’s</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Catholic</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Church</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Sentinel</a:t>
            </a:r>
            <a:r>
              <a:rPr lang="sk-SK" sz="2662" b="1" i="0" dirty="0">
                <a:solidFill>
                  <a:srgbClr val="FFFFFF"/>
                </a:solidFill>
                <a:latin typeface="Source Sans Pro" panose="020B0503030403020204" pitchFamily="34" charset="0"/>
                <a:ea typeface="Source Sans Pro" panose="020B0503030403020204" pitchFamily="34" charset="0"/>
                <a:sym typeface="Arial"/>
              </a:rPr>
              <a:t> </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2" descr="nb-en-22-3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3" descr="nb-en-22-3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23" name="Google Shape;323;p33"/>
          <p:cNvSpPr txBox="1"/>
          <p:nvPr/>
        </p:nvSpPr>
        <p:spPr>
          <a:xfrm>
            <a:off x="3638746" y="741363"/>
            <a:ext cx="7365836" cy="2733377"/>
          </a:xfrm>
          <a:prstGeom prst="rect">
            <a:avLst/>
          </a:prstGeom>
          <a:noFill/>
          <a:ln>
            <a:noFill/>
          </a:ln>
        </p:spPr>
        <p:txBody>
          <a:bodyPr spcFirstLastPara="1" wrap="square" lIns="91425" tIns="45700" rIns="91425" bIns="45700" anchor="t" anchorCtr="0">
            <a:spAutoFit/>
          </a:bodyPr>
          <a:lstStyle/>
          <a:p>
            <a:pPr marL="0" marR="0" lvl="0" indent="0" algn="l" rtl="0">
              <a:lnSpc>
                <a:spcPct val="104400"/>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„Konštantínove mince niesli na jednej strane písmena Kristovho mena a na druhej strane postavu boha slnka..., ako by sa neodvážil zriecť sa záštity tohoto jasného telesa.“</a:t>
            </a:r>
            <a:endParaRPr b="1" dirty="0">
              <a:latin typeface="Source Sans Pro" panose="020B0503030403020204" pitchFamily="34" charset="0"/>
              <a:ea typeface="Source Sans Pro" panose="020B0503030403020204" pitchFamily="34" charset="0"/>
            </a:endParaRPr>
          </a:p>
        </p:txBody>
      </p:sp>
      <p:sp>
        <p:nvSpPr>
          <p:cNvPr id="324" name="Google Shape;324;p33"/>
          <p:cNvSpPr txBox="1"/>
          <p:nvPr/>
        </p:nvSpPr>
        <p:spPr>
          <a:xfrm>
            <a:off x="4194928" y="4684896"/>
            <a:ext cx="6740249" cy="957529"/>
          </a:xfrm>
          <a:prstGeom prst="rect">
            <a:avLst/>
          </a:prstGeom>
          <a:noFill/>
          <a:ln>
            <a:noFill/>
          </a:ln>
        </p:spPr>
        <p:txBody>
          <a:bodyPr spcFirstLastPara="1" wrap="square" lIns="91425" tIns="45700" rIns="91425" bIns="45700" anchor="t" anchorCtr="0">
            <a:spAutoFit/>
          </a:bodyPr>
          <a:lstStyle/>
          <a:p>
            <a:pPr marL="0" marR="0" lvl="0" indent="0" algn="r" rtl="0">
              <a:lnSpc>
                <a:spcPct val="109452"/>
              </a:lnSpc>
              <a:spcBef>
                <a:spcPts val="0"/>
              </a:spcBef>
              <a:spcAft>
                <a:spcPts val="0"/>
              </a:spcAft>
              <a:buNone/>
            </a:pPr>
            <a:r>
              <a:rPr lang="sk-SK" sz="2579" b="0" i="0" dirty="0">
                <a:solidFill>
                  <a:srgbClr val="FFFFFF"/>
                </a:solidFill>
                <a:latin typeface="Source Sans Pro Light" panose="020B0403030403020204" pitchFamily="34" charset="0"/>
                <a:ea typeface="Source Sans Pro Light" panose="020B0403030403020204" pitchFamily="34" charset="0"/>
                <a:sym typeface="Arial"/>
              </a:rPr>
              <a:t> </a:t>
            </a:r>
            <a:r>
              <a:rPr lang="sk-SK" sz="2579" b="1" i="0" dirty="0" err="1">
                <a:solidFill>
                  <a:srgbClr val="FFFFFF"/>
                </a:solidFill>
                <a:latin typeface="Source Sans Pro" panose="020B0503030403020204" pitchFamily="34" charset="0"/>
                <a:ea typeface="Source Sans Pro" panose="020B0503030403020204" pitchFamily="34" charset="0"/>
                <a:sym typeface="Arial"/>
              </a:rPr>
              <a:t>The</a:t>
            </a:r>
            <a:r>
              <a:rPr lang="sk-SK" sz="2579" b="1" i="0" dirty="0">
                <a:solidFill>
                  <a:srgbClr val="FFFFFF"/>
                </a:solidFill>
                <a:latin typeface="Source Sans Pro" panose="020B0503030403020204" pitchFamily="34" charset="0"/>
                <a:ea typeface="Source Sans Pro" panose="020B0503030403020204" pitchFamily="34" charset="0"/>
                <a:sym typeface="Arial"/>
              </a:rPr>
              <a:t> </a:t>
            </a:r>
            <a:r>
              <a:rPr lang="sk-SK" sz="2579" b="1" i="0" dirty="0" err="1">
                <a:solidFill>
                  <a:srgbClr val="FFFFFF"/>
                </a:solidFill>
                <a:latin typeface="Source Sans Pro" panose="020B0503030403020204" pitchFamily="34" charset="0"/>
                <a:ea typeface="Source Sans Pro" panose="020B0503030403020204" pitchFamily="34" charset="0"/>
                <a:sym typeface="Arial"/>
              </a:rPr>
              <a:t>History</a:t>
            </a:r>
            <a:r>
              <a:rPr lang="sk-SK" sz="2579" b="1" i="0" dirty="0">
                <a:solidFill>
                  <a:srgbClr val="FFFFFF"/>
                </a:solidFill>
                <a:latin typeface="Source Sans Pro" panose="020B0503030403020204" pitchFamily="34" charset="0"/>
                <a:ea typeface="Source Sans Pro" panose="020B0503030403020204" pitchFamily="34" charset="0"/>
                <a:sym typeface="Arial"/>
              </a:rPr>
              <a:t> of </a:t>
            </a:r>
            <a:r>
              <a:rPr lang="sk-SK" sz="2579" b="1" i="0" dirty="0" err="1">
                <a:solidFill>
                  <a:srgbClr val="FFFFFF"/>
                </a:solidFill>
                <a:latin typeface="Source Sans Pro" panose="020B0503030403020204" pitchFamily="34" charset="0"/>
                <a:ea typeface="Source Sans Pro" panose="020B0503030403020204" pitchFamily="34" charset="0"/>
                <a:sym typeface="Arial"/>
              </a:rPr>
              <a:t>the</a:t>
            </a:r>
            <a:r>
              <a:rPr lang="sk-SK" sz="2579" b="1" i="0" dirty="0">
                <a:solidFill>
                  <a:srgbClr val="FFFFFF"/>
                </a:solidFill>
                <a:latin typeface="Source Sans Pro" panose="020B0503030403020204" pitchFamily="34" charset="0"/>
                <a:ea typeface="Source Sans Pro" panose="020B0503030403020204" pitchFamily="34" charset="0"/>
                <a:sym typeface="Arial"/>
              </a:rPr>
              <a:t> </a:t>
            </a:r>
            <a:r>
              <a:rPr lang="sk-SK" sz="2579" b="1" i="0" dirty="0" err="1">
                <a:solidFill>
                  <a:srgbClr val="FFFFFF"/>
                </a:solidFill>
                <a:latin typeface="Source Sans Pro" panose="020B0503030403020204" pitchFamily="34" charset="0"/>
                <a:ea typeface="Source Sans Pro" panose="020B0503030403020204" pitchFamily="34" charset="0"/>
                <a:sym typeface="Arial"/>
              </a:rPr>
              <a:t>Eastern</a:t>
            </a:r>
            <a:r>
              <a:rPr lang="sk-SK" sz="2579" b="1" i="0" dirty="0">
                <a:solidFill>
                  <a:srgbClr val="FFFFFF"/>
                </a:solidFill>
                <a:latin typeface="Source Sans Pro" panose="020B0503030403020204" pitchFamily="34" charset="0"/>
                <a:ea typeface="Source Sans Pro" panose="020B0503030403020204" pitchFamily="34" charset="0"/>
                <a:sym typeface="Arial"/>
              </a:rPr>
              <a:t> </a:t>
            </a:r>
            <a:r>
              <a:rPr lang="sk-SK" sz="2579" b="1" i="0" dirty="0" err="1">
                <a:solidFill>
                  <a:srgbClr val="FFFFFF"/>
                </a:solidFill>
                <a:latin typeface="Source Sans Pro" panose="020B0503030403020204" pitchFamily="34" charset="0"/>
                <a:ea typeface="Source Sans Pro" panose="020B0503030403020204" pitchFamily="34" charset="0"/>
                <a:sym typeface="Arial"/>
              </a:rPr>
              <a:t>Church</a:t>
            </a:r>
            <a:r>
              <a:rPr lang="sk-SK" sz="2579" b="1" i="0" dirty="0">
                <a:solidFill>
                  <a:srgbClr val="FFFFFF"/>
                </a:solidFill>
                <a:latin typeface="Source Sans Pro" panose="020B0503030403020204" pitchFamily="34" charset="0"/>
                <a:ea typeface="Source Sans Pro" panose="020B0503030403020204" pitchFamily="34" charset="0"/>
                <a:sym typeface="Arial"/>
              </a:rPr>
              <a:t> </a:t>
            </a:r>
            <a:br>
              <a:rPr lang="sk-SK" sz="2579" b="0" i="0" dirty="0">
                <a:solidFill>
                  <a:srgbClr val="FFFFFF"/>
                </a:solidFill>
                <a:latin typeface="Source Sans Pro Light" panose="020B0403030403020204" pitchFamily="34" charset="0"/>
                <a:ea typeface="Source Sans Pro Light" panose="020B0403030403020204" pitchFamily="34" charset="0"/>
                <a:sym typeface="Arial"/>
              </a:rPr>
            </a:br>
            <a:r>
              <a:rPr lang="sk-SK" sz="2579" b="0" i="0" dirty="0">
                <a:solidFill>
                  <a:srgbClr val="FFFFFF"/>
                </a:solidFill>
                <a:latin typeface="Source Sans Pro Light" panose="020B0403030403020204" pitchFamily="34" charset="0"/>
                <a:ea typeface="Source Sans Pro Light" panose="020B0403030403020204" pitchFamily="34" charset="0"/>
                <a:sym typeface="Arial"/>
              </a:rPr>
              <a:t>(Dejiny východnej cirkvi)  s. 184</a:t>
            </a:r>
            <a:endParaRPr dirty="0">
              <a:latin typeface="Source Sans Pro Light" panose="020B0403030403020204" pitchFamily="34" charset="0"/>
              <a:ea typeface="Source Sans Pro Light" panose="020B0403030403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4" descr="nb-en-22-3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31" name="Google Shape;331;p34"/>
          <p:cNvSpPr txBox="1"/>
          <p:nvPr/>
        </p:nvSpPr>
        <p:spPr>
          <a:xfrm>
            <a:off x="4465204" y="1338315"/>
            <a:ext cx="6969509"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„Veď Hospodin za šesť dní utvoril nebo a zem, more a všetko, čo je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v nich, a v siedmy deň odpočíval. Preto Hospodin požehnal sobotný deň a posvätil ho.“</a:t>
            </a:r>
            <a:endParaRPr b="1" dirty="0">
              <a:latin typeface="Source Sans Pro" panose="020B0503030403020204" pitchFamily="34" charset="0"/>
              <a:ea typeface="Source Sans Pro" panose="020B0503030403020204" pitchFamily="34" charset="0"/>
            </a:endParaRPr>
          </a:p>
        </p:txBody>
      </p:sp>
      <p:sp>
        <p:nvSpPr>
          <p:cNvPr id="332" name="Google Shape;332;p34"/>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err="1">
                <a:solidFill>
                  <a:srgbClr val="FFFFFF"/>
                </a:solidFill>
                <a:latin typeface="Source Sans Pro" panose="020B0503030403020204" pitchFamily="34" charset="0"/>
                <a:ea typeface="Source Sans Pro" panose="020B0503030403020204" pitchFamily="34" charset="0"/>
                <a:sym typeface="Arial"/>
              </a:rPr>
              <a:t>Exodus</a:t>
            </a:r>
            <a:r>
              <a:rPr lang="sk-SK" sz="2496" b="1" i="0" dirty="0">
                <a:solidFill>
                  <a:srgbClr val="FFFFFF"/>
                </a:solidFill>
                <a:latin typeface="Source Sans Pro" panose="020B0503030403020204" pitchFamily="34" charset="0"/>
                <a:ea typeface="Source Sans Pro" panose="020B0503030403020204" pitchFamily="34" charset="0"/>
                <a:sym typeface="Arial"/>
              </a:rPr>
              <a:t> 20,11</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5" descr="nb-en-22-3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39" name="Google Shape;339;p35"/>
          <p:cNvSpPr txBox="1"/>
          <p:nvPr/>
        </p:nvSpPr>
        <p:spPr>
          <a:xfrm>
            <a:off x="788324" y="741363"/>
            <a:ext cx="5067796" cy="1890646"/>
          </a:xfrm>
          <a:prstGeom prst="rect">
            <a:avLst/>
          </a:prstGeom>
          <a:noFill/>
          <a:ln>
            <a:noFill/>
          </a:ln>
        </p:spPr>
        <p:txBody>
          <a:bodyPr spcFirstLastPara="1" wrap="square" lIns="91425" tIns="45700" rIns="91425" bIns="45700" anchor="t" anchorCtr="0">
            <a:spAutoFit/>
          </a:bodyPr>
          <a:lstStyle/>
          <a:p>
            <a:pPr marL="0" marR="0" lvl="0" indent="0" algn="l" rtl="0">
              <a:lnSpc>
                <a:spcPct val="81882"/>
              </a:lnSpc>
              <a:spcBef>
                <a:spcPts val="0"/>
              </a:spcBef>
              <a:spcAft>
                <a:spcPts val="0"/>
              </a:spcAft>
              <a:buNone/>
            </a:pPr>
            <a:r>
              <a:rPr lang="sk-SK" sz="7073" b="1" i="0" dirty="0">
                <a:solidFill>
                  <a:srgbClr val="FFFFFF"/>
                </a:solidFill>
                <a:latin typeface="Source Sans Pro" panose="020B0503030403020204" pitchFamily="34" charset="0"/>
                <a:ea typeface="Source Sans Pro" panose="020B0503030403020204" pitchFamily="34" charset="0"/>
                <a:sym typeface="Arial"/>
              </a:rPr>
              <a:t>BOH STVORITEĽ</a:t>
            </a:r>
            <a:endParaRPr b="1" dirty="0">
              <a:latin typeface="Source Sans Pro" panose="020B0503030403020204" pitchFamily="34" charset="0"/>
              <a:ea typeface="Source Sans Pro" panose="020B0503030403020204" pitchFamily="34" charset="0"/>
            </a:endParaRPr>
          </a:p>
        </p:txBody>
      </p:sp>
      <p:sp>
        <p:nvSpPr>
          <p:cNvPr id="340" name="Google Shape;340;p35"/>
          <p:cNvSpPr txBox="1"/>
          <p:nvPr/>
        </p:nvSpPr>
        <p:spPr>
          <a:xfrm>
            <a:off x="788324" y="3056353"/>
            <a:ext cx="7146300" cy="2608174"/>
          </a:xfrm>
          <a:prstGeom prst="rect">
            <a:avLst/>
          </a:prstGeom>
          <a:noFill/>
          <a:ln>
            <a:noFill/>
          </a:ln>
        </p:spPr>
        <p:txBody>
          <a:bodyPr spcFirstLastPara="1" wrap="square" lIns="91425" tIns="45700" rIns="91425" bIns="45700" anchor="t" anchorCtr="0">
            <a:spAutoFit/>
          </a:bodyPr>
          <a:lstStyle/>
          <a:p>
            <a:pPr marL="0" marR="0" lvl="0" indent="0" algn="l" rtl="0">
              <a:lnSpc>
                <a:spcPct val="130500"/>
              </a:lnSpc>
              <a:spcBef>
                <a:spcPts val="0"/>
              </a:spcBef>
              <a:spcAft>
                <a:spcPts val="0"/>
              </a:spcAft>
              <a:buNone/>
            </a:pPr>
            <a:r>
              <a:rPr lang="sk-SK" sz="4160" b="0" i="0" dirty="0">
                <a:solidFill>
                  <a:srgbClr val="FFFFFF"/>
                </a:solidFill>
                <a:latin typeface="Source Sans Pro Light" panose="020B0403030403020204" pitchFamily="34" charset="0"/>
                <a:ea typeface="Source Sans Pro Light" panose="020B0403030403020204" pitchFamily="34" charset="0"/>
                <a:sym typeface="Arial"/>
              </a:rPr>
              <a:t>1. Požehnal nejaký deň. </a:t>
            </a:r>
            <a:br>
              <a:rPr lang="sk-SK" sz="4160" b="0" i="0" dirty="0">
                <a:solidFill>
                  <a:srgbClr val="FFFFFF"/>
                </a:solidFill>
                <a:latin typeface="Source Sans Pro Light" panose="020B0403030403020204" pitchFamily="34" charset="0"/>
                <a:ea typeface="Source Sans Pro Light" panose="020B0403030403020204" pitchFamily="34" charset="0"/>
                <a:sym typeface="Arial"/>
              </a:rPr>
            </a:br>
            <a:r>
              <a:rPr lang="sk-SK" sz="4160" b="0" i="0" dirty="0">
                <a:solidFill>
                  <a:srgbClr val="FFFFFF"/>
                </a:solidFill>
                <a:latin typeface="Source Sans Pro Light" panose="020B0403030403020204" pitchFamily="34" charset="0"/>
                <a:ea typeface="Source Sans Pro Light" panose="020B0403030403020204" pitchFamily="34" charset="0"/>
                <a:sym typeface="Arial"/>
              </a:rPr>
              <a:t>2. Oddelil nejaký deň. </a:t>
            </a:r>
            <a:br>
              <a:rPr lang="sk-SK" sz="4160" b="0" i="0" dirty="0">
                <a:solidFill>
                  <a:srgbClr val="FFFFFF"/>
                </a:solidFill>
                <a:latin typeface="Source Sans Pro Light" panose="020B0403030403020204" pitchFamily="34" charset="0"/>
                <a:ea typeface="Source Sans Pro Light" panose="020B0403030403020204" pitchFamily="34" charset="0"/>
                <a:sym typeface="Arial"/>
              </a:rPr>
            </a:br>
            <a:r>
              <a:rPr lang="sk-SK" sz="4160" b="0" i="0" dirty="0">
                <a:solidFill>
                  <a:srgbClr val="FFFFFF"/>
                </a:solidFill>
                <a:latin typeface="Source Sans Pro Light" panose="020B0403030403020204" pitchFamily="34" charset="0"/>
                <a:ea typeface="Source Sans Pro Light" panose="020B0403030403020204" pitchFamily="34" charset="0"/>
                <a:sym typeface="Arial"/>
              </a:rPr>
              <a:t>3. Posvätil nejaký deň.</a:t>
            </a:r>
            <a:endParaRPr dirty="0">
              <a:latin typeface="Source Sans Pro Light" panose="020B0403030403020204" pitchFamily="34" charset="0"/>
              <a:ea typeface="Source Sans Pro Light" panose="020B0403030403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36" descr="nb-en-22-3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37" descr="nb-en-22-3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8" descr="nb-en-22-3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59" name="Google Shape;359;p38"/>
          <p:cNvSpPr txBox="1"/>
          <p:nvPr/>
        </p:nvSpPr>
        <p:spPr>
          <a:xfrm>
            <a:off x="6991058" y="741363"/>
            <a:ext cx="4009189"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Keď otvoril štvrtú pečať, počul som hlas štvrtej bytosti, ktorá volala: „Poď!“</a:t>
            </a:r>
            <a:endParaRPr b="1" dirty="0">
              <a:latin typeface="Source Sans Pro" panose="020B0503030403020204" pitchFamily="34" charset="0"/>
              <a:ea typeface="Source Sans Pro" panose="020B0503030403020204" pitchFamily="34" charset="0"/>
            </a:endParaRPr>
          </a:p>
        </p:txBody>
      </p:sp>
      <p:sp>
        <p:nvSpPr>
          <p:cNvPr id="360" name="Google Shape;360;p3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6,7</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39" descr="nb-en-22-3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67" name="Google Shape;367;p39"/>
          <p:cNvSpPr txBox="1"/>
          <p:nvPr/>
        </p:nvSpPr>
        <p:spPr>
          <a:xfrm>
            <a:off x="7090670" y="741363"/>
            <a:ext cx="4166854"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videl som: Hľa, plavý kôň; ten, čo sedel na ňom, volal sa Smrť a za ním išlo podsvetie.“</a:t>
            </a:r>
            <a:endParaRPr b="1" dirty="0">
              <a:latin typeface="Source Sans Pro" panose="020B0503030403020204" pitchFamily="34" charset="0"/>
              <a:ea typeface="Source Sans Pro" panose="020B0503030403020204" pitchFamily="34" charset="0"/>
            </a:endParaRPr>
          </a:p>
        </p:txBody>
      </p:sp>
      <p:sp>
        <p:nvSpPr>
          <p:cNvPr id="368" name="Google Shape;368;p3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6,8</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descr="nb-en-22-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07" name="Google Shape;107;p4"/>
          <p:cNvSpPr txBox="1"/>
          <p:nvPr/>
        </p:nvSpPr>
        <p:spPr>
          <a:xfrm>
            <a:off x="779463" y="741363"/>
            <a:ext cx="7331411"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u="none" strike="noStrike" cap="none" dirty="0">
                <a:solidFill>
                  <a:srgbClr val="FFFFFF"/>
                </a:solidFill>
                <a:latin typeface="Source Sans Pro" panose="020B0503030403020204" pitchFamily="34" charset="0"/>
                <a:ea typeface="Source Sans Pro" panose="020B0503030403020204" pitchFamily="34" charset="0"/>
                <a:sym typeface="Arial"/>
              </a:rPr>
              <a:t>„Veru neurobí Pán, Hospodin, nič bez toho, aby nezjavil svoj zámer svojim služobníkom, prorokom.“</a:t>
            </a:r>
            <a:endParaRPr b="1" dirty="0">
              <a:latin typeface="Source Sans Pro" panose="020B0503030403020204" pitchFamily="34" charset="0"/>
              <a:ea typeface="Source Sans Pro" panose="020B0503030403020204" pitchFamily="34" charset="0"/>
            </a:endParaRPr>
          </a:p>
        </p:txBody>
      </p:sp>
      <p:sp>
        <p:nvSpPr>
          <p:cNvPr id="108" name="Google Shape;108;p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dirty="0">
                <a:solidFill>
                  <a:srgbClr val="FFFFFF"/>
                </a:solidFill>
                <a:latin typeface="Source Sans Pro" panose="020B0503030403020204" pitchFamily="34" charset="0"/>
                <a:ea typeface="Source Sans Pro" panose="020B0503030403020204" pitchFamily="34" charset="0"/>
                <a:sym typeface="Arial"/>
              </a:rPr>
              <a:t>A</a:t>
            </a:r>
            <a:r>
              <a:rPr lang="sk-SK" sz="2496" b="1" i="0" dirty="0">
                <a:solidFill>
                  <a:srgbClr val="FFFFFF"/>
                </a:solidFill>
                <a:latin typeface="Source Sans Pro" panose="020B0503030403020204" pitchFamily="34" charset="0"/>
                <a:ea typeface="Source Sans Pro" panose="020B0503030403020204" pitchFamily="34" charset="0"/>
                <a:sym typeface="Arial"/>
              </a:rPr>
              <a:t>mos 3,7</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0" descr="nb-en-22-4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75" name="Google Shape;375;p40"/>
          <p:cNvSpPr txBox="1"/>
          <p:nvPr/>
        </p:nvSpPr>
        <p:spPr>
          <a:xfrm>
            <a:off x="779463" y="741363"/>
            <a:ext cx="9065724"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„Dostali moc nad štvrtinou zeme zabíjať mečom, hladom a smrťou i divými zvermi zeme.“</a:t>
            </a:r>
            <a:endParaRPr b="1" dirty="0">
              <a:latin typeface="Source Sans Pro" panose="020B0503030403020204" pitchFamily="34" charset="0"/>
              <a:ea typeface="Source Sans Pro" panose="020B0503030403020204" pitchFamily="34" charset="0"/>
            </a:endParaRPr>
          </a:p>
        </p:txBody>
      </p:sp>
      <p:sp>
        <p:nvSpPr>
          <p:cNvPr id="376" name="Google Shape;376;p4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6,8</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41" descr="nb-en-22-41.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42" descr="nb-en-22-4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89" name="Google Shape;389;p42"/>
          <p:cNvSpPr txBox="1"/>
          <p:nvPr/>
        </p:nvSpPr>
        <p:spPr>
          <a:xfrm>
            <a:off x="779463" y="741363"/>
            <a:ext cx="8142259" cy="2883441"/>
          </a:xfrm>
          <a:prstGeom prst="rect">
            <a:avLst/>
          </a:prstGeom>
          <a:noFill/>
          <a:ln>
            <a:noFill/>
          </a:ln>
        </p:spPr>
        <p:txBody>
          <a:bodyPr spcFirstLastPara="1" wrap="square" lIns="91425" tIns="45700" rIns="91425" bIns="45700" anchor="t" anchorCtr="0">
            <a:spAutoFit/>
          </a:bodyPr>
          <a:lstStyle/>
          <a:p>
            <a:pPr marL="0" marR="0" lvl="0" indent="0" algn="l" rtl="0">
              <a:lnSpc>
                <a:spcPct val="108750"/>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„Kresťanstvo sa stalo uznávaným náboženstvom v Rímskej ríši a nahradilo pohanstvo. Kresťanstvo, tak ako  existovalo v temnom stredoveku, môžeme označiť ako ‚pokrstené pohanstvo‘.“</a:t>
            </a:r>
            <a:endParaRPr b="1" dirty="0">
              <a:latin typeface="Source Sans Pro" panose="020B0503030403020204" pitchFamily="34" charset="0"/>
              <a:ea typeface="Source Sans Pro" panose="020B0503030403020204" pitchFamily="34" charset="0"/>
            </a:endParaRPr>
          </a:p>
        </p:txBody>
      </p:sp>
      <p:sp>
        <p:nvSpPr>
          <p:cNvPr id="390" name="Google Shape;390;p42"/>
          <p:cNvSpPr txBox="1"/>
          <p:nvPr/>
        </p:nvSpPr>
        <p:spPr>
          <a:xfrm>
            <a:off x="4374037" y="4684896"/>
            <a:ext cx="6549879" cy="960735"/>
          </a:xfrm>
          <a:prstGeom prst="rect">
            <a:avLst/>
          </a:prstGeom>
          <a:noFill/>
          <a:ln>
            <a:noFill/>
          </a:ln>
        </p:spPr>
        <p:txBody>
          <a:bodyPr spcFirstLastPara="1" wrap="square" lIns="91425" tIns="45700" rIns="91425" bIns="45700" anchor="t" anchorCtr="0">
            <a:spAutoFit/>
          </a:bodyPr>
          <a:lstStyle/>
          <a:p>
            <a:pPr marL="0" marR="0" lvl="0" indent="0" algn="r" rtl="0">
              <a:lnSpc>
                <a:spcPct val="106031"/>
              </a:lnSpc>
              <a:spcBef>
                <a:spcPts val="0"/>
              </a:spcBef>
              <a:spcAft>
                <a:spcPts val="0"/>
              </a:spcAft>
              <a:buNone/>
            </a:pPr>
            <a:r>
              <a:rPr lang="sk-SK" sz="2662" b="0"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Church</a:t>
            </a:r>
            <a:r>
              <a:rPr lang="sk-SK" sz="2662" b="1" i="0" dirty="0">
                <a:solidFill>
                  <a:srgbClr val="FFFFFF"/>
                </a:solidFill>
                <a:latin typeface="Source Sans Pro" panose="020B0503030403020204" pitchFamily="34" charset="0"/>
                <a:ea typeface="Source Sans Pro" panose="020B0503030403020204" pitchFamily="34" charset="0"/>
                <a:sym typeface="Arial"/>
              </a:rPr>
              <a:t> </a:t>
            </a:r>
            <a:r>
              <a:rPr lang="sk-SK" sz="2662" b="1" i="0" dirty="0" err="1">
                <a:solidFill>
                  <a:srgbClr val="FFFFFF"/>
                </a:solidFill>
                <a:latin typeface="Source Sans Pro" panose="020B0503030403020204" pitchFamily="34" charset="0"/>
                <a:ea typeface="Source Sans Pro" panose="020B0503030403020204" pitchFamily="34" charset="0"/>
                <a:sym typeface="Arial"/>
              </a:rPr>
              <a:t>History</a:t>
            </a:r>
            <a:r>
              <a:rPr lang="sk-SK" sz="2662" b="1" i="0" dirty="0">
                <a:solidFill>
                  <a:srgbClr val="FFFFFF"/>
                </a:solidFill>
                <a:latin typeface="Source Sans Pro" panose="020B0503030403020204" pitchFamily="34" charset="0"/>
                <a:ea typeface="Source Sans Pro" panose="020B0503030403020204" pitchFamily="34" charset="0"/>
                <a:sym typeface="Arial"/>
              </a:rPr>
              <a:t>, J. </a:t>
            </a:r>
            <a:r>
              <a:rPr lang="sk-SK" sz="2662" b="1" i="0" dirty="0" err="1">
                <a:solidFill>
                  <a:srgbClr val="FFFFFF"/>
                </a:solidFill>
                <a:latin typeface="Source Sans Pro" panose="020B0503030403020204" pitchFamily="34" charset="0"/>
                <a:ea typeface="Source Sans Pro" panose="020B0503030403020204" pitchFamily="34" charset="0"/>
                <a:sym typeface="Arial"/>
              </a:rPr>
              <a:t>Wharey</a:t>
            </a:r>
            <a:r>
              <a:rPr lang="sk-SK" sz="2662" b="1" i="0" dirty="0">
                <a:solidFill>
                  <a:srgbClr val="FFFFFF"/>
                </a:solidFill>
                <a:latin typeface="Source Sans Pro" panose="020B0503030403020204" pitchFamily="34" charset="0"/>
                <a:ea typeface="Source Sans Pro" panose="020B0503030403020204" pitchFamily="34" charset="0"/>
                <a:sym typeface="Arial"/>
              </a:rPr>
              <a:t>, 2. storočie  </a:t>
            </a:r>
            <a:br>
              <a:rPr lang="sk-SK" sz="2662" b="0" i="0" dirty="0">
                <a:solidFill>
                  <a:srgbClr val="FFFFFF"/>
                </a:solidFill>
                <a:latin typeface="Source Sans Pro" panose="020B0503030403020204" pitchFamily="34" charset="0"/>
                <a:ea typeface="Source Sans Pro" panose="020B0503030403020204" pitchFamily="34" charset="0"/>
                <a:sym typeface="Arial"/>
              </a:rPr>
            </a:br>
            <a:r>
              <a:rPr lang="sk-SK" sz="2662" b="0" i="0" dirty="0">
                <a:solidFill>
                  <a:srgbClr val="FFFFFF"/>
                </a:solidFill>
                <a:latin typeface="Source Sans Pro Light" panose="020B0403030403020204" pitchFamily="34" charset="0"/>
                <a:ea typeface="Source Sans Pro Light" panose="020B0403030403020204" pitchFamily="34" charset="0"/>
                <a:sym typeface="Arial"/>
              </a:rPr>
              <a:t>2. kap., oddiel 7</a:t>
            </a:r>
            <a:endParaRPr dirty="0">
              <a:latin typeface="Source Sans Pro Light" panose="020B0403030403020204" pitchFamily="34" charset="0"/>
              <a:ea typeface="Source Sans Pro Light" panose="020B0403030403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3" descr="nb-en-22-4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44" descr="nb-en-22-4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45" descr="nb-en-22-4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 name="Google Shape;409;p45">
            <a:extLst>
              <a:ext uri="{FF2B5EF4-FFF2-40B4-BE49-F238E27FC236}">
                <a16:creationId xmlns:a16="http://schemas.microsoft.com/office/drawing/2014/main" id="{F3E09ED2-665E-1ED9-314D-1DD5397296E0}"/>
              </a:ext>
            </a:extLst>
          </p:cNvPr>
          <p:cNvSpPr/>
          <p:nvPr/>
        </p:nvSpPr>
        <p:spPr>
          <a:xfrm>
            <a:off x="779463" y="1279228"/>
            <a:ext cx="8307976" cy="4422749"/>
          </a:xfrm>
          <a:prstGeom prst="rect">
            <a:avLst/>
          </a:prstGeom>
          <a:noFill/>
          <a:ln w="0">
            <a:noFill/>
          </a:ln>
        </p:spPr>
        <p:style>
          <a:lnRef idx="0">
            <a:scrgbClr r="0" g="0" b="0"/>
          </a:lnRef>
          <a:fillRef idx="0">
            <a:scrgbClr r="0" g="0" b="0"/>
          </a:fillRef>
          <a:effectRef idx="0">
            <a:scrgbClr r="0" g="0" b="0"/>
          </a:effectRef>
          <a:fontRef idx="minor"/>
        </p:style>
        <p:txBody>
          <a:bodyPr wrap="square" tIns="0" anchor="t">
            <a:spAutoFit/>
          </a:bodyPr>
          <a:lstStyle/>
          <a:p>
            <a:pPr>
              <a:lnSpc>
                <a:spcPct val="100000"/>
              </a:lnSpc>
              <a:tabLst>
                <a:tab pos="0" algn="l"/>
              </a:tabLst>
            </a:pPr>
            <a:r>
              <a:rPr lang="cs" sz="9480" b="0" strike="noStrike" spc="-1" dirty="0">
                <a:solidFill>
                  <a:srgbClr val="FFFFFF"/>
                </a:solidFill>
                <a:latin typeface="Source Sans Pro Light"/>
                <a:ea typeface="Source Sans Pro Light"/>
              </a:rPr>
              <a:t>V BIBLII SA </a:t>
            </a:r>
            <a:br>
              <a:rPr sz="9480" dirty="0"/>
            </a:br>
            <a:r>
              <a:rPr lang="cs" sz="9480" b="0" strike="noStrike" spc="-1" dirty="0">
                <a:solidFill>
                  <a:srgbClr val="FFFFFF"/>
                </a:solidFill>
                <a:latin typeface="Source Sans Pro Light"/>
                <a:ea typeface="Source Sans Pro Light"/>
              </a:rPr>
              <a:t>O OČISTCI</a:t>
            </a:r>
            <a:r>
              <a:rPr lang="cs" sz="9480" b="1" strike="noStrike" spc="-1" dirty="0">
                <a:solidFill>
                  <a:srgbClr val="FFFFFF"/>
                </a:solidFill>
                <a:latin typeface="Source Sans Pro"/>
                <a:ea typeface="Source Sans Pro"/>
              </a:rPr>
              <a:t> </a:t>
            </a:r>
            <a:r>
              <a:rPr lang="cs" sz="9480" b="0" strike="noStrike" spc="-1" dirty="0">
                <a:solidFill>
                  <a:srgbClr val="FFFFFF"/>
                </a:solidFill>
                <a:latin typeface="Source Sans Pro Light"/>
                <a:ea typeface="Source Sans Pro Light"/>
              </a:rPr>
              <a:t> </a:t>
            </a:r>
            <a:br>
              <a:rPr sz="9480" dirty="0"/>
            </a:br>
            <a:r>
              <a:rPr lang="cs" sz="9480" b="1" strike="noStrike" spc="-1" dirty="0">
                <a:solidFill>
                  <a:srgbClr val="FFFFFF"/>
                </a:solidFill>
                <a:latin typeface="Source Sans Pro"/>
                <a:ea typeface="Source Sans Pro"/>
              </a:rPr>
              <a:t>NIČ NEHOVORÍ </a:t>
            </a:r>
            <a:r>
              <a:rPr lang="cs" sz="9480" b="0" strike="noStrike" spc="-1" dirty="0">
                <a:solidFill>
                  <a:srgbClr val="FFFFFF"/>
                </a:solidFill>
                <a:latin typeface="Source Sans Pro Light"/>
                <a:ea typeface="Source Sans Pro Light"/>
              </a:rPr>
              <a:t> </a:t>
            </a:r>
            <a:endParaRPr lang="cs-CZ" sz="9480" b="0" strike="noStrike" spc="-1" dirty="0">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6" descr="nb-en-22-4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47" descr="nb-en-22-4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48" descr="nb-en-22-4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28" name="Google Shape;428;p48"/>
          <p:cNvSpPr txBox="1"/>
          <p:nvPr/>
        </p:nvSpPr>
        <p:spPr>
          <a:xfrm>
            <a:off x="6443832" y="741363"/>
            <a:ext cx="4502607"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„Ešte vám mám toho veľa povedať, ale teraz to nemôžete zniesť.“</a:t>
            </a:r>
            <a:endParaRPr b="1" dirty="0">
              <a:latin typeface="Source Sans Pro" panose="020B0503030403020204" pitchFamily="34" charset="0"/>
              <a:ea typeface="Source Sans Pro" panose="020B0503030403020204" pitchFamily="34" charset="0"/>
            </a:endParaRPr>
          </a:p>
        </p:txBody>
      </p:sp>
      <p:sp>
        <p:nvSpPr>
          <p:cNvPr id="429" name="Google Shape;429;p4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Ján 16,12</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49" descr="nb-en-22-4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 name="Google Shape;436;p49">
            <a:extLst>
              <a:ext uri="{FF2B5EF4-FFF2-40B4-BE49-F238E27FC236}">
                <a16:creationId xmlns:a16="http://schemas.microsoft.com/office/drawing/2014/main" id="{C4590ABC-ECBA-D6E3-CF47-858AE09D4BC0}"/>
              </a:ext>
            </a:extLst>
          </p:cNvPr>
          <p:cNvSpPr/>
          <p:nvPr/>
        </p:nvSpPr>
        <p:spPr>
          <a:xfrm>
            <a:off x="779463" y="741363"/>
            <a:ext cx="7872480" cy="3135282"/>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88000"/>
              </a:lnSpc>
              <a:tabLst>
                <a:tab pos="0" algn="l"/>
              </a:tabLst>
            </a:pPr>
            <a:r>
              <a:rPr lang="cs-CZ" sz="7490" b="0" strike="noStrike" spc="-1" dirty="0">
                <a:solidFill>
                  <a:srgbClr val="FFFFFF"/>
                </a:solidFill>
                <a:latin typeface="Source Sans Pro Light"/>
                <a:ea typeface="Source Sans Pro Light"/>
              </a:rPr>
              <a:t>OBJAVOVANIE STRATENÝCH BIBLICKÝCH PRÁVD</a:t>
            </a:r>
            <a:endParaRPr lang="cs-CZ" sz="7490" b="0" strike="noStrike" spc="-1" dirty="0">
              <a:latin typeface="Arial"/>
            </a:endParaRPr>
          </a:p>
        </p:txBody>
      </p:sp>
      <p:sp>
        <p:nvSpPr>
          <p:cNvPr id="3" name="Google Shape;437;p49">
            <a:extLst>
              <a:ext uri="{FF2B5EF4-FFF2-40B4-BE49-F238E27FC236}">
                <a16:creationId xmlns:a16="http://schemas.microsoft.com/office/drawing/2014/main" id="{176F8305-C298-BC8F-02C0-BA96BB839D5A}"/>
              </a:ext>
            </a:extLst>
          </p:cNvPr>
          <p:cNvSpPr/>
          <p:nvPr/>
        </p:nvSpPr>
        <p:spPr>
          <a:xfrm>
            <a:off x="779463" y="4643043"/>
            <a:ext cx="7962480" cy="12715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87000"/>
              </a:lnSpc>
              <a:tabLst>
                <a:tab pos="0" algn="l"/>
              </a:tabLst>
            </a:pPr>
            <a:r>
              <a:rPr lang="cs-CZ" sz="8900" b="1" strike="noStrike" spc="-1" dirty="0">
                <a:solidFill>
                  <a:srgbClr val="FFFFFF"/>
                </a:solidFill>
                <a:latin typeface="Source Sans Pro"/>
                <a:ea typeface="Source Sans Pro"/>
              </a:rPr>
              <a:t>VYŽADUJE ČAS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5"/>
          <p:cNvPicPr preferRelativeResize="0"/>
          <p:nvPr/>
        </p:nvPicPr>
        <p:blipFill>
          <a:blip r:embed="rId3"/>
          <a:srcRect/>
          <a:stretch/>
        </p:blipFill>
        <p:spPr>
          <a:xfrm>
            <a:off x="0" y="0"/>
            <a:ext cx="11712239" cy="658813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50" descr="nb-en-22-50.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51" descr="nb-en-22-51.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52" descr="nb-en-22-5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3" descr="nb-en-22-5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54" descr="nb-en-22-5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68" name="Google Shape;468;p54"/>
          <p:cNvSpPr txBox="1"/>
          <p:nvPr/>
        </p:nvSpPr>
        <p:spPr>
          <a:xfrm>
            <a:off x="779463" y="741363"/>
            <a:ext cx="4088022" cy="31650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„Alebo neviete, že všetci, čo sme boli pokrstení v Krista Ježiša, boli sme pokrstení v jeho smrť?“</a:t>
            </a:r>
            <a:endParaRPr b="1" dirty="0">
              <a:latin typeface="Source Sans Pro" panose="020B0503030403020204" pitchFamily="34" charset="0"/>
              <a:ea typeface="Source Sans Pro" panose="020B0503030403020204" pitchFamily="34" charset="0"/>
            </a:endParaRPr>
          </a:p>
        </p:txBody>
      </p:sp>
      <p:sp>
        <p:nvSpPr>
          <p:cNvPr id="469" name="Google Shape;469;p5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Rimanom 6,3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55" descr="nb-en-22-5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76" name="Google Shape;476;p55"/>
          <p:cNvSpPr txBox="1"/>
          <p:nvPr/>
        </p:nvSpPr>
        <p:spPr>
          <a:xfrm>
            <a:off x="779463" y="741363"/>
            <a:ext cx="8277400"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„Krstom sme teda spolu s ním boli pochovaní v smrti, aby sme tak, ako bol slávou Otca vzkriesený z mŕtvych Kristus, aj my kráčali v novote života.“</a:t>
            </a:r>
            <a:endParaRPr b="1" dirty="0">
              <a:latin typeface="Source Sans Pro" panose="020B0503030403020204" pitchFamily="34" charset="0"/>
              <a:ea typeface="Source Sans Pro" panose="020B0503030403020204" pitchFamily="34" charset="0"/>
            </a:endParaRPr>
          </a:p>
        </p:txBody>
      </p:sp>
      <p:sp>
        <p:nvSpPr>
          <p:cNvPr id="477" name="Google Shape;477;p5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Rimanom 6,4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56" descr="nb-en-22-5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84" name="Google Shape;484;p56"/>
          <p:cNvSpPr txBox="1"/>
          <p:nvPr/>
        </p:nvSpPr>
        <p:spPr>
          <a:xfrm>
            <a:off x="6985263" y="741363"/>
            <a:ext cx="4253732"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Ježiš pristúpil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povedal im: „Daná mi je všetka moc na nebi aj na zemi.“</a:t>
            </a:r>
            <a:endParaRPr b="1" dirty="0">
              <a:latin typeface="Source Sans Pro" panose="020B0503030403020204" pitchFamily="34" charset="0"/>
              <a:ea typeface="Source Sans Pro" panose="020B0503030403020204" pitchFamily="34" charset="0"/>
            </a:endParaRPr>
          </a:p>
        </p:txBody>
      </p:sp>
      <p:sp>
        <p:nvSpPr>
          <p:cNvPr id="485" name="Google Shape;485;p5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Matúš 28,18</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57"/>
          <p:cNvPicPr preferRelativeResize="0"/>
          <p:nvPr/>
        </p:nvPicPr>
        <p:blipFill>
          <a:blip r:embed="rId3"/>
          <a:srcRect/>
          <a:stretch/>
        </p:blipFill>
        <p:spPr>
          <a:xfrm>
            <a:off x="0" y="0"/>
            <a:ext cx="11712239" cy="6594475"/>
          </a:xfrm>
          <a:prstGeom prst="rect">
            <a:avLst/>
          </a:prstGeom>
          <a:noFill/>
          <a:ln>
            <a:noFill/>
          </a:ln>
        </p:spPr>
      </p:pic>
      <p:sp>
        <p:nvSpPr>
          <p:cNvPr id="492" name="Google Shape;492;p57"/>
          <p:cNvSpPr txBox="1"/>
          <p:nvPr/>
        </p:nvSpPr>
        <p:spPr>
          <a:xfrm>
            <a:off x="5856120" y="741363"/>
            <a:ext cx="5289601"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„Choďte teda a získavajte mi učeníkov vo všetkých národoch a krstite ich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v mene Otca i Syna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i Svätého Ducha.“</a:t>
            </a:r>
            <a:endParaRPr b="1" dirty="0">
              <a:latin typeface="Source Sans Pro" panose="020B0503030403020204" pitchFamily="34" charset="0"/>
              <a:ea typeface="Source Sans Pro" panose="020B0503030403020204" pitchFamily="34" charset="0"/>
            </a:endParaRPr>
          </a:p>
        </p:txBody>
      </p:sp>
      <p:sp>
        <p:nvSpPr>
          <p:cNvPr id="493" name="Google Shape;493;p5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Matúš 28,19</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58" descr="nb-en-22-5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59" descr="nb-en-22-59.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6" descr="nb-en-22-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21" name="Google Shape;121;p6"/>
          <p:cNvSpPr txBox="1"/>
          <p:nvPr/>
        </p:nvSpPr>
        <p:spPr>
          <a:xfrm>
            <a:off x="779463" y="741363"/>
            <a:ext cx="5315555"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Videl som, ako Baránok otvoril jednu zo siedmich pečatí a počul som jednu zo štyroch bytostí zvolať hromovým hlasom: „Poď!“</a:t>
            </a:r>
            <a:endParaRPr b="1" dirty="0">
              <a:latin typeface="Source Sans Pro" panose="020B0503030403020204" pitchFamily="34" charset="0"/>
              <a:ea typeface="Source Sans Pro" panose="020B0503030403020204" pitchFamily="34" charset="0"/>
            </a:endParaRPr>
          </a:p>
        </p:txBody>
      </p:sp>
      <p:sp>
        <p:nvSpPr>
          <p:cNvPr id="122" name="Google Shape;122;p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6,1</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60" descr="nb-en-22-60.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61" descr="nb-en-22-6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 name="Google Shape;518;p61">
            <a:extLst>
              <a:ext uri="{FF2B5EF4-FFF2-40B4-BE49-F238E27FC236}">
                <a16:creationId xmlns:a16="http://schemas.microsoft.com/office/drawing/2014/main" id="{69E1523C-3656-E245-D595-8529B5150504}"/>
              </a:ext>
            </a:extLst>
          </p:cNvPr>
          <p:cNvSpPr/>
          <p:nvPr/>
        </p:nvSpPr>
        <p:spPr>
          <a:xfrm>
            <a:off x="720000" y="720000"/>
            <a:ext cx="9178920" cy="2627451"/>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88000"/>
              </a:lnSpc>
              <a:tabLst>
                <a:tab pos="0" algn="l"/>
              </a:tabLst>
            </a:pPr>
            <a:r>
              <a:rPr lang="cs-CZ" sz="6240" b="1" strike="noStrike" spc="-1" dirty="0">
                <a:solidFill>
                  <a:srgbClr val="FFFFFF"/>
                </a:solidFill>
                <a:latin typeface="Source Sans Pro"/>
                <a:ea typeface="Source Sans Pro"/>
              </a:rPr>
              <a:t>MILLER PRIJAL PRAVDY, KTORÉ UŽ PREDTÝM OBJAVILI INÍ</a:t>
            </a:r>
            <a:r>
              <a:rPr lang="cs" sz="6240" b="1" strike="noStrike" spc="-1" dirty="0">
                <a:solidFill>
                  <a:srgbClr val="FFFFFF"/>
                </a:solidFill>
                <a:latin typeface="Source Sans Pro"/>
                <a:ea typeface="Source Sans Pro"/>
              </a:rPr>
              <a:t>:</a:t>
            </a:r>
            <a:endParaRPr lang="cs-CZ" sz="6240" b="0" strike="noStrike" spc="-1" dirty="0">
              <a:latin typeface="Arial"/>
            </a:endParaRPr>
          </a:p>
        </p:txBody>
      </p:sp>
      <p:sp>
        <p:nvSpPr>
          <p:cNvPr id="3" name="Google Shape;519;p61">
            <a:extLst>
              <a:ext uri="{FF2B5EF4-FFF2-40B4-BE49-F238E27FC236}">
                <a16:creationId xmlns:a16="http://schemas.microsoft.com/office/drawing/2014/main" id="{1DB179DA-1E31-3A04-286A-DB4469EF4078}"/>
              </a:ext>
            </a:extLst>
          </p:cNvPr>
          <p:cNvSpPr/>
          <p:nvPr/>
        </p:nvSpPr>
        <p:spPr>
          <a:xfrm>
            <a:off x="720000" y="3375000"/>
            <a:ext cx="10406520" cy="25578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18000"/>
              </a:lnSpc>
              <a:tabLst>
                <a:tab pos="0" algn="l"/>
              </a:tabLst>
            </a:pPr>
            <a:r>
              <a:rPr lang="it-IT" sz="4580" b="0" strike="noStrike" spc="-1" dirty="0">
                <a:solidFill>
                  <a:srgbClr val="FFFFFF"/>
                </a:solidFill>
                <a:latin typeface="Source Sans Pro Light"/>
                <a:ea typeface="Source Sans Pro Light"/>
              </a:rPr>
              <a:t>1. Učenie valdenských o Biblii </a:t>
            </a:r>
          </a:p>
          <a:p>
            <a:pPr>
              <a:lnSpc>
                <a:spcPct val="118000"/>
              </a:lnSpc>
              <a:tabLst>
                <a:tab pos="0" algn="l"/>
              </a:tabLst>
            </a:pPr>
            <a:r>
              <a:rPr lang="it-IT" sz="4580" b="0" strike="noStrike" spc="-1" dirty="0">
                <a:solidFill>
                  <a:srgbClr val="FFFFFF"/>
                </a:solidFill>
                <a:latin typeface="Source Sans Pro Light"/>
                <a:ea typeface="Source Sans Pro Light"/>
              </a:rPr>
              <a:t>2. Husovo učenie o poslušnosti </a:t>
            </a:r>
          </a:p>
          <a:p>
            <a:pPr>
              <a:lnSpc>
                <a:spcPct val="118000"/>
              </a:lnSpc>
              <a:tabLst>
                <a:tab pos="0" algn="l"/>
              </a:tabLst>
            </a:pPr>
            <a:r>
              <a:rPr lang="it-IT" sz="4580" b="0" strike="noStrike" spc="-1" dirty="0">
                <a:solidFill>
                  <a:srgbClr val="FFFFFF"/>
                </a:solidFill>
                <a:latin typeface="Source Sans Pro Light"/>
                <a:ea typeface="Source Sans Pro Light"/>
              </a:rPr>
              <a:t>3. Lutherovo učenie o milosti</a:t>
            </a:r>
            <a:endParaRPr lang="cs-CZ" sz="4580" b="0" strike="noStrike" spc="-1" dirty="0">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2" descr="nb-en-22-6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 name="Google Shape;526;p62">
            <a:extLst>
              <a:ext uri="{FF2B5EF4-FFF2-40B4-BE49-F238E27FC236}">
                <a16:creationId xmlns:a16="http://schemas.microsoft.com/office/drawing/2014/main" id="{77D41F0E-9850-1AA0-B29B-E334E880AB1C}"/>
              </a:ext>
            </a:extLst>
          </p:cNvPr>
          <p:cNvSpPr/>
          <p:nvPr/>
        </p:nvSpPr>
        <p:spPr>
          <a:xfrm>
            <a:off x="720000" y="720000"/>
            <a:ext cx="9212760" cy="2627451"/>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88000"/>
              </a:lnSpc>
              <a:tabLst>
                <a:tab pos="0" algn="l"/>
              </a:tabLst>
            </a:pPr>
            <a:r>
              <a:rPr lang="cs-CZ" sz="6240" b="1" strike="noStrike" spc="-1" dirty="0">
                <a:solidFill>
                  <a:srgbClr val="FFFFFF"/>
                </a:solidFill>
                <a:latin typeface="Source Sans Pro"/>
                <a:ea typeface="Source Sans Pro"/>
              </a:rPr>
              <a:t>MILLER PRIJAL PRAVDY, KTORÉ UŽ PREDTÝM OBJAVILI INÍ</a:t>
            </a:r>
            <a:r>
              <a:rPr lang="cs" sz="6240" b="1" strike="noStrike" spc="-1" dirty="0">
                <a:solidFill>
                  <a:srgbClr val="FFFFFF"/>
                </a:solidFill>
                <a:latin typeface="Source Sans Pro"/>
                <a:ea typeface="Source Sans Pro"/>
              </a:rPr>
              <a:t>:</a:t>
            </a:r>
            <a:endParaRPr lang="cs-CZ" sz="6240" b="0" strike="noStrike" spc="-1" dirty="0">
              <a:latin typeface="Arial"/>
            </a:endParaRPr>
          </a:p>
        </p:txBody>
      </p:sp>
      <p:sp>
        <p:nvSpPr>
          <p:cNvPr id="3" name="Google Shape;527;p62">
            <a:extLst>
              <a:ext uri="{FF2B5EF4-FFF2-40B4-BE49-F238E27FC236}">
                <a16:creationId xmlns:a16="http://schemas.microsoft.com/office/drawing/2014/main" id="{CC490BF5-2278-9E5E-0576-D7C20B4E06B7}"/>
              </a:ext>
            </a:extLst>
          </p:cNvPr>
          <p:cNvSpPr/>
          <p:nvPr/>
        </p:nvSpPr>
        <p:spPr>
          <a:xfrm>
            <a:off x="720000" y="3403080"/>
            <a:ext cx="10316160" cy="25610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16000"/>
              </a:lnSpc>
              <a:tabLst>
                <a:tab pos="0" algn="l"/>
              </a:tabLst>
            </a:pPr>
            <a:r>
              <a:rPr lang="cs-CZ" sz="4660" b="0" strike="noStrike" spc="-1" dirty="0">
                <a:solidFill>
                  <a:srgbClr val="FFFFFF"/>
                </a:solidFill>
                <a:latin typeface="Source Sans Pro Light"/>
                <a:ea typeface="Source Sans Pro Light"/>
              </a:rPr>
              <a:t>4. Kalvínovo </a:t>
            </a:r>
            <a:r>
              <a:rPr lang="cs-CZ" sz="4660" b="0" strike="noStrike" spc="-1" dirty="0" err="1">
                <a:solidFill>
                  <a:srgbClr val="FFFFFF"/>
                </a:solidFill>
                <a:latin typeface="Source Sans Pro Light"/>
                <a:ea typeface="Source Sans Pro Light"/>
              </a:rPr>
              <a:t>učenie</a:t>
            </a:r>
            <a:r>
              <a:rPr lang="cs-CZ" sz="4660" b="0" strike="noStrike" spc="-1" dirty="0">
                <a:solidFill>
                  <a:srgbClr val="FFFFFF"/>
                </a:solidFill>
                <a:latin typeface="Source Sans Pro Light"/>
                <a:ea typeface="Source Sans Pro Light"/>
              </a:rPr>
              <a:t> o </a:t>
            </a:r>
            <a:r>
              <a:rPr lang="cs-CZ" sz="4660" b="0" strike="noStrike" spc="-1" dirty="0" err="1">
                <a:solidFill>
                  <a:srgbClr val="FFFFFF"/>
                </a:solidFill>
                <a:latin typeface="Source Sans Pro Light"/>
                <a:ea typeface="Source Sans Pro Light"/>
              </a:rPr>
              <a:t>posvätení</a:t>
            </a:r>
            <a:r>
              <a:rPr lang="cs-CZ" sz="4660" b="0" strike="noStrike" spc="-1" dirty="0">
                <a:solidFill>
                  <a:srgbClr val="FFFFFF"/>
                </a:solidFill>
                <a:latin typeface="Source Sans Pro Light"/>
                <a:ea typeface="Source Sans Pro Light"/>
              </a:rPr>
              <a:t> </a:t>
            </a:r>
          </a:p>
          <a:p>
            <a:pPr>
              <a:lnSpc>
                <a:spcPct val="116000"/>
              </a:lnSpc>
              <a:tabLst>
                <a:tab pos="0" algn="l"/>
              </a:tabLst>
            </a:pPr>
            <a:r>
              <a:rPr lang="cs-CZ" sz="4660" b="0" strike="noStrike" spc="-1" dirty="0">
                <a:solidFill>
                  <a:srgbClr val="FFFFFF"/>
                </a:solidFill>
                <a:latin typeface="Source Sans Pro Light"/>
                <a:ea typeface="Source Sans Pro Light"/>
              </a:rPr>
              <a:t>5. </a:t>
            </a:r>
            <a:r>
              <a:rPr lang="cs-CZ" sz="4660" b="0" strike="noStrike" spc="-1" dirty="0" err="1">
                <a:solidFill>
                  <a:srgbClr val="FFFFFF"/>
                </a:solidFill>
                <a:latin typeface="Source Sans Pro Light"/>
                <a:ea typeface="Source Sans Pro Light"/>
              </a:rPr>
              <a:t>Učenie</a:t>
            </a:r>
            <a:r>
              <a:rPr lang="cs-CZ" sz="4660" b="0" strike="noStrike" spc="-1" dirty="0">
                <a:solidFill>
                  <a:srgbClr val="FFFFFF"/>
                </a:solidFill>
                <a:latin typeface="Source Sans Pro Light"/>
                <a:ea typeface="Source Sans Pro Light"/>
              </a:rPr>
              <a:t> </a:t>
            </a:r>
            <a:r>
              <a:rPr lang="cs-CZ" sz="4660" b="0" strike="noStrike" spc="-1" dirty="0" err="1">
                <a:solidFill>
                  <a:srgbClr val="FFFFFF"/>
                </a:solidFill>
                <a:latin typeface="Source Sans Pro Light"/>
                <a:ea typeface="Source Sans Pro Light"/>
              </a:rPr>
              <a:t>anabaptistov</a:t>
            </a:r>
            <a:r>
              <a:rPr lang="cs-CZ" sz="4660" b="0" strike="noStrike" spc="-1" dirty="0">
                <a:solidFill>
                  <a:srgbClr val="FFFFFF"/>
                </a:solidFill>
                <a:latin typeface="Source Sans Pro Light"/>
                <a:ea typeface="Source Sans Pro Light"/>
              </a:rPr>
              <a:t> o </a:t>
            </a:r>
            <a:r>
              <a:rPr lang="cs-CZ" sz="4660" b="0" strike="noStrike" spc="-1" dirty="0" err="1">
                <a:solidFill>
                  <a:srgbClr val="FFFFFF"/>
                </a:solidFill>
                <a:latin typeface="Source Sans Pro Light"/>
                <a:ea typeface="Source Sans Pro Light"/>
              </a:rPr>
              <a:t>krste</a:t>
            </a:r>
            <a:r>
              <a:rPr lang="cs-CZ" sz="4660" b="0" strike="noStrike" spc="-1" dirty="0">
                <a:solidFill>
                  <a:srgbClr val="FFFFFF"/>
                </a:solidFill>
                <a:latin typeface="Source Sans Pro Light"/>
                <a:ea typeface="Source Sans Pro Light"/>
              </a:rPr>
              <a:t> </a:t>
            </a:r>
          </a:p>
          <a:p>
            <a:pPr>
              <a:lnSpc>
                <a:spcPct val="116000"/>
              </a:lnSpc>
              <a:tabLst>
                <a:tab pos="0" algn="l"/>
              </a:tabLst>
            </a:pPr>
            <a:r>
              <a:rPr lang="cs-CZ" sz="4660" b="0" strike="noStrike" spc="-1" dirty="0">
                <a:solidFill>
                  <a:srgbClr val="FFFFFF"/>
                </a:solidFill>
                <a:latin typeface="Source Sans Pro Light"/>
                <a:ea typeface="Source Sans Pro Light"/>
              </a:rPr>
              <a:t>6. </a:t>
            </a:r>
            <a:r>
              <a:rPr lang="cs-CZ" sz="4660" b="0" strike="noStrike" spc="-1" dirty="0" err="1">
                <a:solidFill>
                  <a:srgbClr val="FFFFFF"/>
                </a:solidFill>
                <a:latin typeface="Source Sans Pro Light"/>
                <a:ea typeface="Source Sans Pro Light"/>
              </a:rPr>
              <a:t>Učenie</a:t>
            </a:r>
            <a:r>
              <a:rPr lang="cs-CZ" sz="4660" b="0" strike="noStrike" spc="-1" dirty="0">
                <a:solidFill>
                  <a:srgbClr val="FFFFFF"/>
                </a:solidFill>
                <a:latin typeface="Source Sans Pro Light"/>
                <a:ea typeface="Source Sans Pro Light"/>
              </a:rPr>
              <a:t> Wesleyho o </a:t>
            </a:r>
            <a:r>
              <a:rPr lang="cs-CZ" sz="4660" b="0" strike="noStrike" spc="-1" dirty="0" err="1">
                <a:solidFill>
                  <a:srgbClr val="FFFFFF"/>
                </a:solidFill>
                <a:latin typeface="Source Sans Pro Light"/>
                <a:ea typeface="Source Sans Pro Light"/>
              </a:rPr>
              <a:t>svätosti</a:t>
            </a:r>
            <a:endParaRPr lang="cs-CZ" sz="4660" b="0" strike="noStrike" spc="-1" dirty="0">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3" descr="nb-en-22-6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 name="Google Shape;534;p63">
            <a:extLst>
              <a:ext uri="{FF2B5EF4-FFF2-40B4-BE49-F238E27FC236}">
                <a16:creationId xmlns:a16="http://schemas.microsoft.com/office/drawing/2014/main" id="{FF8A17DF-63DA-9AAD-B2C9-6BACE523D75B}"/>
              </a:ext>
            </a:extLst>
          </p:cNvPr>
          <p:cNvSpPr/>
          <p:nvPr/>
        </p:nvSpPr>
        <p:spPr>
          <a:xfrm>
            <a:off x="709560" y="720000"/>
            <a:ext cx="8074440" cy="1782411"/>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88000"/>
              </a:lnSpc>
              <a:tabLst>
                <a:tab pos="0" algn="l"/>
              </a:tabLst>
            </a:pPr>
            <a:r>
              <a:rPr lang="cs-CZ" sz="6240" b="1" strike="noStrike" spc="-1" dirty="0">
                <a:solidFill>
                  <a:srgbClr val="FFFFFF"/>
                </a:solidFill>
                <a:latin typeface="Source Sans Pro"/>
                <a:ea typeface="Source Sans Pro"/>
              </a:rPr>
              <a:t>ADVENTISTI </a:t>
            </a:r>
            <a:br>
              <a:rPr lang="cs-CZ" sz="6240" b="1" strike="noStrike" spc="-1" dirty="0">
                <a:solidFill>
                  <a:srgbClr val="FFFFFF"/>
                </a:solidFill>
                <a:latin typeface="Source Sans Pro"/>
                <a:ea typeface="Source Sans Pro"/>
              </a:rPr>
            </a:br>
            <a:r>
              <a:rPr lang="cs-CZ" sz="6240" b="1" strike="noStrike" spc="-1" dirty="0">
                <a:solidFill>
                  <a:srgbClr val="FFFFFF"/>
                </a:solidFill>
                <a:latin typeface="Source Sans Pro"/>
                <a:ea typeface="Source Sans Pro"/>
              </a:rPr>
              <a:t>Z BIBLIE OBJAVILI</a:t>
            </a:r>
          </a:p>
        </p:txBody>
      </p:sp>
      <p:sp>
        <p:nvSpPr>
          <p:cNvPr id="3" name="Google Shape;535;p63">
            <a:extLst>
              <a:ext uri="{FF2B5EF4-FFF2-40B4-BE49-F238E27FC236}">
                <a16:creationId xmlns:a16="http://schemas.microsoft.com/office/drawing/2014/main" id="{50C2649B-D837-0B7B-641F-47CCEC6C2F46}"/>
              </a:ext>
            </a:extLst>
          </p:cNvPr>
          <p:cNvSpPr/>
          <p:nvPr/>
        </p:nvSpPr>
        <p:spPr>
          <a:xfrm>
            <a:off x="720000" y="2826720"/>
            <a:ext cx="7827120" cy="25578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18000"/>
              </a:lnSpc>
              <a:tabLst>
                <a:tab pos="0" algn="l"/>
              </a:tabLst>
            </a:pPr>
            <a:r>
              <a:rPr lang="cs-CZ" sz="4580" b="0" strike="noStrike" spc="-1" dirty="0">
                <a:solidFill>
                  <a:srgbClr val="FFFFFF"/>
                </a:solidFill>
                <a:latin typeface="Source Sans Pro Light"/>
                <a:ea typeface="Source Sans Pro Light"/>
              </a:rPr>
              <a:t>1. Smrť je </a:t>
            </a:r>
            <a:r>
              <a:rPr lang="cs-CZ" sz="4580" b="0" strike="noStrike" spc="-1" dirty="0" err="1">
                <a:solidFill>
                  <a:srgbClr val="FFFFFF"/>
                </a:solidFill>
                <a:latin typeface="Source Sans Pro Light"/>
                <a:ea typeface="Source Sans Pro Light"/>
              </a:rPr>
              <a:t>ako</a:t>
            </a:r>
            <a:r>
              <a:rPr lang="cs-CZ" sz="4580" b="0" strike="noStrike" spc="-1" dirty="0">
                <a:solidFill>
                  <a:srgbClr val="FFFFFF"/>
                </a:solidFill>
                <a:latin typeface="Source Sans Pro Light"/>
                <a:ea typeface="Source Sans Pro Light"/>
              </a:rPr>
              <a:t> </a:t>
            </a:r>
            <a:r>
              <a:rPr lang="cs-CZ" sz="4580" b="0" strike="noStrike" spc="-1" dirty="0" err="1">
                <a:solidFill>
                  <a:srgbClr val="FFFFFF"/>
                </a:solidFill>
                <a:latin typeface="Source Sans Pro Light"/>
                <a:ea typeface="Source Sans Pro Light"/>
              </a:rPr>
              <a:t>spánok</a:t>
            </a:r>
            <a:r>
              <a:rPr lang="cs-CZ" sz="4580" b="0" strike="noStrike" spc="-1" dirty="0">
                <a:solidFill>
                  <a:srgbClr val="FFFFFF"/>
                </a:solidFill>
                <a:latin typeface="Source Sans Pro Light"/>
                <a:ea typeface="Source Sans Pro Light"/>
              </a:rPr>
              <a:t> </a:t>
            </a:r>
          </a:p>
          <a:p>
            <a:pPr>
              <a:lnSpc>
                <a:spcPct val="118000"/>
              </a:lnSpc>
              <a:tabLst>
                <a:tab pos="0" algn="l"/>
              </a:tabLst>
            </a:pPr>
            <a:r>
              <a:rPr lang="cs-CZ" sz="4580" b="0" strike="noStrike" spc="-1" dirty="0">
                <a:solidFill>
                  <a:srgbClr val="FFFFFF"/>
                </a:solidFill>
                <a:latin typeface="Source Sans Pro Light"/>
                <a:ea typeface="Source Sans Pro Light"/>
              </a:rPr>
              <a:t>2. Ježiš </a:t>
            </a:r>
            <a:r>
              <a:rPr lang="cs-CZ" sz="4580" b="0" strike="noStrike" spc="-1" dirty="0" err="1">
                <a:solidFill>
                  <a:srgbClr val="FFFFFF"/>
                </a:solidFill>
                <a:latin typeface="Source Sans Pro Light"/>
                <a:ea typeface="Source Sans Pro Light"/>
              </a:rPr>
              <a:t>príde</a:t>
            </a:r>
            <a:r>
              <a:rPr lang="cs-CZ" sz="4580" b="0" strike="noStrike" spc="-1" dirty="0">
                <a:solidFill>
                  <a:srgbClr val="FFFFFF"/>
                </a:solidFill>
                <a:latin typeface="Source Sans Pro Light"/>
                <a:ea typeface="Source Sans Pro Light"/>
              </a:rPr>
              <a:t> skoro </a:t>
            </a:r>
          </a:p>
          <a:p>
            <a:pPr>
              <a:lnSpc>
                <a:spcPct val="118000"/>
              </a:lnSpc>
              <a:tabLst>
                <a:tab pos="0" algn="l"/>
              </a:tabLst>
            </a:pPr>
            <a:r>
              <a:rPr lang="cs-CZ" sz="4580" b="0" strike="noStrike" spc="-1" dirty="0">
                <a:solidFill>
                  <a:srgbClr val="FFFFFF"/>
                </a:solidFill>
                <a:latin typeface="Source Sans Pro Light"/>
                <a:ea typeface="Source Sans Pro Light"/>
              </a:rPr>
              <a:t>3. Ježiš potom </a:t>
            </a:r>
            <a:r>
              <a:rPr lang="cs-CZ" sz="4580" b="0" strike="noStrike" spc="-1" dirty="0" err="1">
                <a:solidFill>
                  <a:srgbClr val="FFFFFF"/>
                </a:solidFill>
                <a:latin typeface="Source Sans Pro Light"/>
                <a:ea typeface="Source Sans Pro Light"/>
              </a:rPr>
              <a:t>vzkriesi</a:t>
            </a:r>
            <a:r>
              <a:rPr lang="cs-CZ" sz="4580" b="0" strike="noStrike" spc="-1" dirty="0">
                <a:solidFill>
                  <a:srgbClr val="FFFFFF"/>
                </a:solidFill>
                <a:latin typeface="Source Sans Pro Light"/>
                <a:ea typeface="Source Sans Pro Light"/>
              </a:rPr>
              <a:t> </a:t>
            </a:r>
            <a:r>
              <a:rPr lang="cs-CZ" sz="4580" b="0" strike="noStrike" spc="-1" dirty="0" err="1">
                <a:solidFill>
                  <a:srgbClr val="FFFFFF"/>
                </a:solidFill>
                <a:latin typeface="Source Sans Pro Light"/>
                <a:ea typeface="Source Sans Pro Light"/>
              </a:rPr>
              <a:t>mŕtvych</a:t>
            </a:r>
            <a:endParaRPr lang="cs-CZ" sz="4580" b="0" strike="noStrike" spc="-1" dirty="0">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64" descr="nb-en-22-6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42" name="Google Shape;542;p64"/>
          <p:cNvSpPr txBox="1"/>
          <p:nvPr/>
        </p:nvSpPr>
        <p:spPr>
          <a:xfrm>
            <a:off x="779463" y="741363"/>
            <a:ext cx="5777287"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„Lebo vo chvíli, keď zaznie povel, hlas archanjela a Božia poľnica, sám Pán zostúpi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z neba a prví vstanú tí, čo zomreli v Kristovi;</a:t>
            </a:r>
            <a:r>
              <a:rPr lang="sk-SK" sz="3328" b="1" dirty="0">
                <a:solidFill>
                  <a:srgbClr val="FFFFFF"/>
                </a:solidFill>
                <a:latin typeface="Source Sans Pro" panose="020B0503030403020204" pitchFamily="34" charset="0"/>
                <a:ea typeface="Source Sans Pro" panose="020B0503030403020204" pitchFamily="34" charset="0"/>
              </a:rPr>
              <a:t>“</a:t>
            </a:r>
            <a:endParaRPr b="1" dirty="0">
              <a:latin typeface="Source Sans Pro" panose="020B0503030403020204" pitchFamily="34" charset="0"/>
              <a:ea typeface="Source Sans Pro" panose="020B0503030403020204" pitchFamily="34" charset="0"/>
            </a:endParaRPr>
          </a:p>
        </p:txBody>
      </p:sp>
      <p:sp>
        <p:nvSpPr>
          <p:cNvPr id="543" name="Google Shape;543;p64"/>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0" i="0" dirty="0">
                <a:solidFill>
                  <a:srgbClr val="FFFFFF"/>
                </a:solidFill>
                <a:latin typeface="Source Sans Pro" panose="020B0503030403020204" pitchFamily="34" charset="0"/>
                <a:ea typeface="Source Sans Pro" panose="020B0503030403020204" pitchFamily="34" charset="0"/>
                <a:sym typeface="Arial"/>
              </a:rPr>
              <a:t>1. </a:t>
            </a:r>
            <a:r>
              <a:rPr lang="sk-SK" sz="2496" b="0" i="0" dirty="0" err="1">
                <a:solidFill>
                  <a:srgbClr val="FFFFFF"/>
                </a:solidFill>
                <a:latin typeface="Source Sans Pro" panose="020B0503030403020204" pitchFamily="34" charset="0"/>
                <a:ea typeface="Source Sans Pro" panose="020B0503030403020204" pitchFamily="34" charset="0"/>
                <a:sym typeface="Arial"/>
              </a:rPr>
              <a:t>Tesaloničanom</a:t>
            </a:r>
            <a:r>
              <a:rPr lang="sk-SK" sz="2496" b="0" i="0" dirty="0">
                <a:solidFill>
                  <a:srgbClr val="FFFFFF"/>
                </a:solidFill>
                <a:latin typeface="Source Sans Pro" panose="020B0503030403020204" pitchFamily="34" charset="0"/>
                <a:ea typeface="Source Sans Pro" panose="020B0503030403020204" pitchFamily="34" charset="0"/>
                <a:sym typeface="Arial"/>
              </a:rPr>
              <a:t> 4,16</a:t>
            </a:r>
            <a:endParaRPr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65" descr="nb-en-22-6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50" name="Google Shape;550;p65"/>
          <p:cNvSpPr txBox="1"/>
          <p:nvPr/>
        </p:nvSpPr>
        <p:spPr>
          <a:xfrm>
            <a:off x="7649332" y="741363"/>
            <a:ext cx="3209604"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„...zbytočne ma však uctievajú, lebo ako náuku učia ľudské príkazy.“</a:t>
            </a:r>
            <a:endParaRPr b="1" dirty="0">
              <a:latin typeface="Source Sans Pro" panose="020B0503030403020204" pitchFamily="34" charset="0"/>
              <a:ea typeface="Source Sans Pro" panose="020B0503030403020204" pitchFamily="34" charset="0"/>
            </a:endParaRPr>
          </a:p>
        </p:txBody>
      </p:sp>
      <p:sp>
        <p:nvSpPr>
          <p:cNvPr id="551" name="Google Shape;551;p6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0" i="0" dirty="0">
                <a:solidFill>
                  <a:srgbClr val="FFFFFF"/>
                </a:solidFill>
                <a:latin typeface="Source Sans Pro" panose="020B0503030403020204" pitchFamily="34" charset="0"/>
                <a:ea typeface="Source Sans Pro" panose="020B0503030403020204" pitchFamily="34" charset="0"/>
                <a:sym typeface="Arial"/>
              </a:rPr>
              <a:t>Matúš 15,9</a:t>
            </a:r>
            <a:endParaRPr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3" name="Google Shape;557;p66">
            <a:extLst>
              <a:ext uri="{FF2B5EF4-FFF2-40B4-BE49-F238E27FC236}">
                <a16:creationId xmlns:a16="http://schemas.microsoft.com/office/drawing/2014/main" id="{E9D63E83-6ABE-C3F4-78F0-5D90375104B7}"/>
              </a:ext>
            </a:extLst>
          </p:cNvPr>
          <p:cNvPicPr/>
          <p:nvPr/>
        </p:nvPicPr>
        <p:blipFill>
          <a:blip r:embed="rId3"/>
          <a:srcRect/>
          <a:stretch/>
        </p:blipFill>
        <p:spPr>
          <a:xfrm>
            <a:off x="260" y="0"/>
            <a:ext cx="11711359" cy="6587640"/>
          </a:xfrm>
          <a:prstGeom prst="rect">
            <a:avLst/>
          </a:prstGeom>
          <a:ln w="0">
            <a:noFill/>
          </a:ln>
        </p:spPr>
      </p:pic>
      <p:sp>
        <p:nvSpPr>
          <p:cNvPr id="2" name="Google Shape;558;p66">
            <a:extLst>
              <a:ext uri="{FF2B5EF4-FFF2-40B4-BE49-F238E27FC236}">
                <a16:creationId xmlns:a16="http://schemas.microsoft.com/office/drawing/2014/main" id="{780398D5-7F0E-B5B5-933C-7196E92CC656}"/>
              </a:ext>
            </a:extLst>
          </p:cNvPr>
          <p:cNvSpPr/>
          <p:nvPr/>
        </p:nvSpPr>
        <p:spPr>
          <a:xfrm>
            <a:off x="0" y="741363"/>
            <a:ext cx="11711879" cy="1191288"/>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ctr">
              <a:lnSpc>
                <a:spcPct val="73000"/>
              </a:lnSpc>
              <a:tabLst>
                <a:tab pos="0" algn="l"/>
              </a:tabLst>
            </a:pPr>
            <a:r>
              <a:rPr lang="cs" sz="9410" b="1" strike="noStrike" spc="-1" dirty="0">
                <a:solidFill>
                  <a:srgbClr val="FFFFFF"/>
                </a:solidFill>
                <a:latin typeface="Source Sans Pro"/>
                <a:ea typeface="Source Sans Pro"/>
              </a:rPr>
              <a:t>ČO </a:t>
            </a:r>
            <a:r>
              <a:rPr lang="cs" sz="9410" b="0" strike="noStrike" spc="-1" dirty="0">
                <a:solidFill>
                  <a:srgbClr val="FFFFFF"/>
                </a:solidFill>
                <a:latin typeface="Source Sans Pro Light"/>
                <a:ea typeface="Source Sans Pro Light"/>
              </a:rPr>
              <a:t>HOVORÍ BOH?</a:t>
            </a:r>
            <a:endParaRPr lang="cs-CZ" sz="9410" b="0" strike="noStrike" spc="-1" dirty="0">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67" descr="nb-en-22-6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68" descr="nb-en-22-6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69" descr="nb-en-22-6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77" name="Google Shape;577;p69"/>
          <p:cNvSpPr txBox="1"/>
          <p:nvPr/>
        </p:nvSpPr>
        <p:spPr>
          <a:xfrm>
            <a:off x="6627044" y="741363"/>
            <a:ext cx="4414994"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„I zvolal mohutným hlasom: ‚Padol, padol veľký Babylon‘...“</a:t>
            </a:r>
            <a:endParaRPr b="1" dirty="0">
              <a:latin typeface="Source Sans Pro" panose="020B0503030403020204" pitchFamily="34" charset="0"/>
              <a:ea typeface="Source Sans Pro" panose="020B0503030403020204" pitchFamily="34" charset="0"/>
            </a:endParaRPr>
          </a:p>
        </p:txBody>
      </p:sp>
      <p:sp>
        <p:nvSpPr>
          <p:cNvPr id="578" name="Google Shape;578;p6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18,2</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7" descr="nb-en-22-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29" name="Google Shape;129;p7"/>
          <p:cNvSpPr txBox="1"/>
          <p:nvPr/>
        </p:nvSpPr>
        <p:spPr>
          <a:xfrm>
            <a:off x="7140896" y="730056"/>
            <a:ext cx="4300065"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videl som: Hľa, biely kôň; a na ňom jazdec s lukom; bol mu daný veniec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vyšiel ako víťaz,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aby víťazil.“</a:t>
            </a:r>
            <a:endParaRPr b="1" dirty="0">
              <a:latin typeface="Source Sans Pro" panose="020B0503030403020204" pitchFamily="34" charset="0"/>
              <a:ea typeface="Source Sans Pro" panose="020B0503030403020204" pitchFamily="34" charset="0"/>
            </a:endParaRPr>
          </a:p>
        </p:txBody>
      </p:sp>
      <p:sp>
        <p:nvSpPr>
          <p:cNvPr id="130" name="Google Shape;130;p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6,2</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70" descr="nb-en-22-7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85" name="Google Shape;585;p70"/>
          <p:cNvSpPr txBox="1"/>
          <p:nvPr/>
        </p:nvSpPr>
        <p:spPr>
          <a:xfrm>
            <a:off x="5354970" y="741363"/>
            <a:ext cx="5687193"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stal sa príbytkom démonov, skrýšou všetkých nečistých duchov, skrýšou všetkých nečistých vtákov;“</a:t>
            </a:r>
            <a:endParaRPr b="1" dirty="0">
              <a:latin typeface="Source Sans Pro" panose="020B0503030403020204" pitchFamily="34" charset="0"/>
              <a:ea typeface="Source Sans Pro" panose="020B0503030403020204" pitchFamily="34" charset="0"/>
            </a:endParaRPr>
          </a:p>
        </p:txBody>
      </p:sp>
      <p:sp>
        <p:nvSpPr>
          <p:cNvPr id="586" name="Google Shape;586;p7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18,2</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71" descr="nb-en-22-7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93" name="Google Shape;593;p71"/>
          <p:cNvSpPr txBox="1"/>
          <p:nvPr/>
        </p:nvSpPr>
        <p:spPr>
          <a:xfrm>
            <a:off x="779463" y="741363"/>
            <a:ext cx="9707645"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počul som iný hlas volať z neba: „Vyjdi z neho, ľud môj, aby ste nemali účasť na jeho hriechoch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nedostalo sa vám z jeho rán.‘“</a:t>
            </a:r>
            <a:endParaRPr b="1" dirty="0">
              <a:latin typeface="Source Sans Pro" panose="020B0503030403020204" pitchFamily="34" charset="0"/>
              <a:ea typeface="Source Sans Pro" panose="020B0503030403020204" pitchFamily="34" charset="0"/>
            </a:endParaRPr>
          </a:p>
        </p:txBody>
      </p:sp>
      <p:sp>
        <p:nvSpPr>
          <p:cNvPr id="594" name="Google Shape;594;p7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18,4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72" descr="nb-en-22-7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2" name="Google Shape;606;p73">
            <a:extLst>
              <a:ext uri="{FF2B5EF4-FFF2-40B4-BE49-F238E27FC236}">
                <a16:creationId xmlns:a16="http://schemas.microsoft.com/office/drawing/2014/main" id="{6638DE77-DCA6-BCDA-CD99-31899DCA8BFB}"/>
              </a:ext>
            </a:extLst>
          </p:cNvPr>
          <p:cNvPicPr/>
          <p:nvPr/>
        </p:nvPicPr>
        <p:blipFill>
          <a:blip r:embed="rId3"/>
          <a:srcRect b="10"/>
          <a:stretch/>
        </p:blipFill>
        <p:spPr>
          <a:xfrm>
            <a:off x="0" y="0"/>
            <a:ext cx="11711160" cy="6586920"/>
          </a:xfrm>
          <a:prstGeom prst="rect">
            <a:avLst/>
          </a:prstGeom>
          <a:ln w="0">
            <a:noFill/>
          </a:ln>
        </p:spPr>
      </p:pic>
      <p:sp>
        <p:nvSpPr>
          <p:cNvPr id="3" name="Google Shape;607;p73">
            <a:extLst>
              <a:ext uri="{FF2B5EF4-FFF2-40B4-BE49-F238E27FC236}">
                <a16:creationId xmlns:a16="http://schemas.microsoft.com/office/drawing/2014/main" id="{5AD61848-CF90-8567-2DA8-D3EFF4383618}"/>
              </a:ext>
            </a:extLst>
          </p:cNvPr>
          <p:cNvSpPr/>
          <p:nvPr/>
        </p:nvSpPr>
        <p:spPr>
          <a:xfrm>
            <a:off x="6155705" y="1164240"/>
            <a:ext cx="4893951" cy="1326325"/>
          </a:xfrm>
          <a:prstGeom prst="rect">
            <a:avLst/>
          </a:prstGeom>
          <a:noFill/>
          <a:ln w="0">
            <a:noFill/>
          </a:ln>
        </p:spPr>
        <p:style>
          <a:lnRef idx="0">
            <a:scrgbClr r="0" g="0" b="0"/>
          </a:lnRef>
          <a:fillRef idx="0">
            <a:scrgbClr r="0" g="0" b="0"/>
          </a:fillRef>
          <a:effectRef idx="0">
            <a:scrgbClr r="0" g="0" b="0"/>
          </a:effectRef>
          <a:fontRef idx="minor"/>
        </p:style>
        <p:txBody>
          <a:bodyPr wrap="square" tIns="91440" bIns="91440" anchor="t">
            <a:spAutoFit/>
          </a:bodyPr>
          <a:lstStyle/>
          <a:p>
            <a:pPr algn="ctr">
              <a:lnSpc>
                <a:spcPct val="65000"/>
              </a:lnSpc>
              <a:tabLst>
                <a:tab pos="0" algn="l"/>
              </a:tabLst>
            </a:pPr>
            <a:r>
              <a:rPr lang="cs" sz="5500" b="0" strike="noStrike" spc="-1" dirty="0">
                <a:solidFill>
                  <a:srgbClr val="FFFFFF"/>
                </a:solidFill>
                <a:latin typeface="Source Sans Pro Light"/>
                <a:ea typeface="Source Sans Pro Light"/>
              </a:rPr>
              <a:t>MOJE </a:t>
            </a:r>
            <a:endParaRPr lang="cs-CZ" sz="5500" b="0" strike="noStrike" spc="-1" dirty="0">
              <a:latin typeface="Arial"/>
            </a:endParaRPr>
          </a:p>
          <a:p>
            <a:pPr algn="ctr">
              <a:lnSpc>
                <a:spcPct val="65000"/>
              </a:lnSpc>
              <a:tabLst>
                <a:tab pos="0" algn="l"/>
              </a:tabLst>
            </a:pPr>
            <a:r>
              <a:rPr lang="cs" sz="5500" b="1" strike="noStrike" spc="-1" dirty="0">
                <a:solidFill>
                  <a:srgbClr val="FFFFFF"/>
                </a:solidFill>
                <a:latin typeface="Source Sans Pro"/>
                <a:ea typeface="Source Sans Pro"/>
              </a:rPr>
              <a:t>ROZHODNUTIE</a:t>
            </a:r>
            <a:endParaRPr lang="cs-CZ" sz="5500" b="0" strike="noStrike" spc="-1" dirty="0">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74" descr="nb-en-22-7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2" name="Google Shape;626;p75">
            <a:extLst>
              <a:ext uri="{FF2B5EF4-FFF2-40B4-BE49-F238E27FC236}">
                <a16:creationId xmlns:a16="http://schemas.microsoft.com/office/drawing/2014/main" id="{68F71BF2-2DDB-3028-3105-A48CB89378E6}"/>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8" descr="nb-en-22-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37" name="Google Shape;137;p8"/>
          <p:cNvSpPr txBox="1"/>
          <p:nvPr/>
        </p:nvSpPr>
        <p:spPr>
          <a:xfrm>
            <a:off x="4402051" y="741363"/>
            <a:ext cx="6723276"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„...ak sa neodkloníte od nádeje evanjelia, ktoré ste počuli a ktoré sa hlása všetkému tvorstvu pod nebom. Ja, Pavol, som sa stal jeho služobníkom.“</a:t>
            </a:r>
            <a:endParaRPr b="1" dirty="0">
              <a:latin typeface="Source Sans Pro" panose="020B0503030403020204" pitchFamily="34" charset="0"/>
              <a:ea typeface="Source Sans Pro" panose="020B0503030403020204" pitchFamily="34" charset="0"/>
            </a:endParaRPr>
          </a:p>
        </p:txBody>
      </p:sp>
      <p:sp>
        <p:nvSpPr>
          <p:cNvPr id="138" name="Google Shape;138;p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err="1">
                <a:solidFill>
                  <a:srgbClr val="FFFFFF"/>
                </a:solidFill>
                <a:latin typeface="Source Sans Pro" panose="020B0503030403020204" pitchFamily="34" charset="0"/>
                <a:ea typeface="Source Sans Pro" panose="020B0503030403020204" pitchFamily="34" charset="0"/>
                <a:sym typeface="Arial"/>
              </a:rPr>
              <a:t>Kolosanom</a:t>
            </a:r>
            <a:r>
              <a:rPr lang="sk-SK" sz="2496" b="1" i="0" dirty="0">
                <a:solidFill>
                  <a:srgbClr val="FFFFFF"/>
                </a:solidFill>
                <a:latin typeface="Source Sans Pro" panose="020B0503030403020204" pitchFamily="34" charset="0"/>
                <a:ea typeface="Source Sans Pro" panose="020B0503030403020204" pitchFamily="34" charset="0"/>
                <a:sym typeface="Arial"/>
              </a:rPr>
              <a:t> 1,23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9" descr="nb-en-22-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45" name="Google Shape;145;p9"/>
          <p:cNvSpPr txBox="1"/>
          <p:nvPr/>
        </p:nvSpPr>
        <p:spPr>
          <a:xfrm>
            <a:off x="779463" y="741363"/>
            <a:ext cx="4977702"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ustavične pribúdalo tých, čo uverili v Pána – množstvo mužov i žien.“</a:t>
            </a:r>
            <a:endParaRPr b="1" dirty="0">
              <a:latin typeface="Source Sans Pro" panose="020B0503030403020204" pitchFamily="34" charset="0"/>
              <a:ea typeface="Source Sans Pro" panose="020B0503030403020204" pitchFamily="34" charset="0"/>
            </a:endParaRPr>
          </a:p>
        </p:txBody>
      </p:sp>
      <p:sp>
        <p:nvSpPr>
          <p:cNvPr id="146" name="Google Shape;146;p9"/>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Skutky apoštolov 5,14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5794</Words>
  <Application>Microsoft Office PowerPoint</Application>
  <PresentationFormat>Vlastní</PresentationFormat>
  <Paragraphs>182</Paragraphs>
  <Slides>75</Slides>
  <Notes>75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75</vt:i4>
      </vt:variant>
    </vt:vector>
  </HeadingPairs>
  <TitlesOfParts>
    <vt:vector size="80" baseType="lpstr">
      <vt:lpstr>Arial</vt:lpstr>
      <vt:lpstr>Calibri</vt:lpstr>
      <vt:lpstr>Source Sans Pro</vt:lpstr>
      <vt:lpstr>Source Sans Pro Light</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Filip Podsedník</dc:creator>
  <cp:lastModifiedBy>Filip Podsedník</cp:lastModifiedBy>
  <cp:revision>2</cp:revision>
  <dcterms:created xsi:type="dcterms:W3CDTF">2013-01-27T09:14:16Z</dcterms:created>
  <dcterms:modified xsi:type="dcterms:W3CDTF">2025-05-15T13:48:08Z</dcterms:modified>
</cp:coreProperties>
</file>