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Lst>
  <p:sldSz cx="11712575" cy="65944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67" userDrawn="1">
          <p15:clr>
            <a:srgbClr val="A4A3A4"/>
          </p15:clr>
        </p15:guide>
        <p15:guide id="2" pos="4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362" autoAdjust="0"/>
  </p:normalViewPr>
  <p:slideViewPr>
    <p:cSldViewPr snapToGrid="0" snapToObjects="1">
      <p:cViewPr varScale="1">
        <p:scale>
          <a:sx n="93" d="100"/>
          <a:sy n="93" d="100"/>
        </p:scale>
        <p:origin x="486" y="84"/>
      </p:cViewPr>
      <p:guideLst>
        <p:guide orient="horz" pos="467"/>
        <p:guide pos="49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Nové začiatky - Mládežnícka edícia</a:t>
            </a:r>
          </a:p>
        </p:txBody>
      </p:sp>
      <p:sp>
        <p:nvSpPr>
          <p:cNvPr id="4" name="Slide Number Placeholder 3"/>
          <p:cNvSpPr>
            <a:spLocks noGrp="1"/>
          </p:cNvSpPr>
          <p:nvPr>
            <p:ph type="sldNum" sz="quarter" idx="5"/>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Exodus 7,17)  </a:t>
            </a:r>
            <a:r>
              <a:rPr lang="sk-SK" b="0" i="0" noProof="0"/>
              <a:t>
„Podľa </a:t>
            </a:r>
            <a:r>
              <a:rPr lang="sk-SK" b="0" i="0" noProof="0" dirty="0"/>
              <a:t>toho poznáš, že ja </a:t>
            </a:r>
            <a:r>
              <a:rPr lang="sk-SK" b="0" i="0" noProof="0"/>
              <a:t>som Hospodin:“  </a:t>
            </a:r>
            <a:r>
              <a:rPr lang="sk-SK" b="0" i="0" noProof="0" dirty="0"/>
              <a:t>
Netrvalo to dlho a rany začali prichádzať. Bolo to presne desať rán. Pred každou ranou varovali Mojžiš s </a:t>
            </a:r>
            <a:r>
              <a:rPr lang="sk-SK" b="0" i="0" noProof="0" dirty="0" err="1"/>
              <a:t>Áronom</a:t>
            </a:r>
            <a:r>
              <a:rPr lang="sk-SK" b="0" i="0" noProof="0" dirty="0"/>
              <a:t> faraóna a upozornili ho na súdy, ktoré prídu v nádeji, že si radšej vyberie prepustenie Izraelitov pred katastrofou na svojom ľude. Ale za každým, kedy Boh faraónovi dal príležitosť, aby zmenil názor, vybral si faraón stále väčšiu zatvrdilosť vo svojom pôvodnom postoji. A ako bolo sľúbené, na Egypt začali dopadať nezvyklé katastrofy.</a:t>
            </a:r>
          </a:p>
        </p:txBody>
      </p:sp>
      <p:sp>
        <p:nvSpPr>
          <p:cNvPr id="4" name="Slide Number Placeholder 3"/>
          <p:cNvSpPr>
            <a:spLocks noGrp="1"/>
          </p:cNvSpPr>
          <p:nvPr>
            <p:ph type="sldNum" sz="quarter" idx="5"/>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Najprv sa rieka Níl, ktorú Egypťania uctievali ako svoje božstvo, zmenila v krv. Ryby zomreli a všetka voda sa pramenila na krv - to trvalo sedem dní. Ale faraón odmietol nechať Boží ľud odísť.</a:t>
            </a:r>
          </a:p>
        </p:txBody>
      </p:sp>
      <p:sp>
        <p:nvSpPr>
          <p:cNvPr id="4" name="Slide Number Placeholder 3"/>
          <p:cNvSpPr>
            <a:spLocks noGrp="1"/>
          </p:cNvSpPr>
          <p:nvPr>
            <p:ph type="sldNum" sz="quarter" idx="5"/>
          </p:nvPr>
        </p:nvSpPr>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Ďalšou ranou boli žaby, ktoré zamorili celú zem. Bolo ich milióny. Boli v jedle, v posteliach, proste všade! Aj tu tvrdohlavý panovník odmietol, aby Izrael odišiel.
Potom prišli komáre. Ale arogantní vladár opäť nesúhlasil, aby Boží ľud odišiel. 
Povšimnime si, že prvé tri rany dopadli ako na Hebrejov, tak aj na Egypťanov. Avšak posledných sedem rán dopadlo iba na Egypťanov</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Exodus 8,22)  </a:t>
            </a:r>
            <a:r>
              <a:rPr lang="sk-SK" b="0" i="0" noProof="0"/>
              <a:t>
„Len </a:t>
            </a:r>
            <a:r>
              <a:rPr lang="sk-SK" b="0" i="0" noProof="0" dirty="0"/>
              <a:t>v kraji </a:t>
            </a:r>
            <a:r>
              <a:rPr lang="sk-SK" b="0" i="0" noProof="0" dirty="0" err="1"/>
              <a:t>Gošen</a:t>
            </a:r>
            <a:r>
              <a:rPr lang="sk-SK" b="0" i="0" noProof="0" dirty="0"/>
              <a:t>, kde býva môj ľud, urobím v ten deň výnimku. Tam muchy nebudú, aby si vedel, že ja, Hospodin, som </a:t>
            </a:r>
            <a:r>
              <a:rPr lang="sk-SK" b="0" i="0" noProof="0"/>
              <a:t>uprostred krajiny.“</a:t>
            </a:r>
            <a:endParaRPr lang="sk-SK" b="0" i="0" noProof="0" dirty="0"/>
          </a:p>
        </p:txBody>
      </p:sp>
      <p:sp>
        <p:nvSpPr>
          <p:cNvPr id="4" name="Slide Number Placeholder 3"/>
          <p:cNvSpPr>
            <a:spLocks noGrp="1"/>
          </p:cNvSpPr>
          <p:nvPr>
            <p:ph type="sldNum" sz="quarter" idx="5"/>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(Exodus 8,23)  </a:t>
            </a:r>
            <a:r>
              <a:rPr lang="sk-SK" b="0" i="0" noProof="0"/>
              <a:t>
„Urobím </a:t>
            </a:r>
            <a:r>
              <a:rPr lang="sk-SK" b="0" i="0" noProof="0" dirty="0"/>
              <a:t>rozdiel medzi ľudom svojím a tvojím. Toto znamenie sa </a:t>
            </a:r>
            <a:r>
              <a:rPr lang="sk-SK" b="0" i="0" noProof="0"/>
              <a:t>prejaví zajtra</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Štvrtá rana bola zamorenie muchami, ktoré naplnili faraónov dom.
Piatou ranou bola príšerná nemoc, ktorá sa rozšírila po celej faraónovej zemi a uhynul všetok dobytok, ktorý bol na poli. Faraón bol zvedavý. Boli zničené aj stáda Hebrejov, alebo boli ochránené, ako to Mojžiš sľúbil?</a:t>
            </a:r>
          </a:p>
        </p:txBody>
      </p:sp>
      <p:sp>
        <p:nvSpPr>
          <p:cNvPr id="4" name="Slide Number Placeholder 3"/>
          <p:cNvSpPr>
            <a:spLocks noGrp="1"/>
          </p:cNvSpPr>
          <p:nvPr>
            <p:ph type="sldNum" sz="quarter" idx="5"/>
          </p:nvPr>
        </p:nvSpPr>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Exodus 9,7)  </a:t>
            </a:r>
            <a:r>
              <a:rPr lang="sk-SK" b="0" i="0" noProof="0"/>
              <a:t>
„Faraón </a:t>
            </a:r>
            <a:r>
              <a:rPr lang="sk-SK" b="0" i="0" noProof="0" dirty="0"/>
              <a:t>si to dal zistiť a naozaj, z izraelských stád neuhynul ani jediný kus. Faraónovo srdce aj napriek tomu zostalo zatvrdnuté a </a:t>
            </a:r>
            <a:r>
              <a:rPr lang="sk-SK" b="0" i="0" noProof="0"/>
              <a:t>ľud neprepustil.“</a:t>
            </a:r>
            <a:endParaRPr lang="sk-SK" b="0" i="0" noProof="0" dirty="0"/>
          </a:p>
        </p:txBody>
      </p:sp>
      <p:sp>
        <p:nvSpPr>
          <p:cNvPr id="4" name="Slide Number Placeholder 3"/>
          <p:cNvSpPr>
            <a:spLocks noGrp="1"/>
          </p:cNvSpPr>
          <p:nvPr>
            <p:ph type="sldNum" sz="quarter" idx="5"/>
          </p:nvPr>
        </p:nvSpPr>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Šiesta rana so sebou priniesla vredy na ľuďoch aj na zvieratách, ale zatvrdnutý faraón odmietal prepustiť deti Izraela. 
Mojžiš ďalej predpovedal siedmu ranu - krupobitie. Ale Boh sľúbil, že tí, ktorí sa sami budú chrániť a schovajú svoje zvieratá, nezomrú</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Táto správa sa v zemi rýchlo rozšírila a mnoho Egypťanov sa schovalo spoločne so zvieratami pod strechu. Krupobitie prišlo s bleskami a hromobitím. Tí, ktorí sa nepripravili, zomreli v tejto hroznej búrke. 
Egypťania jasne videli, že živly sú plne pod kontrolou Boha Hebrejov a že ich jediné bezpečie bolo v tom, že ho poslúchali. Na pár chvíľ si faraón skutočne pohrával s myšlienkou, že by mohol Boha poslúchnuť a prepustiť jeho ľud, ale keď rana pominula, zmizli aj jeho dobré zámery.</a:t>
            </a:r>
          </a:p>
        </p:txBody>
      </p:sp>
      <p:sp>
        <p:nvSpPr>
          <p:cNvPr id="4" name="Slide Number Placeholder 3"/>
          <p:cNvSpPr>
            <a:spLocks noGrp="1"/>
          </p:cNvSpPr>
          <p:nvPr>
            <p:ph type="sldNum" sz="quarter" idx="5"/>
          </p:nvPr>
        </p:nvSpPr>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Mojžiš varoval faraóna, že ak odmietne nechať ísť deti Izraela, ďalšou pohromou bude roj kobyliek. Zdesení výhľadom na ďalšie rany, prosili faraónovi poradcovia, aby nechal otrokov ísť, ale kráľ stále odmietal. Ôsma rana teda prišla, ako to bolo predpovedané.</a:t>
            </a:r>
          </a:p>
        </p:txBody>
      </p:sp>
      <p:sp>
        <p:nvSpPr>
          <p:cNvPr id="4" name="Slide Number Placeholder 3"/>
          <p:cNvSpPr>
            <a:spLocks noGrp="1"/>
          </p:cNvSpPr>
          <p:nvPr>
            <p:ph type="sldNum" sz="quarter" idx="5"/>
          </p:nvPr>
        </p:nvSpPr>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Ako uniknúť posledným 7 ranám.</a:t>
            </a:r>
          </a:p>
        </p:txBody>
      </p:sp>
      <p:sp>
        <p:nvSpPr>
          <p:cNvPr id="4" name="Slide Number Placeholder 3"/>
          <p:cNvSpPr>
            <a:spLocks noGrp="1"/>
          </p:cNvSpPr>
          <p:nvPr>
            <p:ph type="sldNum" sz="quarter" idx="5"/>
          </p:nvPr>
        </p:nvSpPr>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Potom prišla deviata rana: tri dni bola tma tak temná, že ju bolo možné cítiť. Ale spurný faraón pokračoval vo vzdore voči Bohu nebies. 
Mojžiš prehlásil, že na Egypťanov bude vyliata ešte jedna rana. Anjel ničiteľ prejde zemou o polnoci a pobije všetkých prvorodených v Egypte - ako ľudí, tak aj zvieratá.
A opäť boli </a:t>
            </a:r>
            <a:r>
              <a:rPr lang="sk-SK" b="0" i="0" noProof="0" dirty="0" err="1"/>
              <a:t>Hebrejci</a:t>
            </a:r>
            <a:r>
              <a:rPr lang="sk-SK" b="0" i="0" noProof="0" dirty="0"/>
              <a:t> ušetrení. Ale tentokrát nestačilo byť Hebrejom alebo žiť v </a:t>
            </a:r>
            <a:r>
              <a:rPr lang="sk-SK" b="0" i="0" noProof="0" dirty="0" err="1"/>
              <a:t>Gošene</a:t>
            </a:r>
            <a:r>
              <a:rPr lang="sk-SK" b="0" i="0" noProof="0" dirty="0"/>
              <a:t>. Aby sa vyhli smrti, bolo im nakázané, aby každá rodina zabila baránka a pokropila jeho krvou rám vchodu do domu na znamenie viery a oddanosti Bohu. A Boh sľúbil.</a:t>
            </a:r>
          </a:p>
        </p:txBody>
      </p:sp>
      <p:sp>
        <p:nvSpPr>
          <p:cNvPr id="4" name="Slide Number Placeholder 3"/>
          <p:cNvSpPr>
            <a:spLocks noGrp="1"/>
          </p:cNvSpPr>
          <p:nvPr>
            <p:ph type="sldNum" sz="quarter" idx="5"/>
          </p:nvPr>
        </p:nvSpPr>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(Exodus 12,13)  </a:t>
            </a:r>
            <a:r>
              <a:rPr lang="sk-SK" b="0" i="0" noProof="0"/>
              <a:t>
„Keď </a:t>
            </a:r>
            <a:r>
              <a:rPr lang="sk-SK" b="0" i="0" noProof="0" dirty="0"/>
              <a:t>uvidím krv, obídem vás, takže vás zhubná rana nezastihne, keď budem </a:t>
            </a:r>
            <a:r>
              <a:rPr lang="sk-SK" b="0" i="0" noProof="0"/>
              <a:t>biť Egypt.“</a:t>
            </a:r>
            <a:r>
              <a:rPr lang="sk-SK" b="0" i="0" noProof="0" dirty="0"/>
              <a:t>
Aká zaujímavá scéna sa to odohrala v tej noci. Tisíce hebrejských rodín a mnohí Egypťania stáli u dverí a pozerali sa, ako otec rodiny s nádobou krvi v jednej ruke a so zväzkom yzopu v druhej ruke, kropí rám krvou.</a:t>
            </a:r>
          </a:p>
        </p:txBody>
      </p:sp>
      <p:sp>
        <p:nvSpPr>
          <p:cNvPr id="4" name="Slide Number Placeholder 3"/>
          <p:cNvSpPr>
            <a:spLocks noGrp="1"/>
          </p:cNvSpPr>
          <p:nvPr>
            <p:ph type="sldNum" sz="quarter" idx="5"/>
          </p:nvPr>
        </p:nvSpPr>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Exodus 12,29)  </a:t>
            </a:r>
            <a:r>
              <a:rPr lang="sk-SK" b="0" i="0" noProof="0"/>
              <a:t>
„Keď </a:t>
            </a:r>
            <a:r>
              <a:rPr lang="sk-SK" b="0" i="0" noProof="0" dirty="0"/>
              <a:t>nastala polnoc, Hospodin usmrtil všetkých prvorodených v </a:t>
            </a:r>
            <a:r>
              <a:rPr lang="sk-SK" b="0" i="0" noProof="0"/>
              <a:t>Egypte</a:t>
            </a:r>
            <a:r>
              <a:rPr b="0" i="0"/>
              <a:t>..</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Exodus 12,29) K </a:t>
            </a:r>
            <a:r>
              <a:rPr lang="sk-SK" b="0" i="0" noProof="0"/>
              <a:t>
„...</a:t>
            </a:r>
            <a:r>
              <a:rPr lang="sk-SK" b="0" i="0" noProof="0" dirty="0"/>
              <a:t>od faraónovho prvorodeného syna, ktorý mal sedieť na jeho tróne, až po prvorodeného zajatca, ktorý bol v žalári, ako aj všetko prvorodené </a:t>
            </a:r>
            <a:r>
              <a:rPr lang="sk-SK" b="0" i="0" noProof="0"/>
              <a:t>z dobytka</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Ale v domoch, kde bola krv na rámoch vchodu ako vyjadrenie poslušnosti Bohu, sa prvorodeným nič nestalo!
Naprieč celým egyptským kráľovstvom sa rozliehal krik a nárek. A s chvejúcimi sa kolenami a roztriasanými nervami si faraón uvedomil, ako sa posmieval Bohu Hebrejov a opovržlivo povedal:</a:t>
            </a:r>
          </a:p>
        </p:txBody>
      </p:sp>
      <p:sp>
        <p:nvSpPr>
          <p:cNvPr id="4" name="Slide Number Placeholder 3"/>
          <p:cNvSpPr>
            <a:spLocks noGrp="1"/>
          </p:cNvSpPr>
          <p:nvPr>
            <p:ph type="sldNum" sz="quarter" idx="5"/>
          </p:nvPr>
        </p:nvSpPr>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(Exodus 5,2)  </a:t>
            </a:r>
            <a:r>
              <a:rPr lang="sk-SK" b="0" i="0" noProof="0"/>
              <a:t>
„Kto </a:t>
            </a:r>
            <a:r>
              <a:rPr lang="sk-SK" b="0" i="0" noProof="0" dirty="0"/>
              <a:t>je Hospodin, aby som ho poslúchol a </a:t>
            </a:r>
            <a:r>
              <a:rPr lang="sk-SK" b="0" i="0" noProof="0"/>
              <a:t>prepustil Izrael?“</a:t>
            </a:r>
            <a:r>
              <a:rPr lang="sk-SK" b="0" i="0" noProof="0" dirty="0"/>
              <a:t>
Teraz už to vedel. On a jeho poradcovia poslali pre oboch hebrejských bratov a naliehali na nich, aby si vzali Izraelitov a urýchlene opustili Egypt.</a:t>
            </a:r>
          </a:p>
        </p:txBody>
      </p:sp>
      <p:sp>
        <p:nvSpPr>
          <p:cNvPr id="4" name="Slide Number Placeholder 3"/>
          <p:cNvSpPr>
            <a:spLocks noGrp="1"/>
          </p:cNvSpPr>
          <p:nvPr>
            <p:ph type="sldNum" sz="quarter" idx="5"/>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Boží ľud bol oslobodení. A ako to Boh nariadil, tak sa aj pripravili. Mali topánky na nohách a kabáty oblečené - boli pripravení na veľký </a:t>
            </a:r>
            <a:r>
              <a:rPr lang="sk-SK" b="0" i="0" noProof="0" dirty="0" err="1"/>
              <a:t>exodus</a:t>
            </a:r>
            <a:r>
              <a:rPr lang="sk-SK" b="0" i="0" noProof="0" dirty="0"/>
              <a:t>. Boli na ceste do Zasľúbenej zeme. 
Príbeh o egyptských ranách nie je len fascinujúci historický príbeh. Kniha Zjavenie ho totiž používa ako metaforu k tomu, čo Boží ľud bude prežívať v posledných dňoch</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Tieto proroctvá jasne hovoria, že raz znovu prídu rany - ale v ďaleko väčšom devastujúcom </a:t>
            </a:r>
            <a:r>
              <a:rPr lang="sk-SK" b="0" i="0" noProof="0" dirty="0" err="1"/>
              <a:t>merítku</a:t>
            </a:r>
            <a:r>
              <a:rPr lang="sk-SK" b="0" i="0" noProof="0" dirty="0"/>
              <a:t>. 
Áno, podľa Biblie sa bude história opakovať. Tentokrát to nebude desať, ale len sedem rán. Sú </a:t>
            </a:r>
            <a:r>
              <a:rPr lang="sk-SK" b="0" i="0" noProof="0"/>
              <a:t>nazvané „sedem posledných rán„ </a:t>
            </a:r>
            <a:r>
              <a:rPr lang="sk-SK" b="0" i="0" noProof="0" dirty="0"/>
              <a:t>očividne ako odkaz na egyptské rany. Podobne ako u siedmych posledných rán v Mojžišovej dobe, bude Boží ľud ochránený pred siedmymi ranami, ktoré dopadnú na svet na konci sveta!</a:t>
            </a:r>
          </a:p>
        </p:txBody>
      </p:sp>
      <p:sp>
        <p:nvSpPr>
          <p:cNvPr id="4" name="Slide Number Placeholder 3"/>
          <p:cNvSpPr>
            <a:spLocks noGrp="1"/>
          </p:cNvSpPr>
          <p:nvPr>
            <p:ph type="sldNum" sz="quarter" idx="5"/>
          </p:nvPr>
        </p:nvSpPr>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Daniel 12,1)  
Prorok Daniel popisuje tieto udalosti takto:  </a:t>
            </a:r>
            <a:r>
              <a:rPr lang="sk-SK" b="0" i="0" noProof="0"/>
              <a:t>
„V </a:t>
            </a:r>
            <a:r>
              <a:rPr lang="sk-SK" b="0" i="0" noProof="0" dirty="0"/>
              <a:t>tom čase povstane veľké knieža, Michael, ochranca synov </a:t>
            </a:r>
            <a:r>
              <a:rPr lang="sk-SK" b="0" i="0" noProof="0"/>
              <a:t>tvojho ľudu</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(Daniel 12,1)  </a:t>
            </a:r>
            <a:r>
              <a:rPr lang="sk-SK" b="0" i="0" noProof="0"/>
              <a:t>
„Nastane </a:t>
            </a:r>
            <a:r>
              <a:rPr lang="sk-SK" b="0" i="0" noProof="0" dirty="0"/>
              <a:t>čas súženia, akého nebolo od začiatku národa až doteraz. V tom čase však bude zachránený tvoj ľud, i každý, kto sa nájde zapísaný </a:t>
            </a:r>
            <a:r>
              <a:rPr lang="sk-SK" b="0" i="0" noProof="0"/>
              <a:t>v knihe.“</a:t>
            </a:r>
            <a:r>
              <a:rPr lang="sk-SK" b="0" i="0" noProof="0" dirty="0"/>
              <a:t>
</a:t>
            </a:r>
            <a:r>
              <a:rPr lang="sk-SK" b="0" i="0" noProof="0"/>
              <a:t>
„Večné evanjelium„ </a:t>
            </a:r>
            <a:r>
              <a:rPr lang="sk-SK" b="0" i="0" noProof="0" dirty="0"/>
              <a:t>bude kázané v celom svete. Zaznie volanie druhého anjela o vyjdení z duchovného Babylona, z duchovného zmätku. A každému človeku bude tretí anjel hlásať:</a:t>
            </a:r>
          </a:p>
        </p:txBody>
      </p:sp>
      <p:sp>
        <p:nvSpPr>
          <p:cNvPr id="4" name="Slide Number Placeholder 3"/>
          <p:cNvSpPr>
            <a:spLocks noGrp="1"/>
          </p:cNvSpPr>
          <p:nvPr>
            <p:ph type="sldNum" sz="quarter" idx="5"/>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Mocný národ Egypťanov bola najcivilizovanejšia ríša v tej dobe. Dlhé roky predtým bol bohabojný otrok Jozef povýšený na premiéra a zachránil národ pred hladom. Ale teraz už upadol do zabudnutia. Priateľský faraóni, ktorí Jozefa poznali a vážili si ho, odpočívali už dávno vo svojich hroboch.
Noví vládcovia však vnímali rýchlo sa množiacich Izraelitov ako hrozbu pre národnú bezpečnosť a obávali sa, že v prípade vojny, by sa mohli Izraeliti pridať k ich nepriateľom. Takže Izraeliti boli zotročení a donútení slúžiť svojim egyptským utlačovateľom.</a:t>
            </a:r>
          </a:p>
        </p:txBody>
      </p:sp>
      <p:sp>
        <p:nvSpPr>
          <p:cNvPr id="4" name="Slide Number Placeholder 3"/>
          <p:cNvSpPr>
            <a:spLocks noGrp="1"/>
          </p:cNvSpPr>
          <p:nvPr>
            <p:ph type="sldNum" sz="quarter" idx="5"/>
          </p:nvPr>
        </p:nvSpPr>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14,9-10)  </a:t>
            </a:r>
            <a:r>
              <a:rPr b="0" i="0"/>
              <a:t>
</a:t>
            </a:r>
            <a:r>
              <a:rPr lang="cs-CZ" b="0" i="0"/>
              <a:t>„</a:t>
            </a:r>
            <a:r>
              <a:rPr lang="sk-SK" b="0" i="0" noProof="0"/>
              <a:t>Ak </a:t>
            </a:r>
            <a:r>
              <a:rPr lang="sk-SK" b="0" i="0" noProof="0" dirty="0"/>
              <a:t>sa niekto bude klaňať šelme a jej obrazu a prijme znak na svoje čelo alebo na ruku, aj ten bude piť z vína Božieho </a:t>
            </a:r>
            <a:r>
              <a:rPr lang="sk-SK" b="0" i="0" noProof="0"/>
              <a:t>hnevu</a:t>
            </a:r>
            <a:r>
              <a:rPr b="0" i="0"/>
              <a:t>..</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To je najdesivejšie varovanie, ktoré Biblia adresuje smrteľným ľuďom. Vec je jasná. Muži a ženy si budú musieť vybrať medzi Božími prikázaniami a ľudskými príkazmi. Tí, ktorí si vyberú človeka miesto Boha dostanú znamenie šelmy </a:t>
            </a:r>
            <a:r>
              <a:rPr lang="sk-SK" b="0" i="0" noProof="0"/>
              <a:t>a „budú </a:t>
            </a:r>
            <a:r>
              <a:rPr lang="sk-SK" b="0" i="0" noProof="0" dirty="0"/>
              <a:t>piť víno </a:t>
            </a:r>
            <a:r>
              <a:rPr lang="sk-SK" b="0" i="0" noProof="0"/>
              <a:t>Božieho hnevu„. </a:t>
            </a:r>
            <a:r>
              <a:rPr lang="sk-SK" b="0" i="0" noProof="0" dirty="0"/>
              <a:t>
A keď ľudia učinia toto záverečné rozhodnutie, zavrú sa dvere milosti navždy pre celé ľudstvo. Zaznie slávnostné oznámenie:</a:t>
            </a:r>
          </a:p>
        </p:txBody>
      </p:sp>
      <p:sp>
        <p:nvSpPr>
          <p:cNvPr id="4" name="Slide Number Placeholder 3"/>
          <p:cNvSpPr>
            <a:spLocks noGrp="1"/>
          </p:cNvSpPr>
          <p:nvPr>
            <p:ph type="sldNum" sz="quarter" idx="5"/>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22,11)  </a:t>
            </a:r>
            <a:r>
              <a:rPr lang="sk-SK" b="0" i="0" noProof="0"/>
              <a:t>
„Kto </a:t>
            </a:r>
            <a:r>
              <a:rPr lang="sk-SK" b="0" i="0" noProof="0" dirty="0"/>
              <a:t>krivdí, nech krivdí ďalej; kto je špinavý, nech sa ešte ušpiní; spravodlivý nech ďalej koná spravodlivosť a svätý nech sa </a:t>
            </a:r>
            <a:r>
              <a:rPr lang="sk-SK" b="0" i="0" noProof="0"/>
              <a:t>ďalej posväcuje.“</a:t>
            </a:r>
            <a:r>
              <a:rPr lang="sk-SK" b="0" i="0" noProof="0" dirty="0"/>
              <a:t>
Kristovo dielo veľkňaza v nebi skončilo. Každý človek sa buď rozhodol pre večný život alebo pre večnú smrť. Dvere Božej milosti sa zavreli! Teraz obyvatelia zeme </a:t>
            </a:r>
            <a:r>
              <a:rPr lang="sk-SK" b="0" i="0" noProof="0"/>
              <a:t>zažijú „čas súženia,“ </a:t>
            </a:r>
            <a:r>
              <a:rPr lang="sk-SK" b="0" i="0" noProof="0" dirty="0"/>
              <a:t>o ktorom sa hovorí u proroka Daniela. 
Počúvaj, priateľu. Boh neplánuje vytrhnúť svoj ľud pred dopadom týchto rán. Bude tu na zemi do samotného konca. Budú chránení pred ranami, rovnako ako tomu bolo u Izraelitov v Egypte, ale neznamená to, že nebudú prežívať ťažkosti a utrpenie. Bude to čas súženia pre všetkých. 
Najnázornejší popis tohto obdobia ľudských dejín nedokáže vystihnúť scénu, ako sa Boží hnev obracia proti hriechu a nie je miernený milosťou. 
Prorok Ján dostal videnie, ako to bude vypadať:</a:t>
            </a:r>
          </a:p>
        </p:txBody>
      </p:sp>
      <p:sp>
        <p:nvSpPr>
          <p:cNvPr id="4" name="Slide Number Placeholder 3"/>
          <p:cNvSpPr>
            <a:spLocks noGrp="1"/>
          </p:cNvSpPr>
          <p:nvPr>
            <p:ph type="sldNum" sz="quarter" idx="5"/>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15,1)  </a:t>
            </a:r>
            <a:r>
              <a:rPr lang="sk-SK" b="0" i="0" noProof="0"/>
              <a:t>
„Na </a:t>
            </a:r>
            <a:r>
              <a:rPr lang="sk-SK" b="0" i="0" noProof="0" dirty="0"/>
              <a:t>nebi som videl iné veľké a predivné znamenie: Sedem anjelov, ktorí mali sedem posledných rán, pretože nimi sa dovŕšil </a:t>
            </a:r>
            <a:r>
              <a:rPr lang="sk-SK" b="0" i="0" noProof="0"/>
              <a:t>Boží hnev.“</a:t>
            </a:r>
            <a:r>
              <a:rPr lang="sk-SK" b="0" i="0" noProof="0" dirty="0"/>
              <a:t>
A znovu Ján píše:</a:t>
            </a:r>
          </a:p>
        </p:txBody>
      </p:sp>
      <p:sp>
        <p:nvSpPr>
          <p:cNvPr id="4" name="Slide Number Placeholder 3"/>
          <p:cNvSpPr>
            <a:spLocks noGrp="1"/>
          </p:cNvSpPr>
          <p:nvPr>
            <p:ph type="sldNum" sz="quarter" idx="5"/>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dirty="0"/>
          </a:p>
          <a:p>
            <a:r>
              <a:rPr b="0" i="0" dirty="0"/>
              <a:t>(</a:t>
            </a:r>
            <a:r>
              <a:rPr lang="sk-SK" b="0" i="0" noProof="0" dirty="0"/>
              <a:t>Zjavenie 16,1) „Potom som počul mohutný hlas z chrámu, ktorý hovoril siedmim anjelom: ‚Choďte a vylejte na zem sedem čiaš Božieho hnevu!‘”</a:t>
            </a:r>
          </a:p>
          <a:p>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Aké to sú rany?  Asi si hovoríte, aké budú tie hrozné rany, ktoré budú vyliate siedmimi anjelmi na bezbožných? To je dobrá otázka: Keď to budeme čítať, všimneme si nápadné podobnosti s ranami, ktoré dopadli na Egypt. Poďme si prečítať, čo Ján hovorí o prvom anjelovi</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16,2)  
</a:t>
            </a:r>
            <a:r>
              <a:rPr lang="cs-CZ" b="0" i="0" dirty="0"/>
              <a:t>„</a:t>
            </a:r>
            <a:r>
              <a:rPr lang="sk-SK" b="0" i="0" noProof="0" dirty="0"/>
              <a:t>Odišiel prvý anjel a vylial svoju čašu na zem</a:t>
            </a:r>
            <a:r>
              <a:rPr lang="cs-CZ" b="0" i="0" dirty="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16,2)  </a:t>
            </a:r>
            <a:r>
              <a:rPr b="0" i="0"/>
              <a:t>
</a:t>
            </a:r>
            <a:r>
              <a:rPr lang="cs-CZ" b="0" i="0"/>
              <a:t>„</a:t>
            </a:r>
            <a:r>
              <a:rPr b="0" i="0"/>
              <a:t>...</a:t>
            </a:r>
            <a:r>
              <a:rPr lang="sk-SK" b="0" i="0" noProof="0" dirty="0"/>
              <a:t>na ľuďoch, ktorí mali znak šelmy a ktorí sa klaňali jej obrazu, sa povyhadzovali zhubné a </a:t>
            </a:r>
            <a:r>
              <a:rPr lang="sk-SK" b="0" i="0" noProof="0"/>
              <a:t>zlé vredy.“</a:t>
            </a:r>
            <a:r>
              <a:rPr lang="sk-SK" b="0" i="0" noProof="0" dirty="0"/>
              <a:t>
Tieto vredy sú podobné tým, ktorými trpeli Egypťania behom siedmej rany. Alebo to budú vredy, ktorými trpel Jób.</a:t>
            </a:r>
          </a:p>
        </p:txBody>
      </p:sp>
      <p:sp>
        <p:nvSpPr>
          <p:cNvPr id="4" name="Slide Number Placeholder 3"/>
          <p:cNvSpPr>
            <a:spLocks noGrp="1"/>
          </p:cNvSpPr>
          <p:nvPr>
            <p:ph type="sldNum" sz="quarter" idx="5"/>
          </p:nvPr>
        </p:nvSpPr>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Dokážete si predstaviť dopad takej rany? Zavrú sa školy. Zavrú sa továrne. Obchody sa nebudú môcť otvoriť</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Nemocnice budú preplnené ľuďmi, ktorí budú žiadať o ošetrenie na pohotovosti, ale väčšina lekárov a sestier bude trpieť rovnakými ťažkosťami. 
A potom, zatiaľ čo budú ľudia trpieť takto, príde ďalšia pohroma</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(Exodus 2,23)  </a:t>
            </a:r>
            <a:r>
              <a:rPr lang="sk-SK" b="0" i="0" noProof="0"/>
              <a:t>
„...</a:t>
            </a:r>
            <a:r>
              <a:rPr lang="sk-SK" b="0" i="0" noProof="0" dirty="0"/>
              <a:t>Izraeliti však stále stenali a kričali pod ťarchou nútených prác. Ich volanie o pomoc v otroctve vystupovalo </a:t>
            </a:r>
            <a:r>
              <a:rPr lang="sk-SK" b="0" i="0" noProof="0"/>
              <a:t>k Bohu.“</a:t>
            </a:r>
            <a:endParaRPr lang="sk-SK" b="0" i="0" noProof="0" dirty="0"/>
          </a:p>
        </p:txBody>
      </p:sp>
      <p:sp>
        <p:nvSpPr>
          <p:cNvPr id="4" name="Slide Number Placeholder 3"/>
          <p:cNvSpPr>
            <a:spLocks noGrp="1"/>
          </p:cNvSpPr>
          <p:nvPr>
            <p:ph type="sldNum" sz="quarter" idx="5"/>
          </p:nvPr>
        </p:nvSpPr>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16,3)  </a:t>
            </a:r>
            <a:r>
              <a:rPr b="0" i="0"/>
              <a:t>
</a:t>
            </a:r>
            <a:r>
              <a:rPr lang="cs-CZ" b="0" i="0"/>
              <a:t>„</a:t>
            </a:r>
            <a:r>
              <a:rPr lang="sk-SK" b="0" i="0" noProof="0"/>
              <a:t>Druhý </a:t>
            </a:r>
            <a:r>
              <a:rPr lang="sk-SK" b="0" i="0" noProof="0" dirty="0"/>
              <a:t>vylial svoju čašu na more: more sa zmenilo na krv, ktorá vyzerala ako z mŕtveho, a zahynulo všetko, čo žilo </a:t>
            </a:r>
            <a:r>
              <a:rPr lang="sk-SK" b="0" i="0" noProof="0"/>
              <a:t>v mori.“ </a:t>
            </a:r>
            <a:r>
              <a:rPr lang="sk-SK" b="0" i="0" noProof="0" dirty="0"/>
              <a:t>
Čo za pohľad to bude! A ten zápach, keď morské stvorenia budú vyplavované na breh. Ľudia budú klopať jeden cez druhého, keď sa budú snažiť urýchlene sa dostať preč z pláží. Ale druhá rana je úzko spojená s tou druhou</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16,4)  </a:t>
            </a:r>
            <a:r>
              <a:rPr b="0" i="0"/>
              <a:t>
</a:t>
            </a:r>
            <a:r>
              <a:rPr lang="cs-CZ" b="0" i="0"/>
              <a:t>„</a:t>
            </a:r>
            <a:r>
              <a:rPr lang="sk-SK" b="0" i="0"/>
              <a:t>Tretí </a:t>
            </a:r>
            <a:r>
              <a:rPr lang="sk-SK" b="0" i="0" dirty="0"/>
              <a:t>anjel vylial svoju čašu na rieky a na pramene vôd: zmenili sa </a:t>
            </a:r>
            <a:r>
              <a:rPr lang="sk-SK" b="0" i="0"/>
              <a:t>na krv</a:t>
            </a:r>
            <a:r>
              <a:rPr lang="cs-CZ" b="0" i="0"/>
              <a:t>.“</a:t>
            </a:r>
            <a:r>
              <a:rPr b="0" i="0"/>
              <a:t> </a:t>
            </a:r>
            <a:r>
              <a:rPr b="0" i="0" dirty="0"/>
              <a:t>
</a:t>
            </a:r>
            <a:r>
              <a:rPr lang="sk-SK" b="0" i="0" noProof="0" dirty="0"/>
              <a:t>Len si pomyslite! Človek otočí kohútikom, aby sa napil a miesto vody vytryskne von krv! Aké pozdvihnutie to vyvolá. Môže byť ešte niečo horšieho?
Ale nech už je posledných sedem Božích rán akokoľvek desivých a príšerných, je Božia spravodlivosť plne obhájená. Pretože anjel prehlasuje</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16,5)  </a:t>
            </a:r>
            <a:r>
              <a:rPr b="0" i="0"/>
              <a:t>
</a:t>
            </a:r>
            <a:r>
              <a:rPr lang="cs-CZ" b="0" i="0"/>
              <a:t>„</a:t>
            </a:r>
            <a:r>
              <a:rPr lang="sk-SK" b="0" i="0"/>
              <a:t>Spravodlivý </a:t>
            </a:r>
            <a:r>
              <a:rPr lang="sk-SK" b="0" i="0" dirty="0"/>
              <a:t>si ty, Svätý...že si </a:t>
            </a:r>
            <a:r>
              <a:rPr lang="sk-SK" b="0" i="0"/>
              <a:t>tak rozsúdil</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16,6)  </a:t>
            </a:r>
            <a:r>
              <a:rPr b="0" i="0"/>
              <a:t>
</a:t>
            </a:r>
            <a:r>
              <a:rPr lang="cs-CZ" b="0" i="0"/>
              <a:t>„</a:t>
            </a:r>
            <a:r>
              <a:rPr b="0" i="0"/>
              <a:t>...</a:t>
            </a:r>
            <a:r>
              <a:rPr lang="sk-SK" b="0" i="0" dirty="0"/>
              <a:t>lebo oni prelievali krv svätých a prorokov, dal si im piť krv; zaslúžili </a:t>
            </a:r>
            <a:r>
              <a:rPr lang="sk-SK" b="0" i="0"/>
              <a:t>si to</a:t>
            </a:r>
            <a:r>
              <a:rPr lang="cs-CZ" b="0" i="0"/>
              <a:t>!“</a:t>
            </a:r>
            <a:r>
              <a:rPr b="0" i="0"/>
              <a:t> </a:t>
            </a:r>
            <a:r>
              <a:rPr b="0" i="0" dirty="0"/>
              <a:t>
</a:t>
            </a:r>
            <a:r>
              <a:rPr lang="sk-SK" b="0" i="0" noProof="0" dirty="0"/>
              <a:t>V dobe, kedy bezbožní hynú smädom a nemajú okrem krvi čo piť, je zasľúbené tomu, kto kráča v spravodlivosti</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Izaiáš</a:t>
            </a:r>
            <a:r>
              <a:rPr b="0" i="0" dirty="0"/>
              <a:t> 33,16) </a:t>
            </a:r>
            <a:r>
              <a:rPr b="0" i="0"/>
              <a:t>
</a:t>
            </a:r>
            <a:r>
              <a:rPr lang="cs-CZ" b="0" i="0"/>
              <a:t>„</a:t>
            </a:r>
            <a:r>
              <a:rPr b="0" i="0"/>
              <a:t>...</a:t>
            </a:r>
            <a:r>
              <a:rPr lang="sk-SK" b="0" i="0" dirty="0"/>
              <a:t>dostane svoj chlieb a ustavične bude </a:t>
            </a:r>
            <a:r>
              <a:rPr lang="sk-SK" b="0" i="0"/>
              <a:t>mať vodu</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16,8-9)  </a:t>
            </a:r>
            <a:r>
              <a:rPr b="0" i="0"/>
              <a:t>
</a:t>
            </a:r>
            <a:r>
              <a:rPr lang="cs-CZ" b="0" i="0"/>
              <a:t>„</a:t>
            </a:r>
            <a:r>
              <a:rPr lang="sk-SK" b="0" i="0"/>
              <a:t>Štvrtý </a:t>
            </a:r>
            <a:r>
              <a:rPr lang="sk-SK" b="0" i="0" dirty="0"/>
              <a:t>vylial svoju čašu na slnko: a bola mu daná moc páliť ľudí ohňom...no nekajali sa, aby mi </a:t>
            </a:r>
            <a:r>
              <a:rPr lang="sk-SK" b="0" i="0"/>
              <a:t>vzdali slávu</a:t>
            </a:r>
            <a:r>
              <a:rPr lang="cs-CZ" b="0" i="0"/>
              <a:t>.“</a:t>
            </a:r>
            <a:r>
              <a:rPr b="0" i="0" dirty="0"/>
              <a:t>
</a:t>
            </a:r>
            <a:r>
              <a:rPr lang="sk-SK" b="0" i="0" noProof="0" dirty="0"/>
              <a:t>Ľudia hynuli nesmiernym žiarom a preklínali Boha, ktorý má moc nad takými pohromami.
Potom piaty anjel vylial svoju nádobu na hlavné centrum šelmy</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16,10)  </a:t>
            </a:r>
            <a:r>
              <a:rPr b="0" i="0"/>
              <a:t>
</a:t>
            </a:r>
            <a:r>
              <a:rPr lang="cs-CZ" b="0" i="0"/>
              <a:t>„</a:t>
            </a:r>
            <a:r>
              <a:rPr lang="sk-SK" b="0" i="0"/>
              <a:t>Piaty </a:t>
            </a:r>
            <a:r>
              <a:rPr lang="sk-SK" b="0" i="0" dirty="0"/>
              <a:t>vylial svoju čašu na trón šelmy: jej kráľovstvo stemnelo. Od bolesti si hrýzli </a:t>
            </a:r>
            <a:r>
              <a:rPr lang="sk-SK" b="0" i="0"/>
              <a:t>jazyky</a:t>
            </a:r>
            <a:r>
              <a:rPr b="0" i="0"/>
              <a:t>..</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16,11</a:t>
            </a:r>
            <a:r>
              <a:rPr lang="sk-SK" b="0" i="0" noProof="0"/>
              <a:t>)   „rúhali </a:t>
            </a:r>
            <a:r>
              <a:rPr lang="sk-SK" b="0" i="0" noProof="0" dirty="0"/>
              <a:t>sa nebeskému Bohu, ale nekajali sa zo </a:t>
            </a:r>
            <a:r>
              <a:rPr lang="sk-SK" b="0" i="0" noProof="0"/>
              <a:t>svojich skutkov.“ </a:t>
            </a:r>
            <a:r>
              <a:rPr lang="sk-SK" b="0" i="0" noProof="0" dirty="0"/>
              <a:t>
U tohto textu objavujeme, že tieto rany nie sú celosvetové, ani nie sú hneď smrteľné, pretože aj u tejto piatej rane nachádzame tie, ktoré trpia kvôli vredom z prvej rany. Je zrejmé, že rany dopadajú skôr postupne, než že by boli vyliate všetky naraz, a že ich negatívny dopad pretrváva. 
Po šiestej rane prichádza záverečná bitka - Armagedon:</a:t>
            </a:r>
          </a:p>
        </p:txBody>
      </p:sp>
      <p:sp>
        <p:nvSpPr>
          <p:cNvPr id="4" name="Slide Number Placeholder 3"/>
          <p:cNvSpPr>
            <a:spLocks noGrp="1"/>
          </p:cNvSpPr>
          <p:nvPr>
            <p:ph type="sldNum" sz="quarter" idx="5"/>
          </p:nvPr>
        </p:nvSpPr>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16,12)  </a:t>
            </a:r>
            <a:r>
              <a:rPr lang="sk-SK" b="0" i="0" noProof="0"/>
              <a:t>
„Šiesty </a:t>
            </a:r>
            <a:r>
              <a:rPr lang="sk-SK" b="0" i="0" noProof="0" dirty="0"/>
              <a:t>vylial svoju čašu na veľkú rieku Eufrat: jej voda vyschla, aby bola pripravená cesta kráľom od </a:t>
            </a:r>
            <a:r>
              <a:rPr lang="sk-SK" b="0" i="0" noProof="0"/>
              <a:t>východu slnka</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16,13)  </a:t>
            </a:r>
            <a:r>
              <a:rPr b="0" i="0"/>
              <a:t>
</a:t>
            </a:r>
            <a:r>
              <a:rPr lang="cs-CZ" b="0" i="0"/>
              <a:t>„</a:t>
            </a:r>
            <a:r>
              <a:rPr lang="sk-SK" b="0" i="0"/>
              <a:t>Videl </a:t>
            </a:r>
            <a:r>
              <a:rPr lang="sk-SK" b="0" i="0" dirty="0"/>
              <a:t>som troch nečistých duchov ako žaby vychádzať z tlamy draka, ako aj z tlamy šelmy a z úst </a:t>
            </a:r>
            <a:r>
              <a:rPr lang="sk-SK" b="0" i="0"/>
              <a:t>falošného proroka</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Exodus 2,24)  </a:t>
            </a:r>
            <a:r>
              <a:rPr lang="sk-SK" b="0" i="0" noProof="0"/>
              <a:t>
„Boh </a:t>
            </a:r>
            <a:r>
              <a:rPr lang="sk-SK" b="0" i="0" noProof="0" dirty="0"/>
              <a:t>počul ich nárek a spomenul si na svoju zmluvu s Abrahámom, Izákom a </a:t>
            </a:r>
            <a:r>
              <a:rPr lang="sk-SK" b="0" i="0" noProof="0"/>
              <a:t>Jákobom...“</a:t>
            </a:r>
            <a:r>
              <a:rPr lang="sk-SK" b="0" i="0" noProof="0" dirty="0"/>
              <a:t>
Boh si pripravoval záchrancov. Aj keď bol Mojžiš Hebrej, bol vychovaný v paláci faraónovej dcéry. Stal sa jedným z najmocnejších mužov Egypta. Biblia hovorí</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16,14)  </a:t>
            </a:r>
            <a:r>
              <a:rPr b="0" i="0"/>
              <a:t>
</a:t>
            </a:r>
            <a:r>
              <a:rPr lang="cs-CZ" b="0" i="0"/>
              <a:t>„</a:t>
            </a:r>
            <a:r>
              <a:rPr lang="sk-SK" b="0" i="0"/>
              <a:t>To </a:t>
            </a:r>
            <a:r>
              <a:rPr lang="sk-SK" b="0" i="0" dirty="0"/>
              <a:t>sú duchovia démonov, ktorí </a:t>
            </a:r>
            <a:r>
              <a:rPr lang="sk-SK" b="0" i="0"/>
              <a:t>robia znamenia</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16,14)  </a:t>
            </a:r>
            <a:r>
              <a:rPr b="0" i="0"/>
              <a:t>
</a:t>
            </a:r>
            <a:r>
              <a:rPr lang="cs-CZ" b="0" i="0"/>
              <a:t>„</a:t>
            </a:r>
            <a:r>
              <a:rPr lang="sk-SK" b="0" i="0" noProof="0"/>
              <a:t>Vychádzajú </a:t>
            </a:r>
            <a:r>
              <a:rPr lang="sk-SK" b="0" i="0" noProof="0" dirty="0"/>
              <a:t>ku kráľom celého sveta, aby ich zhromaždili do boja vo veľký deň </a:t>
            </a:r>
            <a:r>
              <a:rPr lang="sk-SK" b="0" i="0" noProof="0"/>
              <a:t>všemohúceho Boha.“</a:t>
            </a:r>
            <a:r>
              <a:rPr lang="sk-SK" b="0" i="0" noProof="0" dirty="0"/>
              <a:t>
A Zjavenie 16,16 hovorí:</a:t>
            </a:r>
          </a:p>
        </p:txBody>
      </p:sp>
      <p:sp>
        <p:nvSpPr>
          <p:cNvPr id="4" name="Slide Number Placeholder 3"/>
          <p:cNvSpPr>
            <a:spLocks noGrp="1"/>
          </p:cNvSpPr>
          <p:nvPr>
            <p:ph type="sldNum" sz="quarter" idx="5"/>
          </p:nvPr>
        </p:nvSpPr>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16,16)  </a:t>
            </a:r>
            <a:r>
              <a:rPr lang="sk-SK" b="0" i="0" noProof="0"/>
              <a:t>
„Zhromaždil </a:t>
            </a:r>
            <a:r>
              <a:rPr lang="sk-SK" b="0" i="0" noProof="0" dirty="0"/>
              <a:t>ich na mieste, ktoré sa po hebrejsky </a:t>
            </a:r>
            <a:r>
              <a:rPr lang="sk-SK" b="0" i="0" noProof="0"/>
              <a:t>volá Harmagedón.“ </a:t>
            </a:r>
            <a:r>
              <a:rPr lang="sk-SK" b="0" i="0" noProof="0" dirty="0"/>
              <a:t>
Do tohto posledného konfliktu bude zapojený celý svet. 
Ján napísal:</a:t>
            </a:r>
          </a:p>
        </p:txBody>
      </p:sp>
      <p:sp>
        <p:nvSpPr>
          <p:cNvPr id="4" name="Slide Number Placeholder 3"/>
          <p:cNvSpPr>
            <a:spLocks noGrp="1"/>
          </p:cNvSpPr>
          <p:nvPr>
            <p:ph type="sldNum" sz="quarter" idx="5"/>
          </p:nvPr>
        </p:nvSpPr>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19,11) 
</a:t>
            </a:r>
            <a:r>
              <a:rPr lang="cs-CZ" b="0" i="0" dirty="0"/>
              <a:t>„</a:t>
            </a:r>
            <a:r>
              <a:rPr lang="sk-SK" b="0" i="0" dirty="0"/>
              <a:t>Videl som otvorené nebo a v ňom bieleho koňa; ten čo sedel na ňom, sa volal Verný a Pravdivý; súdi a bojuje spravodlivo</a:t>
            </a:r>
            <a:r>
              <a:rPr lang="cs-CZ" b="0" i="0" dirty="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19,14)  </a:t>
            </a:r>
            <a:r>
              <a:rPr b="0" i="0"/>
              <a:t>
</a:t>
            </a:r>
            <a:r>
              <a:rPr lang="cs-CZ" b="0" i="0"/>
              <a:t>„</a:t>
            </a:r>
            <a:r>
              <a:rPr lang="sk-SK" b="0" i="0"/>
              <a:t>Nebeské </a:t>
            </a:r>
            <a:r>
              <a:rPr lang="sk-SK" b="0" i="0" dirty="0"/>
              <a:t>vojská ho sprevádzajú na bielych koňoch, oblečené do bieleho </a:t>
            </a:r>
            <a:r>
              <a:rPr lang="sk-SK" b="0" i="0"/>
              <a:t>čistého kmentu</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19,15) </a:t>
            </a:r>
            <a:r>
              <a:rPr b="0" i="0"/>
              <a:t>
</a:t>
            </a:r>
            <a:r>
              <a:rPr lang="cs-CZ" b="0" i="0"/>
              <a:t>„</a:t>
            </a:r>
            <a:r>
              <a:rPr lang="sk-SK" b="0" i="0"/>
              <a:t>Z </a:t>
            </a:r>
            <a:r>
              <a:rPr lang="sk-SK" b="0" i="0" dirty="0"/>
              <a:t>úst mu vychádza ostrý meč, aby ním bil národy. Bude nad nimi vládnuť železnou berlou a sám bude šliapať lis s vínom rozhorčeného hnevu a </a:t>
            </a:r>
            <a:r>
              <a:rPr lang="sk-SK" b="0" i="0"/>
              <a:t>všemohúceho Boha</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16,17)  </a:t>
            </a:r>
            <a:r>
              <a:rPr lang="sk-SK" b="0" i="0" noProof="0"/>
              <a:t>
„Siedmy </a:t>
            </a:r>
            <a:r>
              <a:rPr lang="sk-SK" b="0" i="0" noProof="0" dirty="0"/>
              <a:t>vylial svoju čašu na vzduch. A z chrámu od trónu vyšiel mohutný hlas, ktorý hovoril</a:t>
            </a:r>
            <a:r>
              <a:rPr lang="sk-SK" b="0" i="0" noProof="0"/>
              <a:t>: „Stalo sa</a:t>
            </a:r>
            <a:r>
              <a:rPr b="0" i="0"/>
              <a:t>!‘</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16,18)  </a:t>
            </a:r>
            <a:r>
              <a:rPr lang="sk-SK" b="0" i="0" noProof="0"/>
              <a:t>
„Nasledovali </a:t>
            </a:r>
            <a:r>
              <a:rPr lang="sk-SK" b="0" i="0" noProof="0" dirty="0"/>
              <a:t>blesky, zvuky, hromy a veľké </a:t>
            </a:r>
            <a:r>
              <a:rPr lang="sk-SK" b="0" i="0" noProof="0"/>
              <a:t>zemetrasenie</a:t>
            </a:r>
            <a:r>
              <a:rPr b="0" i="0"/>
              <a:t>..</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a:t>
            </a:r>
            <a:r>
              <a:rPr b="0" i="0" dirty="0"/>
              <a:t> 16,20)  </a:t>
            </a:r>
            <a:r>
              <a:rPr b="0" i="0"/>
              <a:t>
</a:t>
            </a:r>
            <a:r>
              <a:rPr lang="cs-CZ" b="0" i="0"/>
              <a:t>„</a:t>
            </a:r>
            <a:r>
              <a:rPr lang="sk-SK" b="0" i="0"/>
              <a:t>Všetky </a:t>
            </a:r>
            <a:r>
              <a:rPr lang="sk-SK" b="0" i="0" dirty="0"/>
              <a:t>ostrovy zmizli a ani vrchov už </a:t>
            </a:r>
            <a:r>
              <a:rPr lang="sk-SK" b="0" i="0"/>
              <a:t>nebolo</a:t>
            </a:r>
            <a:r>
              <a:rPr b="0" i="0"/>
              <a:t>..</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Zjavenie 16,21)  </a:t>
            </a:r>
            <a:r>
              <a:rPr lang="sk-SK" b="0" i="0" noProof="0"/>
              <a:t>
„...</a:t>
            </a:r>
            <a:r>
              <a:rPr lang="sk-SK" b="0" i="0" noProof="0" dirty="0"/>
              <a:t>z neba padali na ľudí veľké krúpy ťažké ako centy. Ľudia sa rúhali Bohu pre ranu krupobitia, lebo táto rana bola </a:t>
            </a:r>
            <a:r>
              <a:rPr lang="sk-SK" b="0" i="0" noProof="0"/>
              <a:t>veľmi veľká.“</a:t>
            </a:r>
            <a:r>
              <a:rPr lang="sk-SK" b="0" i="0" noProof="0" dirty="0"/>
              <a:t>
V gréčtine je u váhy uvedené, že váži jeden talent, čo sa väčšina učencov domnieva je váha okolo 26 kg. Historicky mal cent váhu 61 kg (nepliesť s metrickým centom - 100 kg pozn. prekladateľa.) Pokiaľ budú tieto krúpy vážiť skutočne 26 kg, nikto si nedokáže predstaviť, akú skazu by také krupobitie spôsobilo</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(Skutky apoštolov 7,22)  
„Mojžiš bol takto vychovaný vo všetkej múdrosti Egypťanov a bol mocný vo svojich slovách i skutkoch.“
Ale Mojžiš urobil chybu, keď si myslel, že môže vyviesť Izraelitov z Egypta na základe vlastného plánu. Keď sa to prevalilo, že zabil Egypťana otroka, musel to zeme utiecť.</a:t>
            </a:r>
          </a:p>
        </p:txBody>
      </p:sp>
      <p:sp>
        <p:nvSpPr>
          <p:cNvPr id="4" name="Slide Number Placeholder 3"/>
          <p:cNvSpPr>
            <a:spLocks noGrp="1"/>
          </p:cNvSpPr>
          <p:nvPr>
            <p:ph type="sldNum" sz="quarter" idx="5"/>
          </p:nvPr>
        </p:nvSpPr>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Ale Biblia hovorí, že Pán sám preruší tento konflikt, keď zostúpi s anjelskými armádami, aby vyslobodil svoj ľud zo spurnej planéty</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a:t>„Ale,“ </a:t>
            </a:r>
            <a:r>
              <a:rPr lang="sk-SK" b="0" i="0" noProof="0" dirty="0"/>
              <a:t>môžete sa pýtať</a:t>
            </a:r>
            <a:r>
              <a:rPr lang="sk-SK" b="0" i="0" noProof="0"/>
              <a:t>, „ako </a:t>
            </a:r>
            <a:r>
              <a:rPr lang="sk-SK" b="0" i="0" noProof="0" dirty="0"/>
              <a:t>sa môžem uistiť o Božej ochrane, keď začnú na zemi dopadať </a:t>
            </a:r>
            <a:r>
              <a:rPr lang="sk-SK" b="0" i="0" noProof="0"/>
              <a:t>tieto rany?“ </a:t>
            </a:r>
            <a:r>
              <a:rPr lang="sk-SK" b="0" i="0" noProof="0" dirty="0"/>
              <a:t>Existuje len jeden spôsob.
Tí, ktorí boli zachránení od záverečných egyptských rán prejavili svoju vieru v Boha ako vo svojho Spasiteľa tým, že potreli krvou baránka svoje rámy. Keď anjel ničiteľ prechádzal okolo ich domu, boli v bezpečí. Riadili sa Božím nariadením a urobili nevyhnutné </a:t>
            </a:r>
            <a:r>
              <a:rPr lang="sk-SK" b="0" i="0" noProof="0" dirty="0" err="1"/>
              <a:t>oaptrenia</a:t>
            </a:r>
            <a:r>
              <a:rPr lang="sk-SK" b="0" i="0" noProof="0" dirty="0"/>
              <a:t>. 
A znovu, Boží ľud bude ušetrený pred dopadajúcimi ranami, pokiaľ prijali Božieho Baránka ako svoju obeť a dovolí jeho krvi, aby ho očistila od hriechu. 
Svojim životom si dnes vyberáme, či budeme na Božej strane alebo na strane spurného anjela. A priateľu, keď anjeli ničitelia začnú svoje dielo, už bude príliš pozde na to, aby šlo zmeniť strany. Dvere milosti sa zavrú raz a navždy. 
Nechceš sa už dnes postaviť na Božie stranu, pod ochranu Ježišovej krvi? Najsmutnejšie slová, ktoré kedy človek môže započuť sú uvedené u Jeremiáša 8,20:</a:t>
            </a:r>
          </a:p>
        </p:txBody>
      </p:sp>
      <p:sp>
        <p:nvSpPr>
          <p:cNvPr id="4" name="Slide Number Placeholder 3"/>
          <p:cNvSpPr>
            <a:spLocks noGrp="1"/>
          </p:cNvSpPr>
          <p:nvPr>
            <p:ph type="sldNum" sz="quarter" idx="5"/>
          </p:nvPr>
        </p:nvSpPr>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(Jeremiáš 8,20 B21)  </a:t>
            </a:r>
            <a:r>
              <a:rPr lang="sk-SK" b="0" i="0" noProof="0"/>
              <a:t>
„Prešla </a:t>
            </a:r>
            <a:r>
              <a:rPr lang="sk-SK" b="0" i="0" noProof="0" dirty="0"/>
              <a:t>žatva, pominulo leto, ale my nie </a:t>
            </a:r>
            <a:r>
              <a:rPr lang="sk-SK" b="0" i="0" noProof="0"/>
              <a:t>sme zachránení</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Rozpráva sa príbeh o človeku, ktorý rád žil v prírode a postavil si malú chatu na kraji lesa. Nebolo to nič moc, ale pre neho to bol domov. Jedného dňa, keď sa vrátil domov z práce...</a:t>
            </a:r>
          </a:p>
        </p:txBody>
      </p:sp>
      <p:sp>
        <p:nvSpPr>
          <p:cNvPr id="4" name="Slide Number Placeholder 3"/>
          <p:cNvSpPr>
            <a:spLocks noGrp="1"/>
          </p:cNvSpPr>
          <p:nvPr>
            <p:ph type="sldNum" sz="quarter" idx="5"/>
          </p:nvPr>
        </p:nvSpPr>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bol šokovaný a zdrvený tým, keď miesto svojej malej chaty našiel len hromadu tlejúcich uhlíkov. Všetko, čo tu zostalo bolo pár kúskov ohorených kmeňov a nejaký kov očernetý plameňmi. Odišiel až k miestu, kde stál starý kurník</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Všetko, čo našiel bola len hromada popola a nejaké spálené drôty. Bezmyšlienkovite sa prehrabával sutinami. Potom pozrel dolu ku svojim nohám a jeho oko zachytilo zvláštny pohľad - kôpka ohoreného peria. Kopol do neho a čo myslíte, že sa stalo</a:t>
            </a:r>
            <a:r>
              <a:rPr b="0" i="0" dirty="0"/>
              <a:t>?</a:t>
            </a:r>
          </a:p>
        </p:txBody>
      </p:sp>
      <p:sp>
        <p:nvSpPr>
          <p:cNvPr id="4" name="Slide Number Placeholder 3"/>
          <p:cNvSpPr>
            <a:spLocks noGrp="1"/>
          </p:cNvSpPr>
          <p:nvPr>
            <p:ph type="sldNum" sz="quarter" idx="5"/>
          </p:nvPr>
        </p:nvSpPr>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Vyhrabali sa von štyri malé rozstrapatené kuriatka, ktoré boli zázračne zachránené krídlami milujúcej kvočky. 
Je to najkrajší a najvýrečnejší jazyk Písma, ktorým Boh popisuje, čo túži urobiť pre každé svoje dieťa na zemi, keď rany dopadnú:</a:t>
            </a:r>
          </a:p>
        </p:txBody>
      </p:sp>
      <p:sp>
        <p:nvSpPr>
          <p:cNvPr id="4" name="Slide Number Placeholder 3"/>
          <p:cNvSpPr>
            <a:spLocks noGrp="1"/>
          </p:cNvSpPr>
          <p:nvPr>
            <p:ph type="sldNum" sz="quarter" idx="5"/>
          </p:nvPr>
        </p:nvSpPr>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Žalmy 91,1)  </a:t>
            </a:r>
            <a:r>
              <a:rPr lang="sk-SK" b="0" i="0" noProof="0"/>
              <a:t>
„Kto </a:t>
            </a:r>
            <a:r>
              <a:rPr lang="sk-SK" b="0" i="0" noProof="0" dirty="0"/>
              <a:t>býva v úkryte Najvyššieho, odpočíva v </a:t>
            </a:r>
            <a:r>
              <a:rPr lang="sk-SK" b="0" i="0" noProof="0"/>
              <a:t>tôni Všemohúceho.“</a:t>
            </a:r>
            <a:endParaRPr lang="sk-SK" b="0" i="0" noProof="0" dirty="0"/>
          </a:p>
        </p:txBody>
      </p:sp>
      <p:sp>
        <p:nvSpPr>
          <p:cNvPr id="4" name="Slide Number Placeholder 3"/>
          <p:cNvSpPr>
            <a:spLocks noGrp="1"/>
          </p:cNvSpPr>
          <p:nvPr>
            <p:ph type="sldNum" sz="quarter" idx="5"/>
          </p:nvPr>
        </p:nvSpPr>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Žalmy 91,4)  </a:t>
            </a:r>
            <a:r>
              <a:rPr lang="sk-SK" b="0" i="0" noProof="0"/>
              <a:t>
„Peruťou </a:t>
            </a:r>
            <a:r>
              <a:rPr lang="sk-SK" b="0" i="0" noProof="0" dirty="0"/>
              <a:t>svojou ťa prikryje, útočisko nájdeš pod jeho krídlami, štítom a úkrytom je </a:t>
            </a:r>
            <a:r>
              <a:rPr lang="sk-SK" b="0" i="0" noProof="0"/>
              <a:t>jeho vernosť</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(Žalmy 91,5)  </a:t>
            </a:r>
            <a:r>
              <a:rPr lang="sk-SK" b="0" i="0" noProof="0"/>
              <a:t>
„Príšery </a:t>
            </a:r>
            <a:r>
              <a:rPr lang="sk-SK" b="0" i="0" noProof="0" dirty="0"/>
              <a:t>nočnej nemusíš sa báť, ani šípu, čo letí vo </a:t>
            </a:r>
            <a:r>
              <a:rPr lang="sk-SK" b="0" i="0" noProof="0"/>
              <a:t>dne...“</a:t>
            </a:r>
            <a:endParaRPr lang="sk-SK" b="0" i="0" noProof="0" dirty="0"/>
          </a:p>
        </p:txBody>
      </p:sp>
      <p:sp>
        <p:nvSpPr>
          <p:cNvPr id="4" name="Slide Number Placeholder 3"/>
          <p:cNvSpPr>
            <a:spLocks noGrp="1"/>
          </p:cNvSpPr>
          <p:nvPr>
            <p:ph type="sldNum" sz="quarter" idx="5"/>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Štyridsať rokov pásol Mojžiš ovce v opustenej púšti. Tam sa toho veľa naučil o sebe samom. Pochopil toho tiež veľa o Bohu. Pri starostlivosti o ovce sa naučil trpezlivosti a jemnosti. 
Sebavedomie, ktorému sa tešil ako egyptský princ,  ho opustilo a Boh videl, že teraz už je pripravený.</a:t>
            </a:r>
          </a:p>
        </p:txBody>
      </p:sp>
      <p:sp>
        <p:nvSpPr>
          <p:cNvPr id="4" name="Slide Number Placeholder 3"/>
          <p:cNvSpPr>
            <a:spLocks noGrp="1"/>
          </p:cNvSpPr>
          <p:nvPr>
            <p:ph type="sldNum" sz="quarter" idx="5"/>
          </p:nvPr>
        </p:nvSpPr>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(Žalmy 91,6-7)  
„...ani moru, čo sa prikráda v tmách, ani nákazy, čo pustoší napoludnie. Keby ti po boku padli tisíce a desaťtisíce po pravici, teba to nezasiahne</a:t>
            </a:r>
            <a:r>
              <a:rPr lang="cs-CZ" b="0" i="0" dirty="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Žalmy</a:t>
            </a:r>
            <a:r>
              <a:rPr b="0" i="0" dirty="0"/>
              <a:t> 91,8-9)  </a:t>
            </a:r>
            <a:r>
              <a:rPr b="0" i="0"/>
              <a:t>
</a:t>
            </a:r>
            <a:r>
              <a:rPr lang="cs-CZ" b="0" i="0"/>
              <a:t>„</a:t>
            </a:r>
            <a:r>
              <a:rPr lang="sk-SK" b="0" i="0"/>
              <a:t>Len </a:t>
            </a:r>
            <a:r>
              <a:rPr lang="sk-SK" b="0" i="0" dirty="0"/>
              <a:t>čo otvoríš oči, uzrieš odplatu bezbožných. Ak máš útočisko v Hospodinovi, u Najvyššieho svoj príbytok</a:t>
            </a:r>
            <a:r>
              <a:rPr b="0" i="0"/>
              <a:t>. </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Žalmy 91,10-11)  
„...nič zlé sa ti nestane, nijaká pohroma sa k tvojmu stanu nepriblíži. Veď on svojim anjelom prikáže, aby ťa chránili</a:t>
            </a:r>
            <a:r>
              <a:rPr b="0" i="0" dirty="0"/>
              <a:t>..</a:t>
            </a:r>
            <a:r>
              <a:rPr lang="cs-CZ" b="0" i="0" dirty="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Môže byť niečo povzbudivejšie? Nechceš nájsť útočisko pod krídlami Najvyššieho, keď začnú dopadať rany a nie je, kde sa schovať? Tvoj nebeský otec ťa chce chrániť a spasiť ťa v hodine súženia a skazy. 
Keď mu predáš svoj život, bude schopný ťa chrániť ako kvočka, ktorá zhromažďuje kuriatka pod svoje krídla. Rozhodnutie je ale na tebe. Podriaď mu svoju vôľu. Rozhodni sa ho poslúchať aj jeho vôľu, ako je zjavená v jeho Slove. A keď to tak urobíš, môžeš pocítiť uistenie, že jeho milosť, jeho prítomnosť aj jeho ochrana s tebou budú trvať bez ohľadu na to, čo môže budúcnosť so sebou priniesť. 
Tužíš, aby to bola aj tvoja skúsenosť, priateľu? Chceš sa rozhodnúť odovzdať svoj život Ježišovej zachraňujúcej milosti a Slovu, ktoré mení život?
Pokiaľ je tomu tak, pokľakni spoločne so mnou a poďme sa modliť. 
(Pokľakni spoločne s poslucháčmi a povedz im nasledujúce pokyny:)
Dnes večer miesto prostej modlitby môžeme mať všetci príležitosť hovoriť s Bohom potichu a jednotlivo. Možno je niečo v tvojom srdci, o čom ťa Boh chce presvedčiť. Možno je to hriech, ktorý je treba vyznať a napraviť, zvyk, ktorý potrebuješ zmeniť, zášť, ktorú je treba premôcť odpustením. Neviem, čo ti Duch Svätý kladie na srdce, priateľu, ale viem, že nemá cenu si pestovať nič, čo bude na úkor večnosti. Dnes večer ťa pozývam, aby si chvíľu jednoducho hovoril s Bohom. Požiadaj ho, aby ti ukázal, či je tam niečo, čo stojí medzi tebou a tvojim Spasiteľom. A požiadaj ho, aby to z tvojho života odstránil a skryl ťa pod jeho všemocnými krídlami. Poďme sa teraz chvíľu modliť.
(Daj čas minútu až minútu a pól než prenesieš záverečnú modlitbu.)
(Navrhovaná modlitba je na nasledujúcej strane.)</a:t>
            </a:r>
          </a:p>
        </p:txBody>
      </p:sp>
      <p:sp>
        <p:nvSpPr>
          <p:cNvPr id="4" name="Slide Number Placeholder 3"/>
          <p:cNvSpPr>
            <a:spLocks noGrp="1"/>
          </p:cNvSpPr>
          <p:nvPr>
            <p:ph type="sldNum" sz="quarter" idx="5"/>
          </p:nvPr>
        </p:nvSpPr>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0" i="0" dirty="0"/>
              <a:t>(</a:t>
            </a:r>
            <a:r>
              <a:rPr lang="sk-SK" b="0" i="0" noProof="0" dirty="0"/>
              <a:t>Navrhovaná modlitba)
</a:t>
            </a:r>
            <a:r>
              <a:rPr lang="sk-SK" b="0" i="0" noProof="0"/>
              <a:t>
„Drahý </a:t>
            </a:r>
            <a:r>
              <a:rPr lang="sk-SK" b="0" i="0" noProof="0" dirty="0"/>
              <a:t>nebeský Otče,
Dnes večer ti chceme ďakovať za to, že si taký milujúci Boh. Ďakujem ti, že miluješ túto zem dosť na to, aby si nás varoval pred nadchádzajúcimi siedmimi poslednými ranami. Vieme, že je tvojou túžbou, aby každý jeden z nás bol zachránený tvojou ochraňujúcou milosťou. Pane, prosím oddeľ nás od hriechov, ktoré nás vzďaľujú od teba. Prosím pomôž nám dôverovať a poslúchať tvoje slovo, byť ochotný sa podriadiť tvojej vôli, rovnako ako sa Ježiš podriadil tvojej vôli a nie svojej. Chcem sa modliť za všetkých ľudí, ktorí tu sú dnes večer zhromaždení. Pane, prosím priťahuj k sebe obzvlášť tých, ktorí zápasia s dôležitým rozhodnutím. Pomôž im, aby videli, že jediná istota je v tom, keď ťa vyznajú pred ľuďmi, aby si sa aj ty mohol priznať k ním pred trónom vesmíru. Pokiaľ je tu niekto, kto zápasí s rozhodnutím zveriť Bohu svoj život bez výhrad, prosím posilňuj jeho srdce a daj mu jasnú myseľ, aby videl, že nič na svete nie je tak cenné, aby to stálo za to vymeniť to za život v hojnosti, ktorý nám Ježiš chce dať po celú večnosť. Dnes večer nech každý z nás opustí toto miesto  a pevne sa poddá tvojej vôli, aby k tebe našiel dôveru a útočisko v bezpečnom stave s tebou. Za to sa modlíme v Ježišovom mene</a:t>
            </a:r>
            <a:r>
              <a:rPr lang="sk-SK" b="0" i="0" noProof="0"/>
              <a:t>. Amen</a:t>
            </a:r>
            <a:r>
              <a:rPr lang="cs-CZ" b="0" i="0"/>
              <a:t>.“</a:t>
            </a:r>
            <a:endParaRPr b="0" i="0" dirty="0"/>
          </a:p>
        </p:txBody>
      </p:sp>
      <p:sp>
        <p:nvSpPr>
          <p:cNvPr id="4" name="Slide Number Placeholder 3"/>
          <p:cNvSpPr>
            <a:spLocks noGrp="1"/>
          </p:cNvSpPr>
          <p:nvPr>
            <p:ph type="sldNum" sz="quarter" idx="5"/>
          </p:nvPr>
        </p:nvSpPr>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pPr marL="216000" lvl="0" indent="-215280" algn="l" rtl="0">
              <a:lnSpc>
                <a:spcPct val="100000"/>
              </a:lnSpc>
              <a:spcBef>
                <a:spcPts val="0"/>
              </a:spcBef>
              <a:spcAft>
                <a:spcPts val="0"/>
              </a:spcAft>
              <a:buNone/>
            </a:pPr>
            <a:r>
              <a:rPr lang="sk-SK" sz="1200" b="0" strike="noStrike" dirty="0">
                <a:latin typeface="Arial"/>
                <a:ea typeface="Arial"/>
                <a:cs typeface="Arial"/>
                <a:sym typeface="Arial"/>
              </a:rPr>
              <a:t>Milí priatelia, teším sa na vás na zajtrajšej prednáške s názvom:</a:t>
            </a:r>
          </a:p>
        </p:txBody>
      </p:sp>
      <p:sp>
        <p:nvSpPr>
          <p:cNvPr id="4" name="Slide Number Placeholder 3"/>
          <p:cNvSpPr>
            <a:spLocks noGrp="1"/>
          </p:cNvSpPr>
          <p:nvPr>
            <p:ph type="sldNum" sz="quarter" idx="5"/>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Pri stretnutí u horiaceho kríku dal Boh Mojžišovi svoje pokyny. Mal sa vrátiť do Egypta a konfrontovať mocného faraóna. Mal vyviesť svoj ľud ku slobode a do zeme zasľúbenej Abrahámovi, Izákovi a </a:t>
            </a:r>
            <a:r>
              <a:rPr lang="sk-SK" b="0" i="0" noProof="0" dirty="0" err="1"/>
              <a:t>Jákobovi</a:t>
            </a:r>
            <a:r>
              <a:rPr lang="sk-SK" b="0" i="0" noProof="0" dirty="0"/>
              <a:t>. 
Boh dal tiež pokyny Mojžišovmu staršiemu bratovi </a:t>
            </a:r>
            <a:r>
              <a:rPr lang="sk-SK" b="0" i="0" noProof="0" dirty="0" err="1"/>
              <a:t>Áronovi</a:t>
            </a:r>
            <a:r>
              <a:rPr lang="sk-SK" b="0" i="0" noProof="0" dirty="0"/>
              <a:t>, ktorý mal Mojžišovi pomôcť s jeho neľahkou úlohou. Ten Mojžišovi vyšiel naproti a stretol sa s ním. Nielen, že mu bol morálnou podporou, ale fungoval tiež ako Mojžišov hovorca, pretože Mojžiš už egyptský jazyk nepoužíval veľmi dlho. 
S odvahou, ktorú im Boh dal, vstúpili do faraónovho paláca.
Pred vladárom stáli dvaja bratia, jeden pokorný </a:t>
            </a:r>
            <a:r>
              <a:rPr lang="sk-SK" b="0" i="0" noProof="0" dirty="0" err="1"/>
              <a:t>midiánsky</a:t>
            </a:r>
            <a:r>
              <a:rPr lang="sk-SK" b="0" i="0" noProof="0" dirty="0"/>
              <a:t> pastier zvierajúci svoju pastiersku palicu, druhý bol hebrejský otrok. Obaja hlásali veľkú moc Boha, ktorému slúžili. Keď </a:t>
            </a:r>
            <a:r>
              <a:rPr lang="sk-SK" b="0" i="0" noProof="0" dirty="0" err="1"/>
              <a:t>Áron</a:t>
            </a:r>
            <a:r>
              <a:rPr lang="sk-SK" b="0" i="0" noProof="0" dirty="0"/>
              <a:t> prehlásil, že prichádzajú s posolstvom od Hospodina, ktorý žiada, aby jeho ľud nechal ísť, faraón opovržlivo povedal:</a:t>
            </a:r>
          </a:p>
        </p:txBody>
      </p:sp>
      <p:sp>
        <p:nvSpPr>
          <p:cNvPr id="4" name="Slide Number Placeholder 3"/>
          <p:cNvSpPr>
            <a:spLocks noGrp="1"/>
          </p:cNvSpPr>
          <p:nvPr>
            <p:ph type="sldNum" sz="quarter" idx="5"/>
          </p:nvPr>
        </p:nvSpPr>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sk-SK" b="0" i="0" noProof="0" dirty="0"/>
              <a:t>(Exodus 5,2)  </a:t>
            </a:r>
            <a:r>
              <a:rPr lang="sk-SK" b="0" i="0" noProof="0"/>
              <a:t>
„Kto </a:t>
            </a:r>
            <a:r>
              <a:rPr lang="sk-SK" b="0" i="0" noProof="0" dirty="0"/>
              <a:t>je Hospodin, aby som ho poslúchol a prepustil Izrael? Hospodina nepoznám a </a:t>
            </a:r>
            <a:r>
              <a:rPr lang="sk-SK" b="0" i="0" noProof="0"/>
              <a:t>Izrael neprepustím!“</a:t>
            </a:r>
            <a:r>
              <a:rPr lang="sk-SK" b="0" i="0" noProof="0" dirty="0"/>
              <a:t>
Faraón nemal v úmysle stratiť tisíce otrokov, ktoré mal k dispozícii. </a:t>
            </a:r>
            <a:r>
              <a:rPr lang="sk-SK" b="0" i="0" noProof="0" dirty="0" err="1"/>
              <a:t>Áronova</a:t>
            </a:r>
            <a:r>
              <a:rPr lang="sk-SK" b="0" i="0" noProof="0" dirty="0"/>
              <a:t> požiadavka vyvolala prudkú reakciu. Kráľ zvýšil Izraelitom pracovnú normu. 
Ale čoskoro dal Boh nafúkanému faraónovi vedieť, kto je Hospodin a dal mu pocítiť niečo zo svojej moci. Mojžiš a </a:t>
            </a:r>
            <a:r>
              <a:rPr lang="sk-SK" b="0" i="0" noProof="0" dirty="0" err="1"/>
              <a:t>Áron</a:t>
            </a:r>
            <a:r>
              <a:rPr lang="sk-SK" b="0" i="0" noProof="0" dirty="0"/>
              <a:t> faraóna varovali, že Boh zošle rany na Egypt, kým neprepustí jeho ľud z otroctva. Hospodinovo posolstvo faraónovi znelo takto:</a:t>
            </a:r>
          </a:p>
        </p:txBody>
      </p:sp>
      <p:sp>
        <p:nvSpPr>
          <p:cNvPr id="4" name="Slide Number Placeholder 3"/>
          <p:cNvSpPr>
            <a:spLocks noGrp="1"/>
          </p:cNvSpPr>
          <p:nvPr>
            <p:ph type="sldNum" sz="quarter" idx="5"/>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68;p1">
            <a:extLst>
              <a:ext uri="{FF2B5EF4-FFF2-40B4-BE49-F238E27FC236}">
                <a16:creationId xmlns:a16="http://schemas.microsoft.com/office/drawing/2014/main" id="{26B6B997-0417-82A0-E9EB-477919685220}"/>
              </a:ext>
            </a:extLst>
          </p:cNvPr>
          <p:cNvPicPr preferRelativeResize="0"/>
          <p:nvPr/>
        </p:nvPicPr>
        <p:blipFill rotWithShape="1">
          <a:blip r:embed="rId3">
            <a:alphaModFix/>
          </a:blip>
          <a:srcRect t="189" b="189"/>
          <a:stretch/>
        </p:blipFill>
        <p:spPr>
          <a:xfrm>
            <a:off x="25" y="0"/>
            <a:ext cx="11768525" cy="6594475"/>
          </a:xfrm>
          <a:prstGeom prst="rect">
            <a:avLst/>
          </a:prstGeom>
          <a:noFill/>
          <a:ln>
            <a:noFill/>
          </a:ln>
        </p:spPr>
      </p:pic>
      <p:sp>
        <p:nvSpPr>
          <p:cNvPr id="6" name="Google Shape;69;p1">
            <a:extLst>
              <a:ext uri="{FF2B5EF4-FFF2-40B4-BE49-F238E27FC236}">
                <a16:creationId xmlns:a16="http://schemas.microsoft.com/office/drawing/2014/main" id="{C8FC4E1E-537B-A12D-5012-708254F59539}"/>
              </a:ext>
            </a:extLst>
          </p:cNvPr>
          <p:cNvSpPr/>
          <p:nvPr/>
        </p:nvSpPr>
        <p:spPr>
          <a:xfrm>
            <a:off x="25" y="577825"/>
            <a:ext cx="11768400" cy="1783800"/>
          </a:xfrm>
          <a:prstGeom prst="rect">
            <a:avLst/>
          </a:prstGeom>
          <a:noFill/>
          <a:ln>
            <a:noFill/>
          </a:ln>
        </p:spPr>
        <p:txBody>
          <a:bodyPr spcFirstLastPara="1" wrap="square" lIns="91425" tIns="45700" rIns="91425" bIns="45700" anchor="t" anchorCtr="0">
            <a:noAutofit/>
          </a:bodyPr>
          <a:lstStyle/>
          <a:p>
            <a:pPr marL="0" marR="0" lvl="0" indent="0" algn="ctr" rtl="0">
              <a:lnSpc>
                <a:spcPct val="76125"/>
              </a:lnSpc>
              <a:spcBef>
                <a:spcPts val="0"/>
              </a:spcBef>
              <a:spcAft>
                <a:spcPts val="0"/>
              </a:spcAft>
              <a:buClr>
                <a:srgbClr val="000000"/>
              </a:buClr>
              <a:buSzPts val="14950"/>
              <a:buFont typeface="Arial"/>
              <a:buNone/>
            </a:pPr>
            <a:r>
              <a:rPr lang="cs-CZ" sz="14950" b="0" i="0" u="none" strike="noStrike" cap="none" dirty="0">
                <a:solidFill>
                  <a:srgbClr val="FFFFFF"/>
                </a:solidFill>
                <a:latin typeface="Source Sans Pro"/>
                <a:ea typeface="Source Sans Pro"/>
                <a:cs typeface="Source Sans Pro"/>
                <a:sym typeface="Source Sans Pro"/>
              </a:rPr>
              <a:t>SV</a:t>
            </a:r>
            <a:r>
              <a:rPr lang="cs-CZ" sz="14950" dirty="0">
                <a:solidFill>
                  <a:srgbClr val="FFFFFF"/>
                </a:solidFill>
                <a:latin typeface="Source Sans Pro"/>
                <a:ea typeface="Source Sans Pro"/>
                <a:cs typeface="Source Sans Pro"/>
                <a:sym typeface="Source Sans Pro"/>
              </a:rPr>
              <a:t>E</a:t>
            </a:r>
            <a:r>
              <a:rPr lang="cs-CZ" sz="14950" b="0" i="0" u="none" strike="noStrike" cap="none" dirty="0">
                <a:solidFill>
                  <a:srgbClr val="FFFFFF"/>
                </a:solidFill>
                <a:latin typeface="Source Sans Pro"/>
                <a:ea typeface="Source Sans Pro"/>
                <a:cs typeface="Source Sans Pro"/>
                <a:sym typeface="Source Sans Pro"/>
              </a:rPr>
              <a:t>T</a:t>
            </a:r>
            <a:r>
              <a:rPr lang="cs-CZ" sz="14950" dirty="0">
                <a:solidFill>
                  <a:srgbClr val="FFFFFF"/>
                </a:solidFill>
                <a:latin typeface="Source Sans Pro"/>
                <a:ea typeface="Source Sans Pro"/>
                <a:cs typeface="Source Sans Pro"/>
                <a:sym typeface="Source Sans Pro"/>
              </a:rPr>
              <a:t>O</a:t>
            </a:r>
            <a:r>
              <a:rPr lang="cs-CZ" sz="14950" b="0" i="0" u="none" strike="noStrike" cap="none" dirty="0">
                <a:solidFill>
                  <a:srgbClr val="FFFFFF"/>
                </a:solidFill>
                <a:latin typeface="Source Sans Pro"/>
                <a:ea typeface="Source Sans Pro"/>
                <a:cs typeface="Source Sans Pro"/>
                <a:sym typeface="Source Sans Pro"/>
              </a:rPr>
              <a:t>M</a:t>
            </a:r>
            <a:endParaRPr sz="100" b="0" i="0" u="none" strike="noStrike" cap="none" dirty="0">
              <a:solidFill>
                <a:srgbClr val="000000"/>
              </a:solidFill>
              <a:latin typeface="Calibri"/>
              <a:ea typeface="Calibri"/>
              <a:cs typeface="Calibri"/>
              <a:sym typeface="Calibri"/>
            </a:endParaRPr>
          </a:p>
        </p:txBody>
      </p:sp>
      <p:sp>
        <p:nvSpPr>
          <p:cNvPr id="7" name="Google Shape;70;p1">
            <a:extLst>
              <a:ext uri="{FF2B5EF4-FFF2-40B4-BE49-F238E27FC236}">
                <a16:creationId xmlns:a16="http://schemas.microsoft.com/office/drawing/2014/main" id="{8BB84217-B521-89EC-28D6-18D511E03861}"/>
              </a:ext>
            </a:extLst>
          </p:cNvPr>
          <p:cNvSpPr/>
          <p:nvPr/>
        </p:nvSpPr>
        <p:spPr>
          <a:xfrm>
            <a:off x="-175" y="1982100"/>
            <a:ext cx="11768400" cy="1215300"/>
          </a:xfrm>
          <a:prstGeom prst="rect">
            <a:avLst/>
          </a:prstGeom>
          <a:noFill/>
          <a:ln>
            <a:noFill/>
          </a:ln>
        </p:spPr>
        <p:txBody>
          <a:bodyPr spcFirstLastPara="1" wrap="square" lIns="91425" tIns="45700" rIns="91425" bIns="45700" anchor="b" anchorCtr="0">
            <a:noAutofit/>
          </a:bodyPr>
          <a:lstStyle/>
          <a:p>
            <a:pPr marL="0" marR="0" lvl="0" indent="0" algn="ctr" rtl="0">
              <a:lnSpc>
                <a:spcPct val="83081"/>
              </a:lnSpc>
              <a:spcBef>
                <a:spcPts val="0"/>
              </a:spcBef>
              <a:spcAft>
                <a:spcPts val="0"/>
              </a:spcAft>
              <a:buClr>
                <a:srgbClr val="000000"/>
              </a:buClr>
              <a:buSzPts val="9250"/>
              <a:buFont typeface="Arial"/>
              <a:buNone/>
            </a:pPr>
            <a:r>
              <a:rPr lang="cs-CZ" sz="9250" b="1" i="0" u="none" strike="noStrike" cap="none" dirty="0">
                <a:solidFill>
                  <a:srgbClr val="FFFFFF"/>
                </a:solidFill>
                <a:latin typeface="Source Sans Pro"/>
                <a:ea typeface="Source Sans Pro"/>
                <a:cs typeface="Source Sans Pro"/>
                <a:sym typeface="Source Sans Pro"/>
              </a:rPr>
              <a:t>BIBLIE</a:t>
            </a:r>
            <a:endParaRPr sz="18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0.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62546"/>
            <a:ext cx="5326816" cy="1116588"/>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Podľa toho poznáš, že ja som Hospodin</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7,17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1.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2.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3.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495742" y="751880"/>
            <a:ext cx="5495743" cy="3165097"/>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Len v kraji </a:t>
            </a:r>
            <a:r>
              <a:rPr lang="sk-SK" sz="3328" b="0" i="0" dirty="0" err="1">
                <a:solidFill>
                  <a:srgbClr val="FFFFFF"/>
                </a:solidFill>
                <a:latin typeface="Source Sans Pro Bold"/>
              </a:rPr>
              <a:t>Gošen</a:t>
            </a:r>
            <a:r>
              <a:rPr lang="sk-SK" sz="3328" b="0" i="0" dirty="0">
                <a:solidFill>
                  <a:srgbClr val="FFFFFF"/>
                </a:solidFill>
                <a:latin typeface="Source Sans Pro Bold"/>
              </a:rPr>
              <a:t>, kde býva môj ľud, urobím v ten deň výnimku. Tam muchy nebudú, aby si vedel, že ja, Hospodin, som uprostred krajiny</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8,18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4.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54538"/>
            <a:ext cx="6001481"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Urobím rozdiel medzi ľudom svojím a tvojím. Toto znamenie sa prejaví zajtra</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8,23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5.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6.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4849400" y="741363"/>
            <a:ext cx="6292246" cy="2652970"/>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Faraón si to dal zistiť a naozaj, z izraelských stád neuhynul ani jediný kus Faraónovo srdce aj napriek tomu zostalo zatvrdnuté a ľud neprepustil</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9,7</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7.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8.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19.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jpg"/>
          <p:cNvPicPr>
            <a:picLocks noChangeAspect="1"/>
          </p:cNvPicPr>
          <p:nvPr/>
        </p:nvPicPr>
        <p:blipFill>
          <a:blip r:embed="rId3"/>
          <a:stretch>
            <a:fillRect/>
          </a:stretch>
        </p:blipFill>
        <p:spPr>
          <a:xfrm>
            <a:off x="0" y="0"/>
            <a:ext cx="11712240" cy="6588135"/>
          </a:xfrm>
          <a:prstGeom prst="rect">
            <a:avLst/>
          </a:prstGeom>
        </p:spPr>
      </p:pic>
      <p:sp>
        <p:nvSpPr>
          <p:cNvPr id="4" name="Google Shape;94;p2">
            <a:extLst>
              <a:ext uri="{FF2B5EF4-FFF2-40B4-BE49-F238E27FC236}">
                <a16:creationId xmlns:a16="http://schemas.microsoft.com/office/drawing/2014/main" id="{3EF732C4-D6EA-31A8-495D-11C401EA83EC}"/>
              </a:ext>
            </a:extLst>
          </p:cNvPr>
          <p:cNvSpPr/>
          <p:nvPr/>
        </p:nvSpPr>
        <p:spPr>
          <a:xfrm>
            <a:off x="0" y="3649533"/>
            <a:ext cx="10982131" cy="2318840"/>
          </a:xfrm>
          <a:prstGeom prst="rect">
            <a:avLst/>
          </a:prstGeom>
          <a:noFill/>
          <a:ln w="0">
            <a:noFill/>
          </a:ln>
        </p:spPr>
        <p:style>
          <a:lnRef idx="0">
            <a:scrgbClr r="0" g="0" b="0"/>
          </a:lnRef>
          <a:fillRef idx="0">
            <a:scrgbClr r="0" g="0" b="0"/>
          </a:fillRef>
          <a:effectRef idx="0">
            <a:scrgbClr r="0" g="0" b="0"/>
          </a:effectRef>
          <a:fontRef idx="minor"/>
        </p:style>
        <p:txBody>
          <a:bodyPr wrap="square" anchor="t">
            <a:spAutoFit/>
          </a:bodyPr>
          <a:lstStyle/>
          <a:p>
            <a:pPr algn="r">
              <a:lnSpc>
                <a:spcPct val="80000"/>
              </a:lnSpc>
              <a:tabLst>
                <a:tab pos="0" algn="l"/>
              </a:tabLst>
            </a:pPr>
            <a:r>
              <a:rPr lang="pl-PL" sz="6000" b="1" strike="noStrike" spc="-1" dirty="0">
                <a:solidFill>
                  <a:srgbClr val="FFFFFF"/>
                </a:solidFill>
                <a:latin typeface="Source Sans Pro"/>
                <a:ea typeface="Source Sans Pro"/>
              </a:rPr>
              <a:t>SEDEM POSLEDNÝCH RÁN A JA</a:t>
            </a:r>
          </a:p>
          <a:p>
            <a:pPr algn="r">
              <a:lnSpc>
                <a:spcPct val="80000"/>
              </a:lnSpc>
              <a:tabLst>
                <a:tab pos="0" algn="l"/>
              </a:tabLst>
            </a:pPr>
            <a:r>
              <a:rPr lang="cs-CZ" sz="6000" b="0" strike="noStrike" spc="-1" dirty="0" err="1">
                <a:solidFill>
                  <a:srgbClr val="FFFFFF"/>
                </a:solidFill>
                <a:latin typeface="Source Sans Pro Light"/>
                <a:ea typeface="Source Sans Pro Light"/>
              </a:rPr>
              <a:t>Ako</a:t>
            </a:r>
            <a:r>
              <a:rPr lang="cs-CZ" sz="6000" b="0" strike="noStrike" spc="-1" dirty="0">
                <a:solidFill>
                  <a:srgbClr val="FFFFFF"/>
                </a:solidFill>
                <a:latin typeface="Source Sans Pro Light"/>
                <a:ea typeface="Source Sans Pro Light"/>
              </a:rPr>
              <a:t> </a:t>
            </a:r>
            <a:r>
              <a:rPr lang="cs-CZ" sz="6000" b="0" strike="noStrike" spc="-1" dirty="0" err="1">
                <a:solidFill>
                  <a:srgbClr val="FFFFFF"/>
                </a:solidFill>
                <a:latin typeface="Source Sans Pro Light"/>
                <a:ea typeface="Source Sans Pro Light"/>
              </a:rPr>
              <a:t>prežiť</a:t>
            </a:r>
            <a:r>
              <a:rPr lang="cs-CZ" sz="6000" b="0" strike="noStrike" spc="-1" dirty="0">
                <a:solidFill>
                  <a:srgbClr val="FFFFFF"/>
                </a:solidFill>
                <a:latin typeface="Source Sans Pro Light"/>
                <a:ea typeface="Source Sans Pro Light"/>
              </a:rPr>
              <a:t> </a:t>
            </a:r>
            <a:r>
              <a:rPr lang="cs-CZ" sz="6000" b="0" strike="noStrike" spc="-1" dirty="0" err="1">
                <a:solidFill>
                  <a:srgbClr val="FFFFFF"/>
                </a:solidFill>
                <a:latin typeface="Source Sans Pro Light"/>
                <a:ea typeface="Source Sans Pro Light"/>
              </a:rPr>
              <a:t>nadchádzajúce</a:t>
            </a:r>
            <a:r>
              <a:rPr lang="cs-CZ" sz="6000" b="0" strike="noStrike" spc="-1" dirty="0">
                <a:solidFill>
                  <a:srgbClr val="FFFFFF"/>
                </a:solidFill>
                <a:latin typeface="Source Sans Pro Light"/>
                <a:ea typeface="Source Sans Pro Light"/>
              </a:rPr>
              <a:t> </a:t>
            </a:r>
          </a:p>
          <a:p>
            <a:pPr algn="r">
              <a:lnSpc>
                <a:spcPct val="80000"/>
              </a:lnSpc>
              <a:tabLst>
                <a:tab pos="0" algn="l"/>
              </a:tabLst>
            </a:pPr>
            <a:r>
              <a:rPr lang="cs-CZ" sz="6000" b="0" strike="noStrike" spc="-1" dirty="0" err="1">
                <a:solidFill>
                  <a:srgbClr val="FFFFFF"/>
                </a:solidFill>
                <a:latin typeface="Source Sans Pro Light"/>
                <a:ea typeface="Source Sans Pro Light"/>
              </a:rPr>
              <a:t>súženie</a:t>
            </a:r>
            <a:r>
              <a:rPr lang="cs-CZ" sz="6000" b="0" strike="noStrike" spc="-1" dirty="0">
                <a:solidFill>
                  <a:srgbClr val="FFFFFF"/>
                </a:solidFill>
                <a:latin typeface="Source Sans Pro Light"/>
                <a:ea typeface="Source Sans Pro Light"/>
              </a:rPr>
              <a:t>?</a:t>
            </a:r>
            <a:endParaRPr lang="cs-CZ" sz="6000" b="0" strike="noStrike" spc="-1" dirty="0">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0.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1.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6802108"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Keď uvidím krv, obídem vás, takže vás zhubná rana nezastihne, keď budem biť Egypt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12,13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2.jpg"/>
          <p:cNvPicPr>
            <a:picLocks noChangeAspect="1"/>
          </p:cNvPicPr>
          <p:nvPr/>
        </p:nvPicPr>
        <p:blipFill>
          <a:blip r:embed="rId3"/>
          <a:stretch>
            <a:fillRect/>
          </a:stretch>
        </p:blipFill>
        <p:spPr>
          <a:xfrm>
            <a:off x="0" y="6340"/>
            <a:ext cx="11712240" cy="6588135"/>
          </a:xfrm>
          <a:prstGeom prst="rect">
            <a:avLst/>
          </a:prstGeom>
        </p:spPr>
      </p:pic>
      <p:sp>
        <p:nvSpPr>
          <p:cNvPr id="3" name="TextBox 2"/>
          <p:cNvSpPr txBox="1"/>
          <p:nvPr/>
        </p:nvSpPr>
        <p:spPr>
          <a:xfrm>
            <a:off x="6160750" y="741363"/>
            <a:ext cx="4785689" cy="2140842"/>
          </a:xfrm>
          <a:prstGeom prst="rect">
            <a:avLst/>
          </a:prstGeom>
          <a:noFill/>
        </p:spPr>
        <p:txBody>
          <a:bodyPr wrap="square">
            <a:spAutoFit/>
          </a:bodyPr>
          <a:lstStyle/>
          <a:p>
            <a:pPr algn="r"/>
            <a:r>
              <a:rPr lang="cs-CZ" sz="3328" b="0" i="0" dirty="0">
                <a:solidFill>
                  <a:srgbClr val="FFFFFF"/>
                </a:solidFill>
                <a:latin typeface="Source Sans Pro Bold"/>
              </a:rPr>
              <a:t>„</a:t>
            </a:r>
            <a:r>
              <a:rPr lang="sk-SK" sz="3328" b="0" i="0" dirty="0">
                <a:solidFill>
                  <a:srgbClr val="FFFFFF"/>
                </a:solidFill>
                <a:latin typeface="Source Sans Pro Bold"/>
              </a:rPr>
              <a:t>Keď nastala polnoc, Hospodin usmrtil všetkých prvorodených v Egypte</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12,29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3.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4551451" y="745224"/>
            <a:ext cx="6394987" cy="3677225"/>
          </a:xfrm>
          <a:prstGeom prst="rect">
            <a:avLst/>
          </a:prstGeom>
          <a:noFill/>
        </p:spPr>
        <p:txBody>
          <a:bodyPr wrap="square">
            <a:spAutoFit/>
          </a:bodyPr>
          <a:lstStyle/>
          <a:p>
            <a:pPr algn="r"/>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od faraónovho prvorodeného syna, ktorý mal sedieť </a:t>
            </a:r>
            <a:br>
              <a:rPr lang="sk-SK" sz="3328" b="0" i="0" dirty="0">
                <a:solidFill>
                  <a:srgbClr val="FFFFFF"/>
                </a:solidFill>
                <a:latin typeface="Source Sans Pro Bold"/>
              </a:rPr>
            </a:br>
            <a:r>
              <a:rPr lang="sk-SK" sz="3328" b="0" i="0" dirty="0">
                <a:solidFill>
                  <a:srgbClr val="FFFFFF"/>
                </a:solidFill>
                <a:latin typeface="Source Sans Pro Bold"/>
              </a:rPr>
              <a:t>na jeho tróne, až po prvorodeného zajatca, </a:t>
            </a:r>
            <a:br>
              <a:rPr lang="sk-SK" sz="3328" b="0" i="0" dirty="0">
                <a:solidFill>
                  <a:srgbClr val="FFFFFF"/>
                </a:solidFill>
                <a:latin typeface="Source Sans Pro Bold"/>
              </a:rPr>
            </a:br>
            <a:r>
              <a:rPr lang="sk-SK" sz="3328" b="0" i="0" dirty="0">
                <a:solidFill>
                  <a:srgbClr val="FFFFFF"/>
                </a:solidFill>
                <a:latin typeface="Source Sans Pro Bold"/>
              </a:rPr>
              <a:t>ktorý bol v žalári, </a:t>
            </a:r>
            <a:br>
              <a:rPr lang="sk-SK" sz="3328" b="0" i="0" dirty="0">
                <a:solidFill>
                  <a:srgbClr val="FFFFFF"/>
                </a:solidFill>
                <a:latin typeface="Source Sans Pro Bold"/>
              </a:rPr>
            </a:br>
            <a:r>
              <a:rPr lang="sk-SK" sz="3328" b="0" i="0" dirty="0">
                <a:solidFill>
                  <a:srgbClr val="FFFFFF"/>
                </a:solidFill>
                <a:latin typeface="Source Sans Pro Bold"/>
              </a:rPr>
              <a:t>ako aj všetko prvorodené </a:t>
            </a:r>
            <a:br>
              <a:rPr lang="sk-SK" sz="3328" b="0" i="0" dirty="0">
                <a:solidFill>
                  <a:srgbClr val="FFFFFF"/>
                </a:solidFill>
                <a:latin typeface="Source Sans Pro Bold"/>
              </a:rPr>
            </a:br>
            <a:r>
              <a:rPr lang="sk-SK" sz="3328" b="0" i="0" dirty="0">
                <a:solidFill>
                  <a:srgbClr val="FFFFFF"/>
                </a:solidFill>
                <a:latin typeface="Source Sans Pro Bold"/>
              </a:rPr>
              <a:t>z dobytka</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12,29</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4.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5.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4729943"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Kto je Hospodin, </a:t>
            </a:r>
            <a:br>
              <a:rPr lang="sk-SK" sz="3328" b="0" i="0" dirty="0">
                <a:solidFill>
                  <a:srgbClr val="FFFFFF"/>
                </a:solidFill>
                <a:latin typeface="Source Sans Pro Bold"/>
              </a:rPr>
            </a:br>
            <a:r>
              <a:rPr lang="sk-SK" sz="3328" b="0" i="0" dirty="0">
                <a:solidFill>
                  <a:srgbClr val="FFFFFF"/>
                </a:solidFill>
                <a:latin typeface="Source Sans Pro Bold"/>
              </a:rPr>
              <a:t>aby som ho poslúchol </a:t>
            </a:r>
            <a:br>
              <a:rPr lang="sk-SK" sz="3328" b="0" i="0" dirty="0">
                <a:solidFill>
                  <a:srgbClr val="FFFFFF"/>
                </a:solidFill>
                <a:latin typeface="Source Sans Pro Bold"/>
              </a:rPr>
            </a:br>
            <a:r>
              <a:rPr lang="sk-SK" sz="3328" b="0" i="0" dirty="0">
                <a:solidFill>
                  <a:srgbClr val="FFFFFF"/>
                </a:solidFill>
                <a:latin typeface="Source Sans Pro Bold"/>
              </a:rPr>
              <a:t>a prepustil Izrael</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5,2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6.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7.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8.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540790" y="741363"/>
            <a:ext cx="5507005"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V tom čase povstane veľké knieža, Michael, ochranca synov tvojho ľudu</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Daniel 12,1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29.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024063" y="741363"/>
            <a:ext cx="6189504" cy="2652970"/>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Nastane čas súženia, akého nebolo od začiatku národa až doteraz. V tom čase však bude zachránený tvoj ľu</a:t>
            </a:r>
            <a:r>
              <a:rPr lang="sk-SK" sz="3328" dirty="0">
                <a:solidFill>
                  <a:srgbClr val="FFFFFF"/>
                </a:solidFill>
                <a:latin typeface="Source Sans Pro Bold"/>
              </a:rPr>
              <a:t>d, i každý, kto sa nájde zapísaný v knihe</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Daniel 12,1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0.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7470685"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Ak sa niekto bude klaňať šelme a jej obrazu a prijme znak na svoje čelo alebo na ruku, aj ten bude piť z vína Božieho hnevu</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14,9-10</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1.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2.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814432" y="741363"/>
            <a:ext cx="5349340" cy="3165097"/>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Kto krivdí, nech krivdí ďalej; kto je špinavý, nech sa ešte ušpiní; spravodlivý nech ďalej koná spravodlivosť a svätý nech sa ďalej posväcuje</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22,11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3.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5349340" cy="3165097"/>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Na nebi som videl iné veľké a predivné znamenie: Sedem anjelov, ktorí mali sedem posledných rán, pretože nimi sa dovŕšil Boží hnev</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Zjevení 15,1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4.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804917" y="741363"/>
            <a:ext cx="5141522" cy="3677225"/>
          </a:xfrm>
          <a:prstGeom prst="rect">
            <a:avLst/>
          </a:prstGeom>
          <a:noFill/>
        </p:spPr>
        <p:txBody>
          <a:bodyPr wrap="square">
            <a:spAutoFit/>
          </a:bodyPr>
          <a:lstStyle/>
          <a:p>
            <a:pPr algn="r"/>
            <a:r>
              <a:rPr lang="cs-CZ" sz="3328" b="0" i="0" dirty="0">
                <a:solidFill>
                  <a:srgbClr val="FFFFFF"/>
                </a:solidFill>
                <a:latin typeface="Source Sans Pro Bold"/>
              </a:rPr>
              <a:t>„</a:t>
            </a:r>
            <a:r>
              <a:rPr lang="sk-SK" sz="3328" b="0" i="0" dirty="0">
                <a:solidFill>
                  <a:srgbClr val="FFFFFF"/>
                </a:solidFill>
                <a:latin typeface="Source Sans Pro Bold"/>
              </a:rPr>
              <a:t>Potom som počul mohutný hlas z chrámu, ktorý hovoril siedmim anjelom: ‚Choďte </a:t>
            </a:r>
            <a:br>
              <a:rPr lang="sk-SK" sz="3328" b="0" i="0" dirty="0">
                <a:solidFill>
                  <a:srgbClr val="FFFFFF"/>
                </a:solidFill>
                <a:latin typeface="Source Sans Pro Bold"/>
              </a:rPr>
            </a:br>
            <a:r>
              <a:rPr lang="sk-SK" sz="3328" b="0" i="0" dirty="0">
                <a:solidFill>
                  <a:srgbClr val="FFFFFF"/>
                </a:solidFill>
                <a:latin typeface="Source Sans Pro Bold"/>
              </a:rPr>
              <a:t>a vylejte na zem </a:t>
            </a:r>
            <a:br>
              <a:rPr lang="sk-SK" sz="3328" b="0" i="0" dirty="0">
                <a:solidFill>
                  <a:srgbClr val="FFFFFF"/>
                </a:solidFill>
                <a:latin typeface="Source Sans Pro Bold"/>
              </a:rPr>
            </a:br>
            <a:r>
              <a:rPr lang="sk-SK" sz="3328" b="0" i="0" dirty="0">
                <a:solidFill>
                  <a:srgbClr val="FFFFFF"/>
                </a:solidFill>
                <a:latin typeface="Source Sans Pro Bold"/>
              </a:rPr>
              <a:t>sedem čiaš Božieho hnevu</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328;p35">
            <a:extLst>
              <a:ext uri="{FF2B5EF4-FFF2-40B4-BE49-F238E27FC236}">
                <a16:creationId xmlns:a16="http://schemas.microsoft.com/office/drawing/2014/main" id="{2066FAD8-2ECC-3407-040A-843C12E4A809}"/>
              </a:ext>
            </a:extLst>
          </p:cNvPr>
          <p:cNvPicPr/>
          <p:nvPr/>
        </p:nvPicPr>
        <p:blipFill>
          <a:blip r:embed="rId3"/>
          <a:stretch/>
        </p:blipFill>
        <p:spPr>
          <a:xfrm>
            <a:off x="0" y="0"/>
            <a:ext cx="11711880" cy="6587640"/>
          </a:xfrm>
          <a:prstGeom prst="rect">
            <a:avLst/>
          </a:prstGeom>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6.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201595" y="741363"/>
            <a:ext cx="3744844"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Odišiel prvý anjel a vylial svoju čašu na zem</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7.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5461958" cy="2140842"/>
          </a:xfrm>
          <a:prstGeom prst="rect">
            <a:avLst/>
          </a:prstGeom>
          <a:noFill/>
        </p:spPr>
        <p:txBody>
          <a:bodyPr wrap="square">
            <a:spAutoFit/>
          </a:bodyPr>
          <a:lstStyle/>
          <a:p>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na ľuďoch, ktorí mali znak šelmy a ktorí sa klaňali jej obrazu, sa povyhadzovali zhubné a zlé vredy</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8.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39.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9595027" cy="1628716"/>
          </a:xfrm>
          <a:prstGeom prst="rect">
            <a:avLst/>
          </a:prstGeom>
          <a:noFill/>
        </p:spPr>
        <p:txBody>
          <a:bodyPr wrap="square">
            <a:spAutoFit/>
          </a:bodyPr>
          <a:lstStyle/>
          <a:p>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Izraeliti však stále stenali a kričali pod ťarchou nútených prác. Ich volanie o pomoc v otroctve vystupovalo k Bohu</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2,23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0.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6092617" cy="2652970"/>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Druhý vylial svoju čašu na more: more sa zmenilo na krv, ktorá vyzerala ako z mŕtveho, </a:t>
            </a:r>
            <a:br>
              <a:rPr lang="sk-SK" sz="3328" b="0" i="0" dirty="0">
                <a:solidFill>
                  <a:srgbClr val="FFFFFF"/>
                </a:solidFill>
                <a:latin typeface="Source Sans Pro Bold"/>
              </a:rPr>
            </a:br>
            <a:r>
              <a:rPr lang="sk-SK" sz="3328" b="0" i="0" dirty="0">
                <a:solidFill>
                  <a:srgbClr val="FFFFFF"/>
                </a:solidFill>
                <a:latin typeface="Source Sans Pro Bold"/>
              </a:rPr>
              <a:t>a zahynulo všetko, čo žilo </a:t>
            </a:r>
            <a:br>
              <a:rPr lang="sk-SK" sz="3328" b="0" i="0" dirty="0">
                <a:solidFill>
                  <a:srgbClr val="FFFFFF"/>
                </a:solidFill>
                <a:latin typeface="Source Sans Pro Bold"/>
              </a:rPr>
            </a:br>
            <a:r>
              <a:rPr lang="sk-SK" sz="3328" b="0" i="0" dirty="0">
                <a:solidFill>
                  <a:srgbClr val="FFFFFF"/>
                </a:solidFill>
                <a:latin typeface="Source Sans Pro Bold"/>
              </a:rPr>
              <a:t>v mori</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16,3</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1.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4009189"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Tretí anjel vylial svoju čašu na rieky </a:t>
            </a:r>
            <a:br>
              <a:rPr lang="sk-SK" sz="3328" b="0" i="0" dirty="0">
                <a:solidFill>
                  <a:srgbClr val="FFFFFF"/>
                </a:solidFill>
                <a:latin typeface="Source Sans Pro Bold"/>
              </a:rPr>
            </a:br>
            <a:r>
              <a:rPr lang="sk-SK" sz="3328" b="0" i="0" dirty="0">
                <a:solidFill>
                  <a:srgbClr val="FFFFFF"/>
                </a:solidFill>
                <a:latin typeface="Source Sans Pro Bold"/>
              </a:rPr>
              <a:t>a na pramene vôd: zmenili sa na krv</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16,4</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2.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8246"/>
            <a:ext cx="4480906"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Spravodlivý si ty, Svätý...že si tak rozsúdil</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3.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2" y="751880"/>
            <a:ext cx="4671233" cy="2652970"/>
          </a:xfrm>
          <a:prstGeom prst="rect">
            <a:avLst/>
          </a:prstGeom>
          <a:noFill/>
        </p:spPr>
        <p:txBody>
          <a:bodyPr wrap="square">
            <a:spAutoFit/>
          </a:bodyPr>
          <a:lstStyle/>
          <a:p>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lebo oni prelievali krv svätých </a:t>
            </a:r>
            <a:br>
              <a:rPr lang="sk-SK" sz="3328" b="0" i="0" dirty="0">
                <a:solidFill>
                  <a:srgbClr val="FFFFFF"/>
                </a:solidFill>
                <a:latin typeface="Source Sans Pro Bold"/>
              </a:rPr>
            </a:br>
            <a:r>
              <a:rPr lang="sk-SK" sz="3328" b="0" i="0" dirty="0">
                <a:solidFill>
                  <a:srgbClr val="FFFFFF"/>
                </a:solidFill>
                <a:latin typeface="Source Sans Pro Bold"/>
              </a:rPr>
              <a:t>a prorokov, </a:t>
            </a:r>
            <a:br>
              <a:rPr lang="sk-SK" sz="3328" b="0" i="0" dirty="0">
                <a:solidFill>
                  <a:srgbClr val="FFFFFF"/>
                </a:solidFill>
                <a:latin typeface="Source Sans Pro Bold"/>
              </a:rPr>
            </a:br>
            <a:r>
              <a:rPr lang="sk-SK" sz="3328" b="0" i="0" dirty="0">
                <a:solidFill>
                  <a:srgbClr val="FFFFFF"/>
                </a:solidFill>
                <a:latin typeface="Source Sans Pro Bold"/>
              </a:rPr>
              <a:t>dal si im piť krv; zaslúžili si to</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4.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8611509" y="741363"/>
            <a:ext cx="2950583" cy="2652970"/>
          </a:xfrm>
          <a:prstGeom prst="rect">
            <a:avLst/>
          </a:prstGeom>
          <a:noFill/>
        </p:spPr>
        <p:txBody>
          <a:bodyPr wrap="square">
            <a:spAutoFit/>
          </a:bodyPr>
          <a:lstStyle/>
          <a:p>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dostane svoj chlieb </a:t>
            </a:r>
            <a:br>
              <a:rPr lang="sk-SK" sz="3328" b="0" i="0" dirty="0">
                <a:solidFill>
                  <a:srgbClr val="FFFFFF"/>
                </a:solidFill>
                <a:latin typeface="Source Sans Pro Bold"/>
              </a:rPr>
            </a:br>
            <a:r>
              <a:rPr lang="sk-SK" sz="3328" b="0" i="0" dirty="0">
                <a:solidFill>
                  <a:srgbClr val="FFFFFF"/>
                </a:solidFill>
                <a:latin typeface="Source Sans Pro Bold"/>
              </a:rPr>
              <a:t>a ustavične bude mať vodu</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Izaiáš</a:t>
            </a:r>
            <a:r>
              <a:rPr sz="2496" b="0" i="0" dirty="0">
                <a:solidFill>
                  <a:srgbClr val="FFFFFF"/>
                </a:solidFill>
                <a:latin typeface="Source Sans Pro Bold"/>
              </a:rPr>
              <a:t> 33,16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5.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4671233" cy="2652970"/>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Štvrtý vylial svoju čašu na slnko: a bola mu daná moc páliť ľudí ohňom... no nekajali sa, aby mu vzdali slávu</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16,8-9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6.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8386"/>
            <a:ext cx="6103878"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Piaty vylial svoju čašu na trón šelmy: jej kráľovstvo stemnelo. Od bolesti si hrýzli jazyky</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16,10-11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7.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4" y="741362"/>
            <a:ext cx="5405580"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rúhali sa nebeskému Bohu, ale nekajali sa zo svojich skutkov</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8.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6903464"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Šiesty vylial svoju čašu na veľkú rieku Eufrat: jej voda vyschla, aby bola pripravená cesta kráľom od východu slnka</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16,12</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49.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6723276"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Videl som troch nečistých duchov ako žaby vychádzať z tlamy draka, ako aj z tlamy šelmy a z úst falošného proroka</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4398712"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Boh počul ich nárek </a:t>
            </a:r>
            <a:br>
              <a:rPr lang="sk-SK" sz="3328" b="0" i="0" dirty="0">
                <a:solidFill>
                  <a:srgbClr val="FFFFFF"/>
                </a:solidFill>
                <a:latin typeface="Source Sans Pro Bold"/>
              </a:rPr>
            </a:br>
            <a:r>
              <a:rPr lang="sk-SK" sz="3328" b="0" i="0" dirty="0">
                <a:solidFill>
                  <a:srgbClr val="FFFFFF"/>
                </a:solidFill>
                <a:latin typeface="Source Sans Pro Bold"/>
              </a:rPr>
              <a:t>a spomenul si na svoju zmluvu s Abrahámom, Izákom a </a:t>
            </a:r>
            <a:r>
              <a:rPr lang="sk-SK" sz="3328" b="0" i="0" dirty="0" err="1">
                <a:solidFill>
                  <a:srgbClr val="FFFFFF"/>
                </a:solidFill>
                <a:latin typeface="Source Sans Pro Bold"/>
              </a:rPr>
              <a:t>Jákobom</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2,24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0.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52849"/>
            <a:ext cx="3896572"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To sú duchovia démonov, ktorí robia znamenia</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16,14</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1.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4366678" y="741363"/>
            <a:ext cx="6903464"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Vychádzajú ku kráľom celého sveta, aby ich zhromaždili do boja vo veľký deň všemohúceho Boha</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16,14</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2.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5856120"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Zhromaždil ich na mieste, ktoré sa po hebrejsky volá </a:t>
            </a:r>
            <a:r>
              <a:rPr lang="sk-SK" sz="3328" b="0" i="0" dirty="0" err="1">
                <a:solidFill>
                  <a:srgbClr val="FFFFFF"/>
                </a:solidFill>
                <a:latin typeface="Source Sans Pro Bold"/>
              </a:rPr>
              <a:t>Harmagedón</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16,16</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3.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562915" y="741363"/>
            <a:ext cx="5495744" cy="2652970"/>
          </a:xfrm>
          <a:prstGeom prst="rect">
            <a:avLst/>
          </a:prstGeom>
          <a:noFill/>
        </p:spPr>
        <p:txBody>
          <a:bodyPr wrap="square">
            <a:spAutoFit/>
          </a:bodyPr>
          <a:lstStyle/>
          <a:p>
            <a:r>
              <a:rPr lang="cs-CZ" sz="3328" b="0" i="0" dirty="0">
                <a:solidFill>
                  <a:srgbClr val="FFFFFF"/>
                </a:solidFill>
                <a:latin typeface="Source Sans Pro Bold"/>
              </a:rPr>
              <a:t>„</a:t>
            </a:r>
            <a:r>
              <a:rPr lang="sk-SK" sz="3328" dirty="0">
                <a:solidFill>
                  <a:srgbClr val="FFFFFF"/>
                </a:solidFill>
                <a:latin typeface="Source Sans Pro Bold"/>
              </a:rPr>
              <a:t>Videl som otvorené nebo </a:t>
            </a:r>
            <a:br>
              <a:rPr lang="sk-SK" sz="3328" dirty="0">
                <a:solidFill>
                  <a:srgbClr val="FFFFFF"/>
                </a:solidFill>
                <a:latin typeface="Source Sans Pro Bold"/>
              </a:rPr>
            </a:br>
            <a:r>
              <a:rPr lang="sk-SK" sz="3328" dirty="0">
                <a:solidFill>
                  <a:srgbClr val="FFFFFF"/>
                </a:solidFill>
                <a:latin typeface="Source Sans Pro Bold"/>
              </a:rPr>
              <a:t>a v ňom bieleho koňa; ten čo sedel na ňom, sa volal Verný a Pravdivý; súdi a bojuje spravodlivo</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19,11</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4.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4189378" cy="2652970"/>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Nebeské vojská ho sprevádzajú na bielych koňoch, oblečené do bieleho čistého </a:t>
            </a:r>
            <a:r>
              <a:rPr lang="sk-SK" sz="3328" b="0" i="0" dirty="0" err="1">
                <a:solidFill>
                  <a:srgbClr val="FFFFFF"/>
                </a:solidFill>
                <a:latin typeface="Source Sans Pro Bold"/>
              </a:rPr>
              <a:t>kmentu</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19,14</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5.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942923" y="588654"/>
            <a:ext cx="5034338" cy="3677225"/>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Z úst mu vychádza ostrý meč, aby ním bil národy. Bude nad nimi vládnuť železnou berlou a sám bude šliapať lis s vínom rozhorčeného hnevu </a:t>
            </a:r>
            <a:br>
              <a:rPr lang="sk-SK" sz="3328" b="0" i="0" dirty="0">
                <a:solidFill>
                  <a:srgbClr val="FFFFFF"/>
                </a:solidFill>
                <a:latin typeface="Source Sans Pro Bold"/>
              </a:rPr>
            </a:br>
            <a:r>
              <a:rPr lang="sk-SK" sz="3328" b="0" i="0" dirty="0">
                <a:solidFill>
                  <a:srgbClr val="FFFFFF"/>
                </a:solidFill>
                <a:latin typeface="Source Sans Pro Bold"/>
              </a:rPr>
              <a:t>a všemohúceho Boha</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19,15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6.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6362899"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Siedmy vylial svoju čašu na vzduch. A z chrámu od trónu vyšiel mohutný hlas, ktorý hovoril: „Stalo sa</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7.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6659607" y="741363"/>
            <a:ext cx="4286832"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Nasledovali blesky, zvuky, hromy a veľké zemetrasenie</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16,18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8.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65800"/>
            <a:ext cx="6903464" cy="1116588"/>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Všetky ostrovy zmizli a ani vrchov už nebolo</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16,20</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59.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54556"/>
            <a:ext cx="6914726" cy="2140842"/>
          </a:xfrm>
          <a:prstGeom prst="rect">
            <a:avLst/>
          </a:prstGeom>
          <a:noFill/>
        </p:spPr>
        <p:txBody>
          <a:bodyPr wrap="square">
            <a:spAutoFit/>
          </a:bodyPr>
          <a:lstStyle/>
          <a:p>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z neba padali na ľudí veľké krúpy ťažké ako centy. Ľudia sa rúhali Bohu pre ranu krupobitia, lebo táto rana bola veľmi veľká</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Zjavenie</a:t>
            </a:r>
            <a:r>
              <a:rPr sz="2496" b="0" i="0" dirty="0">
                <a:solidFill>
                  <a:srgbClr val="FFFFFF"/>
                </a:solidFill>
                <a:latin typeface="Source Sans Pro Bold"/>
              </a:rPr>
              <a:t> 16,21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6113124" y="741363"/>
            <a:ext cx="4833315" cy="2652970"/>
          </a:xfrm>
          <a:prstGeom prst="rect">
            <a:avLst/>
          </a:prstGeom>
          <a:noFill/>
        </p:spPr>
        <p:txBody>
          <a:bodyPr wrap="square">
            <a:spAutoFit/>
          </a:bodyPr>
          <a:lstStyle/>
          <a:p>
            <a:pPr algn="r"/>
            <a:r>
              <a:rPr lang="cs-CZ" sz="3328" b="0" i="0" dirty="0">
                <a:solidFill>
                  <a:srgbClr val="FFFFFF"/>
                </a:solidFill>
                <a:latin typeface="Source Sans Pro Bold"/>
              </a:rPr>
              <a:t>„</a:t>
            </a:r>
            <a:r>
              <a:rPr lang="sk-SK" sz="3328" b="0" i="0" dirty="0">
                <a:solidFill>
                  <a:srgbClr val="FFFFFF"/>
                </a:solidFill>
                <a:latin typeface="Source Sans Pro Bold"/>
              </a:rPr>
              <a:t>Mojžiš bol takto vychovaný vo všetkej múdrosti Egyp</a:t>
            </a:r>
            <a:r>
              <a:rPr lang="sk-SK" sz="3328" dirty="0">
                <a:solidFill>
                  <a:srgbClr val="FFFFFF"/>
                </a:solidFill>
                <a:latin typeface="Source Sans Pro Bold"/>
              </a:rPr>
              <a:t>ťanov </a:t>
            </a:r>
            <a:br>
              <a:rPr lang="sk-SK" sz="3328" dirty="0">
                <a:solidFill>
                  <a:srgbClr val="FFFFFF"/>
                </a:solidFill>
                <a:latin typeface="Source Sans Pro Bold"/>
              </a:rPr>
            </a:br>
            <a:r>
              <a:rPr lang="sk-SK" sz="3328" dirty="0">
                <a:solidFill>
                  <a:srgbClr val="FFFFFF"/>
                </a:solidFill>
                <a:latin typeface="Source Sans Pro Bold"/>
              </a:rPr>
              <a:t>a bol mocný vo svojich slovách i skutkoch</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sz="2496" b="0" i="0" dirty="0" err="1">
                <a:solidFill>
                  <a:srgbClr val="FFFFFF"/>
                </a:solidFill>
                <a:latin typeface="Source Sans Pro Bold"/>
              </a:rPr>
              <a:t>Skutky</a:t>
            </a:r>
            <a:r>
              <a:rPr lang="cs-CZ" sz="2496" b="0" i="0" dirty="0">
                <a:solidFill>
                  <a:srgbClr val="FFFFFF"/>
                </a:solidFill>
                <a:latin typeface="Source Sans Pro Bold"/>
              </a:rPr>
              <a:t> </a:t>
            </a:r>
            <a:r>
              <a:rPr lang="cs-CZ" sz="2496" b="0" i="0" dirty="0" err="1">
                <a:solidFill>
                  <a:srgbClr val="FFFFFF"/>
                </a:solidFill>
                <a:latin typeface="Source Sans Pro Bold"/>
              </a:rPr>
              <a:t>apoštolov</a:t>
            </a:r>
            <a:r>
              <a:rPr sz="2496" b="0" i="0" dirty="0">
                <a:solidFill>
                  <a:srgbClr val="FFFFFF"/>
                </a:solidFill>
                <a:latin typeface="Source Sans Pro Bold"/>
              </a:rPr>
              <a:t> 7,22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0.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1.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2.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41363"/>
            <a:ext cx="3772692"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Prešla žatva, pominulo leto, </a:t>
            </a:r>
            <a:br>
              <a:rPr lang="sk-SK" sz="3328" b="0" i="0" dirty="0">
                <a:solidFill>
                  <a:srgbClr val="FFFFFF"/>
                </a:solidFill>
                <a:latin typeface="Source Sans Pro Bold"/>
              </a:rPr>
            </a:br>
            <a:r>
              <a:rPr lang="sk-SK" sz="3328" b="0" i="0" dirty="0">
                <a:solidFill>
                  <a:srgbClr val="FFFFFF"/>
                </a:solidFill>
                <a:latin typeface="Source Sans Pro Bold"/>
              </a:rPr>
              <a:t>ale my nie sme zachránení</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625169"/>
            <a:ext cx="5495743" cy="476412"/>
          </a:xfrm>
          <a:prstGeom prst="rect">
            <a:avLst/>
          </a:prstGeom>
          <a:noFill/>
        </p:spPr>
        <p:txBody>
          <a:bodyPr wrap="square" anchor="b">
            <a:spAutoFit/>
          </a:bodyPr>
          <a:lstStyle/>
          <a:p>
            <a:pPr algn="r"/>
            <a:r>
              <a:rPr lang="sk-SK" sz="2496" b="0" i="0" dirty="0">
                <a:solidFill>
                  <a:srgbClr val="FFFFFF"/>
                </a:solidFill>
                <a:latin typeface="Source Sans Pro Bold"/>
              </a:rPr>
              <a:t>Jeremiáš</a:t>
            </a:r>
            <a:r>
              <a:rPr sz="2496" b="0" i="0" dirty="0">
                <a:solidFill>
                  <a:srgbClr val="FFFFFF"/>
                </a:solidFill>
                <a:latin typeface="Source Sans Pro Bold"/>
              </a:rPr>
              <a:t> 8,20 B21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3.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4.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5.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6.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7.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6492051" y="754782"/>
            <a:ext cx="4454388"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Kto býva v úkryte Najvyššieho, odpočíva v tôni Všemohúceho</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Žalmy 91,1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8.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65506"/>
            <a:ext cx="5416911"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Peruťou svojou ťa prikryje, útočisko nájdeš pod jeho krídlami, štítom a úkrytom je jeho vernosť</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Žalmy 91,4</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69.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4" y="741363"/>
            <a:ext cx="4789130" cy="1628716"/>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Príšery nočnej nemusíš sa báť, ani šípu, čo letí vo dne</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Žalmy 91,5</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7.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590;p70" descr="nb-en-23-70.jpg">
            <a:extLst>
              <a:ext uri="{FF2B5EF4-FFF2-40B4-BE49-F238E27FC236}">
                <a16:creationId xmlns:a16="http://schemas.microsoft.com/office/drawing/2014/main" id="{4FDC3589-DBE6-DA67-E160-FC29CC7ABE42}"/>
              </a:ext>
            </a:extLst>
          </p:cNvPr>
          <p:cNvPicPr/>
          <p:nvPr/>
        </p:nvPicPr>
        <p:blipFill>
          <a:blip r:embed="rId3"/>
          <a:stretch/>
        </p:blipFill>
        <p:spPr>
          <a:xfrm>
            <a:off x="0" y="-1"/>
            <a:ext cx="11711880" cy="6594475"/>
          </a:xfrm>
          <a:prstGeom prst="rect">
            <a:avLst/>
          </a:prstGeom>
          <a:ln w="0">
            <a:noFill/>
          </a:ln>
        </p:spPr>
      </p:pic>
      <p:sp>
        <p:nvSpPr>
          <p:cNvPr id="3" name="TextBox 2"/>
          <p:cNvSpPr txBox="1"/>
          <p:nvPr/>
        </p:nvSpPr>
        <p:spPr>
          <a:xfrm>
            <a:off x="779463" y="741363"/>
            <a:ext cx="8322447" cy="2140842"/>
          </a:xfrm>
          <a:prstGeom prst="rect">
            <a:avLst/>
          </a:prstGeom>
          <a:noFill/>
        </p:spPr>
        <p:txBody>
          <a:bodyPr wrap="square">
            <a:spAutoFit/>
          </a:bodyPr>
          <a:lstStyle/>
          <a:p>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ani moru, čo sa prikráda v tmách, ani nákazy, čo pustoší napoludnie. Keby ti po boku padli tisíce a desaťtisíce po pravici, teba to nezasiahne</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Žalmy 91,6-7</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71.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5327406" y="741363"/>
            <a:ext cx="5934952" cy="2140842"/>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Len čo otvoríš oči, uzrieš odplatu bezbožných. Ak máš útočisko v Hospodinovi, </a:t>
            </a:r>
            <a:br>
              <a:rPr lang="sk-SK" sz="3328" b="0" i="0" dirty="0">
                <a:solidFill>
                  <a:srgbClr val="FFFFFF"/>
                </a:solidFill>
                <a:latin typeface="Source Sans Pro Bold"/>
              </a:rPr>
            </a:br>
            <a:r>
              <a:rPr lang="sk-SK" sz="3328" b="0" i="0" dirty="0">
                <a:solidFill>
                  <a:srgbClr val="FFFFFF"/>
                </a:solidFill>
                <a:latin typeface="Source Sans Pro Bold"/>
              </a:rPr>
              <a:t>u Najvyššieho svoj príbytok</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Žalmy 91,8-9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72.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830109" y="741363"/>
            <a:ext cx="5385756" cy="2652970"/>
          </a:xfrm>
          <a:prstGeom prst="rect">
            <a:avLst/>
          </a:prstGeom>
          <a:noFill/>
        </p:spPr>
        <p:txBody>
          <a:bodyPr wrap="square">
            <a:spAutoFit/>
          </a:bodyPr>
          <a:lstStyle/>
          <a:p>
            <a:r>
              <a:rPr lang="cs-CZ" sz="3328" b="0" i="0" dirty="0">
                <a:solidFill>
                  <a:srgbClr val="FFFFFF"/>
                </a:solidFill>
                <a:latin typeface="Source Sans Pro Bold"/>
              </a:rPr>
              <a:t>„</a:t>
            </a:r>
            <a:r>
              <a:rPr sz="3328" b="0" i="0" dirty="0">
                <a:solidFill>
                  <a:srgbClr val="FFFFFF"/>
                </a:solidFill>
                <a:latin typeface="Source Sans Pro Bold"/>
              </a:rPr>
              <a:t>...</a:t>
            </a:r>
            <a:r>
              <a:rPr lang="sk-SK" sz="3328" b="0" i="0" dirty="0">
                <a:solidFill>
                  <a:srgbClr val="FFFFFF"/>
                </a:solidFill>
                <a:latin typeface="Source Sans Pro Bold"/>
              </a:rPr>
              <a:t>nič zlé sa ti nestane, nijaká pohroma sa k tvojmu stanu nepriblíži. Veď on svojim anjelom prikáže, aby ťa chránili</a:t>
            </a:r>
            <a:r>
              <a:rPr sz="3328" b="0" i="0" dirty="0">
                <a:solidFill>
                  <a:srgbClr val="FFFFFF"/>
                </a:solidFill>
                <a:latin typeface="Source Sans Pro Bold"/>
              </a:rPr>
              <a:t>..</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Žalmy 91,10-11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73.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26;p74" descr="nb-en-18-74.jpg">
            <a:extLst>
              <a:ext uri="{FF2B5EF4-FFF2-40B4-BE49-F238E27FC236}">
                <a16:creationId xmlns:a16="http://schemas.microsoft.com/office/drawing/2014/main" id="{F366CD14-EB5C-D6DE-CDDE-BB0BCF51AD1D}"/>
              </a:ext>
            </a:extLst>
          </p:cNvPr>
          <p:cNvPicPr preferRelativeResize="0"/>
          <p:nvPr/>
        </p:nvPicPr>
        <p:blipFill rotWithShape="1">
          <a:blip r:embed="rId3">
            <a:alphaModFix/>
          </a:blip>
          <a:srcRect/>
          <a:stretch/>
        </p:blipFill>
        <p:spPr>
          <a:xfrm>
            <a:off x="0" y="0"/>
            <a:ext cx="11712240" cy="658813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26;p75">
            <a:extLst>
              <a:ext uri="{FF2B5EF4-FFF2-40B4-BE49-F238E27FC236}">
                <a16:creationId xmlns:a16="http://schemas.microsoft.com/office/drawing/2014/main" id="{9AA970C4-7A73-845C-C1B8-4C5251B297A9}"/>
              </a:ext>
            </a:extLst>
          </p:cNvPr>
          <p:cNvSpPr/>
          <p:nvPr/>
        </p:nvSpPr>
        <p:spPr>
          <a:xfrm>
            <a:off x="1249925" y="3535425"/>
            <a:ext cx="9693000" cy="1847400"/>
          </a:xfrm>
          <a:prstGeom prst="rect">
            <a:avLst/>
          </a:prstGeom>
          <a:noFill/>
          <a:ln>
            <a:noFill/>
          </a:ln>
        </p:spPr>
        <p:txBody>
          <a:bodyPr spcFirstLastPara="1" wrap="square" lIns="90000" tIns="45000" rIns="90000" bIns="45000" anchor="t" anchorCtr="0">
            <a:noAutofit/>
          </a:bodyPr>
          <a:lstStyle/>
          <a:p>
            <a:pPr marL="0" marR="0" lvl="0" indent="0" algn="r" rtl="0">
              <a:lnSpc>
                <a:spcPct val="78000"/>
              </a:lnSpc>
              <a:spcBef>
                <a:spcPts val="0"/>
              </a:spcBef>
              <a:spcAft>
                <a:spcPts val="0"/>
              </a:spcAft>
              <a:buNone/>
            </a:pPr>
            <a:r>
              <a:rPr lang="cs-CZ" sz="7410" dirty="0" err="1">
                <a:latin typeface="Source Sans Pro"/>
                <a:ea typeface="Source Sans Pro"/>
                <a:cs typeface="Source Sans Pro"/>
                <a:sym typeface="Source Sans Pro"/>
              </a:rPr>
              <a:t>Názov</a:t>
            </a:r>
            <a:r>
              <a:rPr lang="cs-CZ" sz="7410" dirty="0">
                <a:latin typeface="Source Sans Pro"/>
                <a:ea typeface="Source Sans Pro"/>
                <a:cs typeface="Source Sans Pro"/>
                <a:sym typeface="Source Sans Pro"/>
              </a:rPr>
              <a:t> </a:t>
            </a:r>
            <a:br>
              <a:rPr lang="cs-CZ" sz="7410" dirty="0">
                <a:latin typeface="Source Sans Pro"/>
                <a:ea typeface="Source Sans Pro"/>
                <a:cs typeface="Source Sans Pro"/>
                <a:sym typeface="Source Sans Pro"/>
              </a:rPr>
            </a:br>
            <a:r>
              <a:rPr lang="cs-CZ" sz="7410" dirty="0" err="1">
                <a:latin typeface="Source Sans Pro"/>
                <a:ea typeface="Source Sans Pro"/>
                <a:cs typeface="Source Sans Pro"/>
                <a:sym typeface="Source Sans Pro"/>
              </a:rPr>
              <a:t>ďalšie</a:t>
            </a:r>
            <a:r>
              <a:rPr lang="cs-CZ" sz="7410" dirty="0">
                <a:latin typeface="Source Sans Pro"/>
                <a:ea typeface="Source Sans Pro"/>
                <a:cs typeface="Source Sans Pro"/>
                <a:sym typeface="Source Sans Pro"/>
              </a:rPr>
              <a:t> </a:t>
            </a:r>
            <a:r>
              <a:rPr lang="cs-CZ" sz="7410" dirty="0" err="1">
                <a:latin typeface="Source Sans Pro"/>
                <a:ea typeface="Source Sans Pro"/>
                <a:cs typeface="Source Sans Pro"/>
                <a:sym typeface="Source Sans Pro"/>
              </a:rPr>
              <a:t>prednášky</a:t>
            </a:r>
            <a:r>
              <a:rPr lang="cs-CZ" sz="7410" dirty="0">
                <a:solidFill>
                  <a:srgbClr val="000000"/>
                </a:solidFill>
                <a:latin typeface="Source Sans Pro"/>
                <a:ea typeface="Source Sans Pro"/>
                <a:cs typeface="Source Sans Pro"/>
                <a:sym typeface="Source Sans Pro"/>
              </a:rPr>
              <a:t> </a:t>
            </a:r>
            <a:endParaRPr sz="7410" dirty="0">
              <a:solidFill>
                <a:srgbClr val="000000"/>
              </a:solidFill>
              <a:latin typeface="Source Sans Pro"/>
              <a:ea typeface="Source Sans Pro"/>
              <a:cs typeface="Source Sans Pro"/>
              <a:sym typeface="Source Sans Pro"/>
            </a:endParaRPr>
          </a:p>
          <a:p>
            <a:pPr marL="0" marR="0" lvl="0" indent="0" algn="ctr" rtl="0">
              <a:lnSpc>
                <a:spcPct val="78000"/>
              </a:lnSpc>
              <a:spcBef>
                <a:spcPts val="0"/>
              </a:spcBef>
              <a:spcAft>
                <a:spcPts val="0"/>
              </a:spcAft>
              <a:buNone/>
            </a:pPr>
            <a:endParaRPr sz="7410" b="0" i="0" u="none" strike="noStrike" cap="none"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8.jpg"/>
          <p:cNvPicPr>
            <a:picLocks noChangeAspect="1"/>
          </p:cNvPicPr>
          <p:nvPr/>
        </p:nvPicPr>
        <p:blipFill>
          <a:blip r:embed="rId3"/>
          <a:stretch>
            <a:fillRect/>
          </a:stretch>
        </p:blipFill>
        <p:spPr>
          <a:xfrm>
            <a:off x="0" y="0"/>
            <a:ext cx="11712240" cy="65881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b-en-23-9.jpg"/>
          <p:cNvPicPr>
            <a:picLocks noChangeAspect="1"/>
          </p:cNvPicPr>
          <p:nvPr/>
        </p:nvPicPr>
        <p:blipFill>
          <a:blip r:embed="rId3"/>
          <a:stretch>
            <a:fillRect/>
          </a:stretch>
        </p:blipFill>
        <p:spPr>
          <a:xfrm>
            <a:off x="0" y="0"/>
            <a:ext cx="11712240" cy="6588135"/>
          </a:xfrm>
          <a:prstGeom prst="rect">
            <a:avLst/>
          </a:prstGeom>
        </p:spPr>
      </p:pic>
      <p:sp>
        <p:nvSpPr>
          <p:cNvPr id="3" name="TextBox 2"/>
          <p:cNvSpPr txBox="1"/>
          <p:nvPr/>
        </p:nvSpPr>
        <p:spPr>
          <a:xfrm>
            <a:off x="779463" y="736822"/>
            <a:ext cx="4943916" cy="3165097"/>
          </a:xfrm>
          <a:prstGeom prst="rect">
            <a:avLst/>
          </a:prstGeom>
          <a:noFill/>
        </p:spPr>
        <p:txBody>
          <a:bodyPr wrap="square">
            <a:spAutoFit/>
          </a:bodyPr>
          <a:lstStyle/>
          <a:p>
            <a:r>
              <a:rPr lang="cs-CZ" sz="3328" b="0" i="0" dirty="0">
                <a:solidFill>
                  <a:srgbClr val="FFFFFF"/>
                </a:solidFill>
                <a:latin typeface="Source Sans Pro Bold"/>
              </a:rPr>
              <a:t>„</a:t>
            </a:r>
            <a:r>
              <a:rPr lang="sk-SK" sz="3328" b="0" i="0" dirty="0">
                <a:solidFill>
                  <a:srgbClr val="FFFFFF"/>
                </a:solidFill>
                <a:latin typeface="Source Sans Pro Bold"/>
              </a:rPr>
              <a:t>Kto je Hospodin, </a:t>
            </a:r>
            <a:br>
              <a:rPr lang="sk-SK" sz="3328" b="0" i="0" dirty="0">
                <a:solidFill>
                  <a:srgbClr val="FFFFFF"/>
                </a:solidFill>
                <a:latin typeface="Source Sans Pro Bold"/>
              </a:rPr>
            </a:br>
            <a:r>
              <a:rPr lang="sk-SK" sz="3328" b="0" i="0" dirty="0">
                <a:solidFill>
                  <a:srgbClr val="FFFFFF"/>
                </a:solidFill>
                <a:latin typeface="Source Sans Pro Bold"/>
              </a:rPr>
              <a:t>aby som ho </a:t>
            </a:r>
            <a:br>
              <a:rPr lang="sk-SK" sz="3328" b="0" i="0" dirty="0">
                <a:solidFill>
                  <a:srgbClr val="FFFFFF"/>
                </a:solidFill>
                <a:latin typeface="Source Sans Pro Bold"/>
              </a:rPr>
            </a:br>
            <a:r>
              <a:rPr lang="sk-SK" sz="3328" b="0" i="0" dirty="0">
                <a:solidFill>
                  <a:srgbClr val="FFFFFF"/>
                </a:solidFill>
                <a:latin typeface="Source Sans Pro Bold"/>
              </a:rPr>
              <a:t>poslúchol a prepustil Izrael? Hospodina nepoznám a Izrael neprepustím</a:t>
            </a:r>
            <a:r>
              <a:rPr lang="cs-CZ" sz="3328" b="0" i="0" dirty="0">
                <a:solidFill>
                  <a:srgbClr val="FFFFFF"/>
                </a:solidFill>
                <a:latin typeface="Source Sans Pro Bold"/>
              </a:rPr>
              <a:t>!“</a:t>
            </a:r>
            <a:endParaRPr sz="3328" b="0" i="0" dirty="0">
              <a:solidFill>
                <a:srgbClr val="FFFFFF"/>
              </a:solidFill>
              <a:latin typeface="Source Sans Pro Bold"/>
            </a:endParaRPr>
          </a:p>
        </p:txBody>
      </p:sp>
      <p:sp>
        <p:nvSpPr>
          <p:cNvPr id="4" name="TextBox 3"/>
          <p:cNvSpPr txBox="1"/>
          <p:nvPr/>
        </p:nvSpPr>
        <p:spPr>
          <a:xfrm>
            <a:off x="5450696" y="4876346"/>
            <a:ext cx="5495743" cy="225235"/>
          </a:xfrm>
          <a:prstGeom prst="rect">
            <a:avLst/>
          </a:prstGeom>
          <a:noFill/>
        </p:spPr>
        <p:txBody>
          <a:bodyPr wrap="square" anchor="b">
            <a:spAutoFit/>
          </a:bodyPr>
          <a:lstStyle/>
          <a:p>
            <a:pPr algn="r"/>
            <a:r>
              <a:rPr sz="2496" b="0" i="0">
                <a:solidFill>
                  <a:srgbClr val="FFFFFF"/>
                </a:solidFill>
                <a:latin typeface="Source Sans Pro Bold"/>
              </a:rPr>
              <a:t>Exodus 5,2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792</TotalTime>
  <Words>5323</Words>
  <Application>Microsoft Office PowerPoint</Application>
  <PresentationFormat>Vlastní</PresentationFormat>
  <Paragraphs>176</Paragraphs>
  <Slides>75</Slides>
  <Notes>75</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75</vt:i4>
      </vt:variant>
    </vt:vector>
  </HeadingPairs>
  <TitlesOfParts>
    <vt:vector size="81" baseType="lpstr">
      <vt:lpstr>Arial</vt:lpstr>
      <vt:lpstr>Calibri</vt:lpstr>
      <vt:lpstr>Source Sans Pro</vt:lpstr>
      <vt:lpstr>Source Sans Pro Bold</vt:lpstr>
      <vt:lpstr>Source Sans Pro Light</vt: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subject/>
  <dc:creator>Filip Podsedník</dc:creator>
  <cp:keywords/>
  <dc:description>generated using python-pptx</dc:description>
  <cp:lastModifiedBy>Filip Podsedník</cp:lastModifiedBy>
  <cp:revision>44</cp:revision>
  <dcterms:created xsi:type="dcterms:W3CDTF">2013-01-27T09:14:16Z</dcterms:created>
  <dcterms:modified xsi:type="dcterms:W3CDTF">2025-05-13T13:33:39Z</dcterms:modified>
  <cp:category/>
</cp:coreProperties>
</file>