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is5lfPKiKf5yua224aBhyUUwpq1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053" autoAdjust="0"/>
  </p:normalViewPr>
  <p:slideViewPr>
    <p:cSldViewPr snapToGrid="0">
      <p:cViewPr varScale="1">
        <p:scale>
          <a:sx n="95" d="100"/>
          <a:sy n="95" d="100"/>
        </p:scale>
        <p:origin x="408" y="84"/>
      </p:cViewPr>
      <p:guideLst>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Source Sans Pro" panose="020B0503030403020204" pitchFamily="34" charset="0"/>
        <a:ea typeface="Source Sans Pro" panose="020B0503030403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 name="Google Shape;82;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6000" algn="l" rtl="0">
              <a:lnSpc>
                <a:spcPct val="100000"/>
              </a:lnSpc>
              <a:spcBef>
                <a:spcPts val="0"/>
              </a:spcBef>
              <a:spcAft>
                <a:spcPts val="0"/>
              </a:spcAft>
              <a:buSzPts val="1400"/>
              <a:buNone/>
            </a:pPr>
            <a:r>
              <a:rPr lang="sk-SK" sz="1200" dirty="0"/>
              <a:t>Prajem Vám krásny deň a vítam Vás na dnešnej prednáške</a:t>
            </a:r>
          </a:p>
        </p:txBody>
      </p:sp>
      <p:sp>
        <p:nvSpPr>
          <p:cNvPr id="83" name="Google Shape;83;p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3" name="Google Shape;143;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„...spútal ho na tisíc rokov, hodil do priepasti, zavrel a zapečatil ju...“</a:t>
            </a:r>
            <a:endParaRPr dirty="0"/>
          </a:p>
        </p:txBody>
      </p:sp>
      <p:sp>
        <p:nvSpPr>
          <p:cNvPr id="144" name="Google Shape;144;p1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p1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„...aby už nezvádzal národy, kým sa nedovŕši tisíc rokov. Potom musí byť na krátky čas uvoľnený.“</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Tu nachádzame, že Boh má plán, aby sa vysporiadal s týmto najväčším zločincom, akého kedy vesmír poznal: so zločincom, ktorý bol priamo zapojený do každého hriechu a zločinu, ktorý bol kedy na tejto zemi spáchaný.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Bude uväznený na 1000 rokov! Niekedy sa o tomto období tiež hovorí ako o miléniu.</a:t>
            </a:r>
            <a:endParaRPr dirty="0"/>
          </a:p>
        </p:txBody>
      </p:sp>
      <p:sp>
        <p:nvSpPr>
          <p:cNvPr id="152" name="Google Shape;152;p1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1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Milénium - 1000 rokov</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Aby sme boli schopní porozumieť proroctvu a úplne pochopiť jeho dôležitosť, potrebujeme zistiť, ako začína a končí a čo sa deje v čase medzi tým.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Dovoľte mi prosím teraz niečo prehlásiť a ako budeme pokračovať, doložím pravdivosť tohto prehlásenia z Písma.</a:t>
            </a:r>
            <a:endParaRPr dirty="0"/>
          </a:p>
        </p:txBody>
      </p:sp>
      <p:sp>
        <p:nvSpPr>
          <p:cNvPr id="167" name="Google Shape;167;p1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 name="Google Shape;172;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Milénium je na oboch svojich koncoch charakterizované vzkriesením:</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1)Vzkriesenie k životu na začiatku tohto obdobia 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2)vzkriesenie k zatrateniu na konci tohto obdobia.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Poďme sa pozrieť, ako tieto vzkriesenia popisuje Biblia:</a:t>
            </a:r>
            <a:endParaRPr dirty="0"/>
          </a:p>
        </p:txBody>
      </p:sp>
      <p:sp>
        <p:nvSpPr>
          <p:cNvPr id="173" name="Google Shape;173;p1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5,25)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Jedného dňa, keď Ježiš učil svojich učeníkov o smrti, povedal im: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„Amen, amen, hovorím vám: Prichádza hodina, ba už je tu, keď mŕtvi počujú hlas Božieho Syna a tí, čo ho počujú, budú žiť.“</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Chápem, že pre niektorých z vás to bude prekvapenie, pretože ste si mysleli, že vzkriesenie z mŕtvych budú len spravodliví. Ale tu Ježiš učí, že budú vzkriesení všetci mŕtvi.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Pozrime sa, ako Ježiš rozvádza verše 28-29 v rovnakej kapitole.</a:t>
            </a:r>
            <a:endParaRPr dirty="0"/>
          </a:p>
        </p:txBody>
      </p:sp>
      <p:sp>
        <p:nvSpPr>
          <p:cNvPr id="181" name="Google Shape;181;p1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5,28)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„Nečudujte sa, že prichádza hodina, keď všetci v hroboch počujú jeho hlas...“</a:t>
            </a:r>
            <a:endParaRPr dirty="0"/>
          </a:p>
        </p:txBody>
      </p:sp>
      <p:sp>
        <p:nvSpPr>
          <p:cNvPr id="189" name="Google Shape;189;p1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 name="Google Shape;196;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5,29)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tí, čo robili dobre, budú vzkriesení pre život, kým tí, čo páchali zlo, budú vzkriesení na odsúdenie.“  Povšimnime si dvoch vzkriesení.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Za prvé je tu vzkriesenie tých, ktorí konali dobro a potom je tu vzkriesenie odsúdených.</a:t>
            </a:r>
            <a:endParaRPr dirty="0"/>
          </a:p>
        </p:txBody>
      </p:sp>
      <p:sp>
        <p:nvSpPr>
          <p:cNvPr id="197" name="Google Shape;197;p1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Kniha Zjavenie hovorí veľmi jasno o tom, čo rozlišuje tieto vzkriesenia: „To je prvé vzkriesenie.“</a:t>
            </a:r>
            <a:endParaRPr dirty="0"/>
          </a:p>
        </p:txBody>
      </p:sp>
      <p:sp>
        <p:nvSpPr>
          <p:cNvPr id="205" name="Google Shape;205;p1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 name="Google Shape;212;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20,6)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„Blahoslavený a svätý, kto má podiel na prvom vzkriesení. Nad tými druhá smrť nemá moci...“</a:t>
            </a:r>
            <a:endParaRPr dirty="0"/>
          </a:p>
        </p:txBody>
      </p:sp>
      <p:sp>
        <p:nvSpPr>
          <p:cNvPr id="213" name="Google Shape;213;p1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158750" lvl="0" indent="0" algn="l">
              <a:lnSpc>
                <a:spcPct val="85000"/>
              </a:lnSpc>
              <a:buNone/>
              <a:tabLst>
                <a:tab pos="0" algn="l"/>
              </a:tabLst>
            </a:pPr>
            <a:r>
              <a:rPr lang="cs-CZ" sz="1200" b="1" strike="noStrike" spc="-1" dirty="0">
                <a:solidFill>
                  <a:srgbClr val="FFFFFF"/>
                </a:solidFill>
                <a:latin typeface="Source Sans Pro"/>
                <a:ea typeface="Source Sans Pro"/>
              </a:rPr>
              <a:t>KONIEC ZLA</a:t>
            </a:r>
          </a:p>
          <a:p>
            <a:pPr marL="158750" lvl="0" indent="0" algn="l">
              <a:lnSpc>
                <a:spcPct val="85000"/>
              </a:lnSpc>
              <a:buNone/>
              <a:tabLst>
                <a:tab pos="0" algn="l"/>
              </a:tabLst>
            </a:pPr>
            <a:r>
              <a:rPr lang="cs-CZ" sz="1200" b="0" strike="noStrike" spc="-1" dirty="0">
                <a:solidFill>
                  <a:srgbClr val="FFFFFF"/>
                </a:solidFill>
                <a:latin typeface="Source Sans Pro Light"/>
                <a:ea typeface="Source Sans Pro Light"/>
              </a:rPr>
              <a:t>Apokalypsa </a:t>
            </a:r>
            <a:r>
              <a:rPr lang="cs-CZ" sz="1200" b="0" strike="noStrike" spc="-1" dirty="0" err="1">
                <a:solidFill>
                  <a:srgbClr val="FFFFFF"/>
                </a:solidFill>
                <a:latin typeface="Source Sans Pro Light"/>
                <a:ea typeface="Source Sans Pro Light"/>
              </a:rPr>
              <a:t>podľa</a:t>
            </a:r>
            <a:r>
              <a:rPr lang="cs-CZ" sz="1200" b="0" strike="noStrike" spc="-1" dirty="0">
                <a:solidFill>
                  <a:srgbClr val="FFFFFF"/>
                </a:solidFill>
                <a:latin typeface="Source Sans Pro Light"/>
                <a:ea typeface="Source Sans Pro Light"/>
              </a:rPr>
              <a:t> </a:t>
            </a:r>
            <a:br>
              <a:rPr lang="cs-CZ" sz="1200" b="0" strike="noStrike" spc="-1" dirty="0">
                <a:solidFill>
                  <a:srgbClr val="FFFFFF"/>
                </a:solidFill>
                <a:latin typeface="Source Sans Pro Light"/>
                <a:ea typeface="Source Sans Pro Light"/>
              </a:rPr>
            </a:br>
            <a:r>
              <a:rPr lang="cs-CZ" sz="1200" b="0" strike="noStrike" spc="-1" dirty="0" err="1">
                <a:solidFill>
                  <a:srgbClr val="FFFFFF"/>
                </a:solidFill>
                <a:latin typeface="Source Sans Pro Light"/>
                <a:ea typeface="Source Sans Pro Light"/>
              </a:rPr>
              <a:t>biblickej</a:t>
            </a:r>
            <a:r>
              <a:rPr lang="cs-CZ" sz="1200" b="0" strike="noStrike" spc="-1" dirty="0">
                <a:solidFill>
                  <a:srgbClr val="FFFFFF"/>
                </a:solidFill>
                <a:latin typeface="Source Sans Pro Light"/>
                <a:ea typeface="Source Sans Pro Light"/>
              </a:rPr>
              <a:t> knihy </a:t>
            </a:r>
            <a:r>
              <a:rPr lang="cs-CZ" sz="1200" b="0" strike="noStrike" spc="-1" dirty="0" err="1">
                <a:solidFill>
                  <a:srgbClr val="FFFFFF"/>
                </a:solidFill>
                <a:latin typeface="Source Sans Pro Light"/>
                <a:ea typeface="Source Sans Pro Light"/>
              </a:rPr>
              <a:t>Zjavenia</a:t>
            </a:r>
            <a:endParaRPr lang="cs-CZ" sz="1200" b="0" strike="noStrike" spc="-1" dirty="0">
              <a:latin typeface="Arial"/>
            </a:endParaRPr>
          </a:p>
          <a:p>
            <a:pPr marL="0" marR="0" lvl="0" indent="0" algn="l" rtl="0">
              <a:spcBef>
                <a:spcPts val="0"/>
              </a:spcBef>
              <a:spcAft>
                <a:spcPts val="0"/>
              </a:spcAft>
              <a:buNone/>
            </a:pPr>
            <a:endParaRPr lang="sk-SK" sz="1200" b="0" i="0" dirty="0">
              <a:solidFill>
                <a:schemeClr val="dk1"/>
              </a:solidFill>
              <a:latin typeface="Calibri"/>
              <a:ea typeface="Calibri"/>
              <a:cs typeface="Calibri"/>
              <a:sym typeface="Calibri"/>
            </a:endParaRPr>
          </a:p>
        </p:txBody>
      </p:sp>
      <p:sp>
        <p:nvSpPr>
          <p:cNvPr id="91" name="Google Shape;91;p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20,6)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budú kňazmi Boha a Krista a budú s ním kraľovať tisíc rokov.“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 je v súlade s tým, čo Pavol povedal </a:t>
            </a:r>
            <a:r>
              <a:rPr lang="sk-SK" sz="1200" b="0" i="0" dirty="0" err="1">
                <a:solidFill>
                  <a:schemeClr val="dk1"/>
                </a:solidFill>
                <a:latin typeface="Calibri"/>
                <a:ea typeface="Calibri"/>
                <a:cs typeface="Calibri"/>
                <a:sym typeface="Calibri"/>
              </a:rPr>
              <a:t>Tesalonickým</a:t>
            </a:r>
            <a:r>
              <a:rPr lang="sk-SK" sz="1200" b="0" i="0" dirty="0">
                <a:solidFill>
                  <a:schemeClr val="dk1"/>
                </a:solidFill>
                <a:latin typeface="Calibri"/>
                <a:ea typeface="Calibri"/>
                <a:cs typeface="Calibri"/>
                <a:sym typeface="Calibri"/>
              </a:rPr>
              <a:t>. Povšimnime si, ako popisuje Kristov druhý príchod.</a:t>
            </a:r>
            <a:endParaRPr dirty="0"/>
          </a:p>
        </p:txBody>
      </p:sp>
      <p:sp>
        <p:nvSpPr>
          <p:cNvPr id="221" name="Google Shape;221;p2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(1. </a:t>
            </a:r>
            <a:r>
              <a:rPr lang="sk-SK" sz="1200" b="0" i="0" dirty="0" err="1">
                <a:solidFill>
                  <a:srgbClr val="FFFFFF"/>
                </a:solidFill>
                <a:latin typeface="Source Sans Pro" panose="020B0503030403020204" pitchFamily="34" charset="0"/>
                <a:ea typeface="Source Sans Pro" panose="020B0503030403020204" pitchFamily="34" charset="0"/>
                <a:sym typeface="Arial"/>
              </a:rPr>
              <a:t>Tesaloničanom</a:t>
            </a:r>
            <a:r>
              <a:rPr lang="sk-SK" sz="1200" b="0" i="0" dirty="0">
                <a:solidFill>
                  <a:schemeClr val="dk1"/>
                </a:solidFill>
                <a:latin typeface="Calibri"/>
                <a:ea typeface="Calibri"/>
                <a:cs typeface="Calibri"/>
                <a:sym typeface="Calibri"/>
              </a:rPr>
              <a:t> 4,16)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„Lebo vo chvíli, keď zaznie povel, hlas archanjela a Božia poľnica, sám Pán zostúpi z neba a prví vstanú tí, čo zomreli v Kristovi;“</a:t>
            </a:r>
            <a:endParaRPr dirty="0"/>
          </a:p>
        </p:txBody>
      </p:sp>
      <p:sp>
        <p:nvSpPr>
          <p:cNvPr id="229" name="Google Shape;229;p2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(1. </a:t>
            </a:r>
            <a:r>
              <a:rPr lang="sk-SK" sz="1200" b="0" i="0" dirty="0" err="1">
                <a:solidFill>
                  <a:schemeClr val="dk1"/>
                </a:solidFill>
                <a:latin typeface="Calibri"/>
                <a:ea typeface="Calibri"/>
                <a:cs typeface="Calibri"/>
                <a:sym typeface="Calibri"/>
              </a:rPr>
              <a:t>Tesaloničanom</a:t>
            </a:r>
            <a:r>
              <a:rPr lang="sk-SK" sz="1200" b="0" i="0" dirty="0">
                <a:solidFill>
                  <a:schemeClr val="dk1"/>
                </a:solidFill>
                <a:latin typeface="Calibri"/>
                <a:ea typeface="Calibri"/>
                <a:cs typeface="Calibri"/>
                <a:sym typeface="Calibri"/>
              </a:rPr>
              <a:t> 4,17)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„...potom my, ktorí zostaneme nažive, spolu s nimi budeme uchvátení v oblakoch hore v ústrety Pánovi a budeme tak navždy s Pánom.“</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Aký to nádherný popis vzkriesenia. Všimnite si, že mŕtvi v Kristovi budú vzkriesení ako prví, a Kristovi nasledovníci, ktorí sa toho dožijú, budú spoločne uchvátení v oblakoch hore, aby sa tam stretli s Pánom.</a:t>
            </a:r>
            <a:endParaRPr dirty="0"/>
          </a:p>
        </p:txBody>
      </p:sp>
      <p:sp>
        <p:nvSpPr>
          <p:cNvPr id="237" name="Google Shape;237;p2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p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11,25)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Toho dňa sa splní sľub, ktorý Ježiš dal: „Kto verí vo mňa, aj keď zomrie, bude žiť.“</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Áno, spravodliví mŕtvi pri Ježišovom návrate budú vzkriesení zo svojich hrobov.</a:t>
            </a:r>
            <a:endParaRPr dirty="0"/>
          </a:p>
        </p:txBody>
      </p:sp>
      <p:sp>
        <p:nvSpPr>
          <p:cNvPr id="245" name="Google Shape;245;p2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2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(Izaiáš 26,19)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Izaiáš popisuje túto radostnú udalosť: „Prebuďte sa a plesajte, vy, čo ležíte v prachu!... A zem vydá tiene mŕtvych.“</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Aký slávnostný deň to bude! Matky sa znovu stretnú so svojimi deťmi, ktoré zomreli. Manželia sa znovu stretnú so svojimi manželkami. Synovia a dcéry padnú do náručia svojim rodičom.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Dokážete si predstaviť niečo dojemnejšieho?</a:t>
            </a:r>
            <a:endParaRPr dirty="0"/>
          </a:p>
        </p:txBody>
      </p:sp>
      <p:sp>
        <p:nvSpPr>
          <p:cNvPr id="253" name="Google Shape;253;p2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p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14,2)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Potom sa konečne splní Kristov sľub, ktorý zaznel pred tak dlhou dobou: „Idem, aby som vám pripravil miesto.“</a:t>
            </a:r>
            <a:endParaRPr dirty="0"/>
          </a:p>
        </p:txBody>
      </p:sp>
      <p:sp>
        <p:nvSpPr>
          <p:cNvPr id="261" name="Google Shape;261;p2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p2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(Ján 14,3)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„Keď odídem a pripravím vám miesto, zasa prídem a vezmem vás k sebe, aby ste aj vy boli tam, kde som ja.“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Takto strávia vykúpení ľudia milénium.</a:t>
            </a:r>
            <a:endParaRPr dirty="0"/>
          </a:p>
        </p:txBody>
      </p:sp>
      <p:sp>
        <p:nvSpPr>
          <p:cNvPr id="269" name="Google Shape;269;p2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20,6)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Čo tam budeme robiť? Ján nám hovorí: „Blahoslavený a svätý, kto má podiel na prvom vzkriesení. Nad tými druhá smrť nemá moci...“</a:t>
            </a:r>
            <a:endParaRPr dirty="0"/>
          </a:p>
        </p:txBody>
      </p:sp>
      <p:sp>
        <p:nvSpPr>
          <p:cNvPr id="277" name="Google Shape;277;p2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 name="Google Shape;284;p2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20,6)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budú kňazmi Boha a Krista a budú s ním kraľovať tisíc rokov.“</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Okrem nevýslovnej radosti zo spoločenstva s Kristom a jeho nasledovníkmi, nám dáva Ján tiež pohľad na to, čo budeme behom milénia robiť:</a:t>
            </a:r>
            <a:endParaRPr dirty="0"/>
          </a:p>
        </p:txBody>
      </p:sp>
      <p:sp>
        <p:nvSpPr>
          <p:cNvPr id="285" name="Google Shape;285;p2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2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„Videl som tróny. Na </a:t>
            </a:r>
            <a:r>
              <a:rPr lang="sk-SK" sz="1200" b="0" i="0" dirty="0" err="1">
                <a:solidFill>
                  <a:schemeClr val="dk1"/>
                </a:solidFill>
                <a:latin typeface="Calibri"/>
                <a:ea typeface="Calibri"/>
                <a:cs typeface="Calibri"/>
                <a:sym typeface="Calibri"/>
              </a:rPr>
              <a:t>ne</a:t>
            </a:r>
            <a:r>
              <a:rPr lang="sk-SK" sz="1200" b="0" i="0" dirty="0">
                <a:solidFill>
                  <a:schemeClr val="dk1"/>
                </a:solidFill>
                <a:latin typeface="Calibri"/>
                <a:ea typeface="Calibri"/>
                <a:cs typeface="Calibri"/>
                <a:sym typeface="Calibri"/>
              </a:rPr>
              <a:t> si sadli tí, ktorí dostali moc súdiť.“</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Vševediaci a Všemocný Boh vesmíru zapojil krehkých mužov a ženy do slávnostnej úlohy súdiť padlých anjelov a tí, ktorí šli do zatratenia.</a:t>
            </a:r>
            <a:endParaRPr dirty="0"/>
          </a:p>
        </p:txBody>
      </p:sp>
      <p:sp>
        <p:nvSpPr>
          <p:cNvPr id="293" name="Google Shape;293;p2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Skupina arktických výskumníkov bola opustená na skalnatom a pustom ostrove. Ich zásoby rýchlo dochádzali. Zjedli posledných pár kúskov jedla. Mali aj málo paliva. Teplota klesala rýchlo a mrzli. Pripravovali sa na najhoršie. Vedeli, že smrť príde skoro.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Keď už sa lúčili s všetkou nádejou, jeden z výskumníkov zaregistroval obláčik dymu na horizonte. Niekto zodvihol ich krátkovlnnú vysielačku. Pomoc bola na ceste. Záchrana sa blížila.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Obláčik dymu na obzore bolo všetko, čo potrebovali, aby vydržali. Za chvíľu už bude táto nočná mora a toto hrozné trápenie za nimi. Čoskoro už budú v bezpečí a v teple v záchrannom plavidle a čoskoro sa dostanú domov.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Konečne doma!</a:t>
            </a:r>
            <a:endParaRPr dirty="0"/>
          </a:p>
        </p:txBody>
      </p:sp>
      <p:sp>
        <p:nvSpPr>
          <p:cNvPr id="98" name="Google Shape;98;p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0" name="Google Shape;300;p3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(1. Korinťanom 6,2-3)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Pavol prehlasuje: „Veď či neviete, že svätí budú súdiť svet?...Vari neviete, že budeme súdiť anjelov?“</a:t>
            </a:r>
            <a:endParaRPr dirty="0"/>
          </a:p>
        </p:txBody>
      </p:sp>
      <p:sp>
        <p:nvSpPr>
          <p:cNvPr id="301" name="Google Shape;301;p3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3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Každý bude mať príležitosť vidieť, že Boh je spravodlivý, milujúci a že je fér. Tisíce rokov vrhal Satan obvinenia proti Bohu, že je nespravodlivý a nemilosrdný. Ale prečo by sme mali súdiť zlých anjelov a neobrátených hriešnikov? Neboli oni už odsúdení pred Kristovým príchodom? To je pravda, ale už ste si niekedy hovorili, aká bude vaša reakcia, keď v nebi budete niekoho hľadať, koho ste tam čakali, len aby ste zistili, že je navždy zatratený? Možno budete spochybňovať férovosť Božej spravodlivosti.</a:t>
            </a:r>
            <a:endParaRPr dirty="0"/>
          </a:p>
        </p:txBody>
      </p:sp>
      <p:sp>
        <p:nvSpPr>
          <p:cNvPr id="309" name="Google Shape;309;p3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p3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Behom milénia budú otvorené záznamy zatratených. Na svetlo vyjdú najlepšie ukrývané tajomstvá a zámery ukryté hlboko v mysli. Božia láska a spravodlivosť budú potvrdené.</a:t>
            </a:r>
            <a:endParaRPr dirty="0"/>
          </a:p>
        </p:txBody>
      </p:sp>
      <p:sp>
        <p:nvSpPr>
          <p:cNvPr id="315" name="Google Shape;315;p3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0" name="Google Shape;320;p3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16,7)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Tí, ktorí budú prezerať záznamy prednesú len jedinú odpoveď: „Áno, Pane, Bože všemohúci. Pravdivé a spravodlivé sú tvoje súdy.“  Možno si hovoríte, čo sa stane s tými, ktorí sa dožijú Kristovho príchodu, ale jeho spasenie neprijali. Zjavenie 19. kap. popisuje druhý Kristov príchod a zničenie nespasených týmito slovami: </a:t>
            </a:r>
            <a:br>
              <a:rPr lang="sk-SK" sz="1200" b="0" i="0" dirty="0">
                <a:solidFill>
                  <a:schemeClr val="dk1"/>
                </a:solidFill>
                <a:latin typeface="Calibri"/>
                <a:ea typeface="Calibri"/>
                <a:cs typeface="Calibri"/>
                <a:sym typeface="Calibri"/>
              </a:rPr>
            </a:br>
            <a:endParaRPr dirty="0"/>
          </a:p>
        </p:txBody>
      </p:sp>
      <p:sp>
        <p:nvSpPr>
          <p:cNvPr id="321" name="Google Shape;321;p3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p3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19,21)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„Ostatní boli pozabíjaní mečom, ktorý vychádzal z úst jazdca na koni.“</a:t>
            </a:r>
            <a:endParaRPr dirty="0"/>
          </a:p>
        </p:txBody>
      </p:sp>
      <p:sp>
        <p:nvSpPr>
          <p:cNvPr id="329" name="Google Shape;329;p3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6" name="Google Shape;336;p3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Neexistuje spôsob, ako by zatratení mohli obstáť pred slávou prichádzajúceho Krista so všetkými jeho anjelmi.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Jeden anjel prišiel k Ježišovmu hrobu a rímsky vojaci padli k zemi ako mŕtvi.</a:t>
            </a:r>
            <a:endParaRPr dirty="0"/>
          </a:p>
        </p:txBody>
      </p:sp>
      <p:sp>
        <p:nvSpPr>
          <p:cNvPr id="337" name="Google Shape;337;p3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(Jeremiáš 25,33)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Biblia hovorí: „V ten deň budú Hospodinom prebodnutí ležať od jedného konca zeme až po druhý.“</a:t>
            </a:r>
            <a:endParaRPr dirty="0"/>
          </a:p>
        </p:txBody>
      </p:sp>
      <p:sp>
        <p:nvSpPr>
          <p:cNvPr id="343" name="Google Shape;343;p3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0" name="Google Shape;350;p3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(Jeremiáš 25,33)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„Neoplačú ich, nepozbierajú ani nepochovajú, budú hnojom na povrchu poľa.“</a:t>
            </a:r>
            <a:endParaRPr dirty="0"/>
          </a:p>
        </p:txBody>
      </p:sp>
      <p:sp>
        <p:nvSpPr>
          <p:cNvPr id="351" name="Google Shape;351;p3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Pri Kristovom druhom príchode budú spravodliví vzkriesení a premenení, aby sa stretli s Kristom na nebeských oblakoch a nespravodliví budú zabití jasom jeho príchodu - „mečom vychádzajúcim z jeho úst„.</a:t>
            </a:r>
            <a:endParaRPr dirty="0"/>
          </a:p>
        </p:txBody>
      </p:sp>
      <p:sp>
        <p:nvSpPr>
          <p:cNvPr id="359" name="Google Shape;359;p3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3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„Ostatní mŕtvi neožili, kým sa nedovŕšilo tisíc rokov. To je prvé vzkriesenie.“</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Dieliky puzzle sa nám pomaly skladajú dohromady. Naraz vidíme obraz biblického milénia.</a:t>
            </a:r>
            <a:endParaRPr dirty="0"/>
          </a:p>
        </p:txBody>
      </p:sp>
      <p:sp>
        <p:nvSpPr>
          <p:cNvPr id="365" name="Google Shape;365;p3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Posledná kniha Biblie, Zjavenie, nám odhaľuje, že pomoc je už na ceste. Dlhá nočná mora hriechu už skončí. Čoskoro budeme aj my zachránení. Budeme zachránení a Satan bude uväznený. My budeme oslobodení a on zviazaný. Budeme vytrhnutí do neba, aby sme sa stretli s Ježišom a Satan bude zviazaný okolnosťami na tejto zemi.  Boží súd nám prizná večný život a Satanovi a jeho nasledovníkom prizná večnú skazu.</a:t>
            </a:r>
            <a:endParaRPr dirty="0"/>
          </a:p>
        </p:txBody>
      </p:sp>
      <p:sp>
        <p:nvSpPr>
          <p:cNvPr id="104" name="Google Shape;104;p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4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4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Sú tu udalosti, ktoré sa odohrajú pri Kristovom príchode</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Ježiš sa vráti so všetkými svojimi svätými anjelmi (Matúš 25,31).</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Mŕtvi v Kristovi vstanú k životu prví (1. </a:t>
            </a:r>
            <a:r>
              <a:rPr lang="sk-SK" sz="1200" b="0" i="0" dirty="0" err="1">
                <a:solidFill>
                  <a:schemeClr val="dk1"/>
                </a:solidFill>
                <a:latin typeface="Calibri"/>
                <a:ea typeface="Calibri"/>
                <a:cs typeface="Calibri"/>
                <a:sym typeface="Calibri"/>
              </a:rPr>
              <a:t>Tesaloničanom</a:t>
            </a:r>
            <a:r>
              <a:rPr lang="sk-SK" sz="1200" b="0" i="0" dirty="0">
                <a:solidFill>
                  <a:schemeClr val="dk1"/>
                </a:solidFill>
                <a:latin typeface="Calibri"/>
                <a:ea typeface="Calibri"/>
                <a:cs typeface="Calibri"/>
                <a:sym typeface="Calibri"/>
              </a:rPr>
              <a:t> 4,16).</a:t>
            </a:r>
            <a:endParaRPr dirty="0"/>
          </a:p>
        </p:txBody>
      </p:sp>
      <p:sp>
        <p:nvSpPr>
          <p:cNvPr id="373" name="Google Shape;373;p4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rgbClr val="FFFFFF"/>
                </a:solidFill>
                <a:sym typeface="Arial"/>
              </a:rPr>
              <a:t>„Živí svätí sú uchvátení hore za Ježišom.“   </a:t>
            </a:r>
            <a:br>
              <a:rPr lang="sk-SK" sz="1200" b="0" i="0" dirty="0">
                <a:solidFill>
                  <a:srgbClr val="FFFFFF"/>
                </a:solidFill>
                <a:sym typeface="Arial"/>
              </a:rPr>
            </a:br>
            <a:r>
              <a:rPr lang="sk-SK" sz="1200" b="0" i="0" dirty="0">
                <a:solidFill>
                  <a:srgbClr val="FFFFFF"/>
                </a:solidFill>
                <a:sym typeface="Arial"/>
              </a:rPr>
              <a:t>1. </a:t>
            </a:r>
            <a:r>
              <a:rPr lang="sk-SK" sz="1200" b="0" i="0" dirty="0" err="1">
                <a:solidFill>
                  <a:srgbClr val="FFFFFF"/>
                </a:solidFill>
                <a:sym typeface="Arial"/>
              </a:rPr>
              <a:t>Tesaloničanom</a:t>
            </a:r>
            <a:r>
              <a:rPr lang="sk-SK" sz="1200" b="0" i="0" dirty="0">
                <a:solidFill>
                  <a:srgbClr val="FFFFFF"/>
                </a:solidFill>
                <a:sym typeface="Arial"/>
              </a:rPr>
              <a:t> 4,17</a:t>
            </a:r>
            <a:endParaRPr dirty="0"/>
          </a:p>
          <a:p>
            <a:pPr marL="0" marR="0" lvl="0" indent="0" algn="l" rtl="0">
              <a:lnSpc>
                <a:spcPct val="100000"/>
              </a:lnSpc>
              <a:spcBef>
                <a:spcPts val="0"/>
              </a:spcBef>
              <a:spcAft>
                <a:spcPts val="0"/>
              </a:spcAft>
              <a:buClr>
                <a:srgbClr val="FFFFFF"/>
              </a:buClr>
              <a:buSzPts val="1200"/>
              <a:buFont typeface="Arial"/>
              <a:buNone/>
            </a:pPr>
            <a:endParaRPr lang="sk-SK" sz="1200" b="0" i="0" dirty="0">
              <a:solidFill>
                <a:srgbClr val="FFFFFF"/>
              </a:solidFill>
              <a:sym typeface="Arial"/>
            </a:endParaRPr>
          </a:p>
          <a:p>
            <a:pPr marL="0" marR="0" lvl="0" indent="0" algn="l" rtl="0">
              <a:lnSpc>
                <a:spcPct val="100000"/>
              </a:lnSpc>
              <a:spcBef>
                <a:spcPts val="0"/>
              </a:spcBef>
              <a:spcAft>
                <a:spcPts val="0"/>
              </a:spcAft>
              <a:buClr>
                <a:srgbClr val="FFFFFF"/>
              </a:buClr>
              <a:buSzPts val="1200"/>
              <a:buFont typeface="Arial"/>
              <a:buNone/>
            </a:pPr>
            <a:r>
              <a:rPr lang="sk-SK" sz="1200" b="0" i="0" dirty="0">
                <a:solidFill>
                  <a:srgbClr val="FFFFFF"/>
                </a:solidFill>
                <a:sym typeface="Arial"/>
              </a:rPr>
              <a:t>„Spasení idú domov s Ježišom a vládnu s ním v nebi 1000 rokov.   </a:t>
            </a:r>
            <a:br>
              <a:rPr lang="sk-SK" sz="1200" b="0" i="0" dirty="0">
                <a:solidFill>
                  <a:srgbClr val="FFFFFF"/>
                </a:solidFill>
                <a:sym typeface="Arial"/>
              </a:rPr>
            </a:br>
            <a:r>
              <a:rPr lang="sk-SK" sz="1200" b="0" i="0" dirty="0">
                <a:solidFill>
                  <a:srgbClr val="FFFFFF"/>
                </a:solidFill>
                <a:sym typeface="Arial"/>
              </a:rPr>
              <a:t>Zjavenie 20,4.6</a:t>
            </a:r>
            <a:endParaRPr dirty="0"/>
          </a:p>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9" name="Google Shape;389;p4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Nespravodliví sú zahubení jasom Kristovho príchodu (Jeremiáš 25,33).</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Bezbožní nebudú vzkriesení, kým neubehne 1000 rokov (Zjavenie 20,5).</a:t>
            </a:r>
            <a:endParaRPr dirty="0"/>
          </a:p>
        </p:txBody>
      </p:sp>
      <p:sp>
        <p:nvSpPr>
          <p:cNvPr id="390" name="Google Shape;390;p4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4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Satan bude zviazaný tisíc rokov okolnosťami – nebude mať koho pokúšať ani ničiť!</a:t>
            </a:r>
            <a:endParaRPr dirty="0"/>
          </a:p>
        </p:txBody>
      </p:sp>
      <p:sp>
        <p:nvSpPr>
          <p:cNvPr id="399" name="Google Shape;399;p4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6" name="Google Shape;406;p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Spravodliví sú v nebi a všetci bezbožní sú mŕtvi!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Všetci sú preč.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Všade sú len sutiny.“ (Jeremiáš 4,23-26).  </a:t>
            </a:r>
            <a:br>
              <a:rPr lang="sk-SK" sz="1200" b="0" i="0" dirty="0">
                <a:solidFill>
                  <a:schemeClr val="dk1"/>
                </a:solidFill>
                <a:latin typeface="Calibri"/>
                <a:ea typeface="Calibri"/>
                <a:cs typeface="Calibri"/>
                <a:sym typeface="Calibri"/>
              </a:rPr>
            </a:br>
            <a:endParaRPr lang="sk-SK" sz="1200" b="0" i="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Zem sa stane diablovým väzením.</a:t>
            </a:r>
            <a:endParaRPr dirty="0"/>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Biblia hovorí, že Satan bude zvrhnutý do priepasti na celé milénium.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Ako bude zviazaný?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Reťazami okolností, ktoré mu už neumožnia, aby kohokoľvek pokúšal a ničil celých 1000 rokov.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Tí, ktorí zahynuli pri Kristovom príchode, zostanú v hroboch, dokiaľ neuplynie tisíc rokov.</a:t>
            </a:r>
            <a:endParaRPr dirty="0"/>
          </a:p>
        </p:txBody>
      </p:sp>
      <p:sp>
        <p:nvSpPr>
          <p:cNvPr id="407" name="Google Shape;407;p4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4" name="Google Shape;414;p4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Zachránení budú s Kristom tisíc rokov.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Diabol môže zvádzať a ničiť len zlých anjelov a po 1000 rokoch sú rovnako zlí, ako on sám.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Zo zeme sa stane Satanovo väzenie.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Chcel ukázať, ako by vládol svetu, takže si podvodom podmanil Adama a Evu, a len teraz bude môcť každý vidieť, aký je to vladár!</a:t>
            </a:r>
            <a:endParaRPr dirty="0"/>
          </a:p>
        </p:txBody>
      </p:sp>
      <p:sp>
        <p:nvSpPr>
          <p:cNvPr id="415" name="Google Shape;415;p4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0" name="Google Shape;420;p4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20,3)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Spomeňte si, že Zjavenie 20,3 hovorí: „...hodil ho do priepasti, zavrel a zapečatil ju nad ním, aby už nezvádzal národy, kým sa nedovŕši tisíc rokov...“</a:t>
            </a:r>
            <a:endParaRPr dirty="0"/>
          </a:p>
        </p:txBody>
      </p:sp>
      <p:sp>
        <p:nvSpPr>
          <p:cNvPr id="421" name="Google Shape;421;p4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8" name="Google Shape;428;p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„...aby už nezvádzal národy, kým sa nedovŕši tisíc rokov. Potom musí byť na krátky čas uvoľnený.“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Grécke slovo preložené ako „priepasť“ je „</a:t>
            </a:r>
            <a:r>
              <a:rPr lang="sk-SK" sz="1200" b="0" i="0" dirty="0" err="1">
                <a:solidFill>
                  <a:schemeClr val="dk1"/>
                </a:solidFill>
                <a:latin typeface="Calibri"/>
                <a:ea typeface="Calibri"/>
                <a:cs typeface="Calibri"/>
                <a:sym typeface="Calibri"/>
              </a:rPr>
              <a:t>abysos</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Abysos</a:t>
            </a:r>
            <a:r>
              <a:rPr lang="sk-SK" sz="1200" b="0" i="0" dirty="0">
                <a:solidFill>
                  <a:schemeClr val="dk1"/>
                </a:solidFill>
                <a:latin typeface="Calibri"/>
                <a:ea typeface="Calibri"/>
                <a:cs typeface="Calibri"/>
                <a:sym typeface="Calibri"/>
              </a:rPr>
              <a:t>“ je ekvivalentom hebrejského pojmu „</a:t>
            </a:r>
            <a:r>
              <a:rPr lang="sk-SK" sz="1200" b="0" i="0" dirty="0" err="1">
                <a:solidFill>
                  <a:schemeClr val="dk1"/>
                </a:solidFill>
                <a:latin typeface="Calibri"/>
                <a:ea typeface="Calibri"/>
                <a:cs typeface="Calibri"/>
                <a:sym typeface="Calibri"/>
              </a:rPr>
              <a:t>tohu</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va</a:t>
            </a:r>
            <a:r>
              <a:rPr lang="sk-SK" sz="1200" b="0" i="0" dirty="0">
                <a:solidFill>
                  <a:schemeClr val="dk1"/>
                </a:solidFill>
                <a:latin typeface="Calibri"/>
                <a:ea typeface="Calibri"/>
                <a:cs typeface="Calibri"/>
                <a:sym typeface="Calibri"/>
              </a:rPr>
              <a:t> </a:t>
            </a:r>
            <a:r>
              <a:rPr lang="sk-SK" sz="1200" b="0" i="0" dirty="0" err="1">
                <a:solidFill>
                  <a:schemeClr val="dk1"/>
                </a:solidFill>
                <a:latin typeface="Calibri"/>
                <a:ea typeface="Calibri"/>
                <a:cs typeface="Calibri"/>
                <a:sym typeface="Calibri"/>
              </a:rPr>
              <a:t>vohu</a:t>
            </a:r>
            <a:r>
              <a:rPr lang="sk-SK" sz="1200" b="0" i="0" dirty="0">
                <a:solidFill>
                  <a:schemeClr val="dk1"/>
                </a:solidFill>
                <a:latin typeface="Calibri"/>
                <a:ea typeface="Calibri"/>
                <a:cs typeface="Calibri"/>
                <a:sym typeface="Calibri"/>
              </a:rPr>
              <a:t>“ = „priepastná tôňa“ používaného k popisu chaotického stavu pred stvorením.</a:t>
            </a:r>
            <a:endParaRPr dirty="0"/>
          </a:p>
        </p:txBody>
      </p:sp>
      <p:sp>
        <p:nvSpPr>
          <p:cNvPr id="429" name="Google Shape;429;p4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6" name="Google Shape;436;p4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(Jeremiáš 4,23)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 to rovnaké slovo použité u proroka Jeremiáša: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„Pozeral som na krajinu, no bola pustá a prázdna, na nebesá, no ich svetlo nebolo.“</a:t>
            </a:r>
            <a:endParaRPr dirty="0"/>
          </a:p>
        </p:txBody>
      </p:sp>
      <p:sp>
        <p:nvSpPr>
          <p:cNvPr id="437" name="Google Shape;437;p4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4" name="Google Shape;444;p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Priepastná tôňa.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Áno, tento svet zničený ranami a skazou sa stane pri druhom príchode „bezodnou priepasťou„.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Bude to temné miesto! Teraz si povšimnime, čo o zemi v tejto dobe hovorí Jeremiáš:</a:t>
            </a:r>
            <a:endParaRPr dirty="0"/>
          </a:p>
        </p:txBody>
      </p:sp>
      <p:sp>
        <p:nvSpPr>
          <p:cNvPr id="445" name="Google Shape;445;p4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Obzvlášť dlhé tresty sa dávajú zločincom, aby sa vyjadrila hrôza strašného zločinu.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Rozsudky, kedy je páchateľ odsúdený ku trom a štyrom doživotným trestom (v USA), sú vydávané bez očakávaní, že by si ich vinník mohol kedy úplne odpykať.</a:t>
            </a:r>
            <a:endParaRPr dirty="0"/>
          </a:p>
        </p:txBody>
      </p:sp>
      <p:sp>
        <p:nvSpPr>
          <p:cNvPr id="110" name="Google Shape;110;p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5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 name="Google Shape;450;p5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(Jeremiáš 4,24)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„Pozeral som na vrchy, chveli sa a všetky kopce sa klátili.“</a:t>
            </a:r>
            <a:endParaRPr dirty="0"/>
          </a:p>
        </p:txBody>
      </p:sp>
      <p:sp>
        <p:nvSpPr>
          <p:cNvPr id="451" name="Google Shape;451;p5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5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(Jeremiáš 4,25)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„Pozeral som, no človeka nebolo, i všetko nebeské vtáctvo odletelo.“</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Všimnite si, že je povedané: „Nikde žiadny človek.“</a:t>
            </a:r>
            <a:endParaRPr dirty="0"/>
          </a:p>
        </p:txBody>
      </p:sp>
      <p:sp>
        <p:nvSpPr>
          <p:cNvPr id="459" name="Google Shape;459;p5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 name="Google Shape;466;p5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(Jeremiáš 4,26)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znovu Jeremiáš hovorí: „Pozeral som na ovocný sad, stal sa púšťou a zrútili sa všetky jeho mestá pred Hospodinom, pred jeho pálčivým hnevom.“</a:t>
            </a:r>
            <a:endParaRPr dirty="0"/>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Znie to ako poriadne depresívne miesto na trest 1000 rokov vo väzení, že?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Satan a jeho anjeli nemajú čo robiť len chodiť sem a tam po temnej, zničenej, opustenej planéte a vnímať výsledky svojej vzbury voči Bohu!</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467" name="Google Shape;467;p5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5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4" name="Google Shape;474;p5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Poďme si urobiť prehlaď udalostí, ktoré sa odohrajú behom milénia:  </a:t>
            </a:r>
          </a:p>
          <a:p>
            <a:pPr marL="0" marR="0" lvl="0" indent="0" algn="l" rtl="0">
              <a:spcBef>
                <a:spcPts val="0"/>
              </a:spcBef>
              <a:spcAft>
                <a:spcPts val="0"/>
              </a:spcAft>
              <a:buNone/>
            </a:pP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1. Zem je zničená a opustená.</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2. Všetci bezbožní sú mŕtvi, zahubení jasom Kristovho príchodu.</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3. Zachránení sú v nebi a vládnu spolu s Kristom.</a:t>
            </a:r>
            <a:endParaRPr dirty="0"/>
          </a:p>
        </p:txBody>
      </p:sp>
      <p:sp>
        <p:nvSpPr>
          <p:cNvPr id="475" name="Google Shape;475;p5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2" name="Google Shape;482;p5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4. Satan je zviazaný na tejto temnej a zničenej planéte, aby mohol uvažovať nad svojou vzburou.</a:t>
            </a:r>
            <a:endParaRPr dirty="0"/>
          </a:p>
        </p:txBody>
      </p:sp>
      <p:sp>
        <p:nvSpPr>
          <p:cNvPr id="483" name="Google Shape;483;p5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5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0" name="Google Shape;490;p5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Zmení sa Satan?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čo anjeli, ktorých zviedol k vzbure?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Zmenia svoje srdcia?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Milénium ukáže celému vesmíru, že pokiaľ by diablovi, jeho anjelom a tým, ktorí si ho vybrali k nasledovaniu, bola daná ešte ďalšia šanca, urobili by rovnaké rozhodnutie a vybrali by si rovnakého majstra.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Odmietli by plán spasenia, aj keby mali tisíc možností ho prijať. Čo hovorí Biblia o ich rozhodnutí?</a:t>
            </a:r>
            <a:endParaRPr dirty="0"/>
          </a:p>
        </p:txBody>
      </p:sp>
      <p:sp>
        <p:nvSpPr>
          <p:cNvPr id="491" name="Google Shape;491;p5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5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 name="Google Shape;496;p5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20,7)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Odpoveď nachádzame v Zjavení 20,7-8: „A keď sa dovŕši tisíc rokov, satan bude uvoľnený zo svojho väzenia...“</a:t>
            </a:r>
            <a:endParaRPr dirty="0"/>
          </a:p>
        </p:txBody>
      </p:sp>
      <p:sp>
        <p:nvSpPr>
          <p:cNvPr id="497" name="Google Shape;497;p5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4" name="Google Shape;504;p5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20,8)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vyjde, aby zvádzal národy na štyroch uhloch zeme, </a:t>
            </a:r>
            <a:r>
              <a:rPr lang="sk-SK" sz="1200" b="0" i="0" dirty="0" err="1">
                <a:solidFill>
                  <a:schemeClr val="dk1"/>
                </a:solidFill>
                <a:latin typeface="Calibri"/>
                <a:ea typeface="Calibri"/>
                <a:cs typeface="Calibri"/>
                <a:sym typeface="Calibri"/>
              </a:rPr>
              <a:t>Góga</a:t>
            </a:r>
            <a:r>
              <a:rPr lang="sk-SK" sz="1200" b="0" i="0" dirty="0">
                <a:solidFill>
                  <a:schemeClr val="dk1"/>
                </a:solidFill>
                <a:latin typeface="Calibri"/>
                <a:ea typeface="Calibri"/>
                <a:cs typeface="Calibri"/>
                <a:sym typeface="Calibri"/>
              </a:rPr>
              <a:t> i </a:t>
            </a:r>
            <a:r>
              <a:rPr lang="sk-SK" sz="1200" b="0" i="0" dirty="0" err="1">
                <a:solidFill>
                  <a:schemeClr val="dk1"/>
                </a:solidFill>
                <a:latin typeface="Calibri"/>
                <a:ea typeface="Calibri"/>
                <a:cs typeface="Calibri"/>
                <a:sym typeface="Calibri"/>
              </a:rPr>
              <a:t>Magóga</a:t>
            </a:r>
            <a:r>
              <a:rPr lang="sk-SK" sz="1200" b="0" i="0" dirty="0">
                <a:solidFill>
                  <a:schemeClr val="dk1"/>
                </a:solidFill>
                <a:latin typeface="Calibri"/>
                <a:ea typeface="Calibri"/>
                <a:cs typeface="Calibri"/>
                <a:sym typeface="Calibri"/>
              </a:rPr>
              <a:t>, aby ich zhromaždil do boja.“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Možno si hovoríte, odkiaľ sa vezmú všetci tí ľudia, ktorých povedie k boju.</a:t>
            </a:r>
            <a:endParaRPr dirty="0"/>
          </a:p>
        </p:txBody>
      </p:sp>
      <p:sp>
        <p:nvSpPr>
          <p:cNvPr id="505" name="Google Shape;505;p5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5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5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Spomeňte si, v Zjavení 20,5 čítame: „Ostatní mŕtvi neožili, kým sa nedovŕšilo tisíc rokov. To je prvé vzkriesenie.“</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Áno, zbytok mŕtvych alebo bezbožných bude vzkriesených k zatrateniu na konci milénia. Aký sa to naskytne pohľad vidieť všetkých bezbožných povstávať k životu - obrovský počet bezbožných od Adamových dní až po druhý príchod.</a:t>
            </a:r>
            <a:endParaRPr dirty="0"/>
          </a:p>
        </p:txBody>
      </p:sp>
      <p:sp>
        <p:nvSpPr>
          <p:cNvPr id="513" name="Google Shape;513;p5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0" name="Google Shape;520;p5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20,8)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Ján hovorí: „...je ich toľko ako morského piesku.“</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 rovnakú dobu zostúpi Sväté mesto, Jeruzalem s Kristom a spasenými na konci milénia tu na Zem. .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toto mesto sa stane terčom Satanovho hnevu, ako hovorí Biblia:</a:t>
            </a:r>
            <a:endParaRPr dirty="0"/>
          </a:p>
        </p:txBody>
      </p:sp>
      <p:sp>
        <p:nvSpPr>
          <p:cNvPr id="521" name="Google Shape;521;p5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Výnimočné dlhé tresty vyjadrujú pobúrenie spoločnosti nad konkrétnymi príšernými zločinmi.</a:t>
            </a:r>
            <a:endParaRPr dirty="0"/>
          </a:p>
        </p:txBody>
      </p:sp>
      <p:sp>
        <p:nvSpPr>
          <p:cNvPr id="116" name="Google Shape;116;p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6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8" name="Google Shape;528;p6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20,7)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keď sa dovŕši tisíc rokov, satan bude uvoľnený zo svojho väzenia„</a:t>
            </a:r>
            <a:endParaRPr dirty="0"/>
          </a:p>
        </p:txBody>
      </p:sp>
      <p:sp>
        <p:nvSpPr>
          <p:cNvPr id="529" name="Google Shape;529;p6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6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6" name="Google Shape;536;p6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20,8)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„...vyjde, aby zvádzal národy na štyroch uhloch zeme...aby ich zhromaždil do boja...“</a:t>
            </a:r>
            <a:endParaRPr dirty="0"/>
          </a:p>
        </p:txBody>
      </p:sp>
      <p:sp>
        <p:nvSpPr>
          <p:cNvPr id="537" name="Google Shape;537;p6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6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4" name="Google Shape;544;p6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Teraz sa Satan a jeho zlí anjeli vydávajú opäť zvádzať bezbožných!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Ani trošku sa nezmenili!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bezbožní si znovu zvolia Satana za svojho vedúceho.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Diabol ich zoskupí do obrovskej armády, ktorá bude chcieť vziať Nový Jeruzalem útokom</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To je posledná pozemská bitka!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Mocná armáda pod vedením vzdorných anjelov bude úspešne kráčať vpred.</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Poďme si prečítať, čo Biblia hovorí, že sa stane:</a:t>
            </a:r>
            <a:endParaRPr dirty="0"/>
          </a:p>
        </p:txBody>
      </p:sp>
      <p:sp>
        <p:nvSpPr>
          <p:cNvPr id="545" name="Google Shape;545;p6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63: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0" name="Google Shape;550;p6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20,9)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„Vyšli na šíru zem a obkľúčili tábor svätých i milované mesto.“</a:t>
            </a:r>
            <a:endParaRPr dirty="0"/>
          </a:p>
        </p:txBody>
      </p:sp>
      <p:sp>
        <p:nvSpPr>
          <p:cNvPr id="551" name="Google Shape;551;p6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64: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8" name="Google Shape;558;p6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20,9)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„Zostúpil však oheň z neba a pohltil ich.“</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Bitka je na konci. Ako je to smutné, keď to mohlo byť úplne inak.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čo sa stane s diablom? Biblia nám hovorí:</a:t>
            </a:r>
            <a:endParaRPr dirty="0"/>
          </a:p>
        </p:txBody>
      </p:sp>
      <p:sp>
        <p:nvSpPr>
          <p:cNvPr id="559" name="Google Shape;559;p6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6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6" name="Google Shape;566;p6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20,10)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„Diabol, ktorý ich zvádzal, bol vrhnutý do ohnivého a sírového jazera...“</a:t>
            </a:r>
            <a:endParaRPr dirty="0"/>
          </a:p>
        </p:txBody>
      </p:sp>
      <p:sp>
        <p:nvSpPr>
          <p:cNvPr id="567" name="Google Shape;567;p6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66: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 name="Google Shape;574;p6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20,14)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„Smrť a podsvetie boli zvrhnuté do ohnivého jazera. Toto je druhá smrť, ohnivé jazero.“</a:t>
            </a:r>
            <a:endParaRPr dirty="0"/>
          </a:p>
        </p:txBody>
      </p:sp>
      <p:sp>
        <p:nvSpPr>
          <p:cNvPr id="575" name="Google Shape;575;p66: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67: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 name="Google Shape;582;p6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20,15)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ak sa našiel niekto, kto nebol zapísaný v knihe života, bol hodený do ohnivého jazera.“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Peter videl tento oheň vo videní a napísal:</a:t>
            </a:r>
            <a:endParaRPr dirty="0"/>
          </a:p>
        </p:txBody>
      </p:sp>
      <p:sp>
        <p:nvSpPr>
          <p:cNvPr id="583" name="Google Shape;583;p6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6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6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(2. Petrova 3,10)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„Pánov deň príde ako zlodej. Vtedy sa nebesia s rachotom pominú, živly sa rozplynú v ohni a zem i jej diela budú súdené.“</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Satan a zlí anjeli vrátane hriešnikov už nadobro z vesmíru zmiznú.</a:t>
            </a:r>
            <a:endParaRPr dirty="0"/>
          </a:p>
        </p:txBody>
      </p:sp>
      <p:sp>
        <p:nvSpPr>
          <p:cNvPr id="591" name="Google Shape;591;p6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6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8" name="Google Shape;598;p6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Môžeme mať príbuzných, priateľov, známych, ktorých naozaj milujeme a oni navždy odídu.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Samozrejme, budeme plakať, Ale ako by to mohlo byť inak?</a:t>
            </a:r>
            <a:endParaRPr dirty="0"/>
          </a:p>
        </p:txBody>
      </p:sp>
      <p:sp>
        <p:nvSpPr>
          <p:cNvPr id="599" name="Google Shape;599;p6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Spútaný na 1000 rokov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čoskoro príde deň, kedy Sudca vynesie rozsudok na 1000 rokov a zločinec si odpyká každý deň z tohto trestu!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Vypočujte si tieto slová z Biblie:</a:t>
            </a:r>
            <a:endParaRPr dirty="0"/>
          </a:p>
        </p:txBody>
      </p:sp>
      <p:sp>
        <p:nvSpPr>
          <p:cNvPr id="122" name="Google Shape;122;p7: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70: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4" name="Google Shape;604;p7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21,4)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Ale dobrou správou je: „Boh im zotrie z očí každú slzu a smrť už viac nebude...“</a:t>
            </a:r>
            <a:endParaRPr dirty="0"/>
          </a:p>
        </p:txBody>
      </p:sp>
      <p:sp>
        <p:nvSpPr>
          <p:cNvPr id="605" name="Google Shape;605;p70: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71: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2" name="Google Shape;612;p7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21,4)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smrť už viac nebude, ani smútok, ani nárek, ani bolesť už nebude, lebo čo bolo skôr, sa pominulo.“</a:t>
            </a:r>
            <a:endParaRPr dirty="0"/>
          </a:p>
        </p:txBody>
      </p:sp>
      <p:sp>
        <p:nvSpPr>
          <p:cNvPr id="613" name="Google Shape;613;p71: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72: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0" name="Google Shape;620;p7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Aká to slávna večnosť, ktorú Boh sľúbil zachráneným!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Ľudská myseľ nemôže pochopiť slávu a krásu pôvodného raja, ktorý Boh pripravuje pre tých, ktorí ho milujú a budú ochotní ho nasledovať.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A pomyslite na to, že bezbožní sa mohli rovnako tak radovať ale cena za to im pripadala príliš vysoká!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Neboli ochotní vybrať si Krista za svojho Spasiteľa a Pána. V ktorej skupine budeš onoho dňa ty, priateľu?  Keď ten deň príde, bude už príliš pozde na to, aby sa dali zmeniť strany.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Jediná cesta, ako si byť absolútne istý tým, že budem medzi spravodlivými na konci milénia a odovzdať svoje srdce a život Ježišovi už teraz - DNES!</a:t>
            </a:r>
            <a:endParaRPr dirty="0"/>
          </a:p>
        </p:txBody>
      </p:sp>
      <p:sp>
        <p:nvSpPr>
          <p:cNvPr id="621" name="Google Shape;621;p72: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7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6" name="Google Shape;626;p7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Je tu na tomto svete niečo, kvôli čomu má cenu prísť o nebo? Je tu niečo tak cenné, že za to stojí prísť o večnosť? Hovorí dnes Boh do tvojho srdca? Možno je v tvojom srdci niečo, čo ti bráni rozhodnúť sa pre Ježiša. Ale dnes večer vidíš krásu nebies, nádheru večnosti a hovoríš: „Bože, nechcem, aby mi niečo bránilo ísť za tebou. Chcem všetko odovzdať Ježišovi. Chcem ti plne zveriť svoj život dnes večer.“ Pokiaľ je to tvoje prianie, pozývam ťa, aby si povstal spoločne so mnou.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Dnes večer sa chcem obzvlášť modliť za tých, ktorí sa rozhodujú. Niektorí z vás sa rozhodujú, či odovzdať Ježišovi svoj život krstom. Chcem sa za vás modliť tu vpredu. Niektorí ste od Krista odišli a teraz mu chcete znovu svoj život odovzdať tým, že sa necháte znovu pokrstiť. Pokiaľ cítite, že vás Boží hlas volá, aby ste ho nasledovali až ku krstu, prosím, vyjdite zo svojich lavíc a príďte sem dopredu. Neodkladajte toto dôležité rozhodnutie. Dnes je doba k rozhodnutiu, kde budeme behom milénia.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Keď sa rozhodneme nasledovať Krista, hovoríme tým: „Ježišu, som tvoj (tvoja). Ježišu, chcem ťa nasledovať, milujem ťa z celého svojho srdca a verím, že som našiel(la) pravdu v tvojom Slove. Chcem byť súčasťou spoločenstva, ktoré zachováva celý Boží zákon, vrátane soboty. Chcem sa zjednotiť so všetkými na svete, kto sa takto rozhodujú. To je Pane moja túžba, volanie môjho srdca a moja prosba.“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Sú tu dnes večer tí, kto o takom rozhodnutí uvažujú. Je to rozhodnutie, s ktorým bojujete. Cítite Božie vedenie, ale je ťažké vykročiť. Pokiaľ chcete, aby som sa za vás modlil, pokiaľ ešte nie ste úplne pripravení sa takto rozhodnúť, ale chcete, aby som sa za vás modlil, príďte dopredu. Sú tu niektorí z vás, ktorí majú v živote veľké problémy a netušíte, ako sa s nimi vysporiadať. Možno, že sa cítite, že tieto problémy stoja medzi vami a rozhodnutím, o ktorom ste presvedčení, že je správne. Chcem sa za vás dnes večer modliť. Poďte sem dopredu a pridajte sa k nám na modlitbe.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(Pridaj sa k tým, ktorí prichádzajú dopredu, žehnaj tým, ktorí sa rozhodli pre Pána a modli sa za víťazstvo u tých, ktorí stále zápasia.)</a:t>
            </a:r>
            <a:endParaRPr dirty="0"/>
          </a:p>
        </p:txBody>
      </p:sp>
      <p:sp>
        <p:nvSpPr>
          <p:cNvPr id="627" name="Google Shape;627;p73: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7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2" name="Google Shape;632;p7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Chcem počuť tie slová. A čo vy? Na tejto zemi nie je nič, čo by som vymenil za to, aby som počul, ako mi Ježiš to hovorí. A to môže byť naša prednosť; náš osud, pokiaľ sa rozhodneme byť na onen deň pripravení!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Ježiš nás pozýva, aby sme k nemu šli takí, akí sme a dovolili mu, aby nás pripravil na svoj druhý skorý príchod.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Pozýva nás, aby sme proste verili jeho slovu, jeho zasľúbeniam a jeho láske.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Pozýva nás dnes, aby sme sa rozhodli stať sa súčasťou jeho večného kráľovstva.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Nie je to predsa rozhodnutie, ktoré chceš dnes večer urobiť?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Odpoviete na jeho výzvu hneď teraz?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Koľko z vás sa bude chcieť pridať (zdvihnite ruku), aby sme Ježišovi povedali: Áno! Áno! Chcem tam byť. Nechcem dovoliť ničomu, aby zabránilo pripraviť sa na ten deň. „Spoločne povstaňme a modlime sa.“ </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(Navrhovaná modlitba)</a:t>
            </a:r>
            <a:br>
              <a:rPr lang="sk-SK" sz="1200" b="0" i="0" dirty="0">
                <a:solidFill>
                  <a:schemeClr val="dk1"/>
                </a:solidFill>
                <a:latin typeface="Calibri"/>
                <a:ea typeface="Calibri"/>
                <a:cs typeface="Calibri"/>
                <a:sym typeface="Calibri"/>
              </a:rPr>
            </a:b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Drahý nebeský Otče, videl si dnes večer každú zdvihnutú ruku. Videl si každé srdce a teraz počuješ aj našu modlitbu. Prosím zachraňuj nás svojou milosťou a priprav nás svojou mocou, aby sme boli pripravení, až sa skoro vrátiš. Ďakujem ti za každé rozhodnutie, ktoré padlo (alebo bolo obnovené)i za každé srdce, ktoré ti odpovedalo „ÁNO„. Prosím, požehnaj každému, každú rodinu a každý domov a pomôž nám aby sme svoje srdcia a svoju náklonnosť zameriavali na večnosť a na veci, ktoré naozaj za to stoja. Milujeme ťa a ďakujeme ti v Ježišovom mene. Amen.“</a:t>
            </a:r>
            <a:endParaRPr dirty="0"/>
          </a:p>
        </p:txBody>
      </p:sp>
      <p:sp>
        <p:nvSpPr>
          <p:cNvPr id="633" name="Google Shape;633;p74: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75: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8" name="Google Shape;638;p7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216000" lvl="0" indent="-215280" algn="l" rtl="0">
              <a:lnSpc>
                <a:spcPct val="100000"/>
              </a:lnSpc>
              <a:spcBef>
                <a:spcPts val="0"/>
              </a:spcBef>
              <a:spcAft>
                <a:spcPts val="0"/>
              </a:spcAft>
              <a:buNone/>
            </a:pPr>
            <a:r>
              <a:rPr lang="sk-SK" sz="1200" b="0" strike="noStrike" dirty="0">
                <a:latin typeface="Arial"/>
                <a:ea typeface="Arial"/>
                <a:cs typeface="Arial"/>
                <a:sym typeface="Arial"/>
              </a:rPr>
              <a:t>Milí priatelia, teším sa na vás na zajtrajšej prednáške s názvom:</a:t>
            </a:r>
          </a:p>
        </p:txBody>
      </p:sp>
      <p:sp>
        <p:nvSpPr>
          <p:cNvPr id="639" name="Google Shape;639;p75: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 name="Google Shape;127;p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(Zjavenie 20,1)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„Videl som anjela zostupujúceho z neba. Mal kľúč od priepasti a v ruke veľkú reťaz.“</a:t>
            </a:r>
            <a:endParaRPr dirty="0"/>
          </a:p>
        </p:txBody>
      </p:sp>
      <p:sp>
        <p:nvSpPr>
          <p:cNvPr id="128" name="Google Shape;128;p8: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a:spLocks noGrp="1" noRot="1" noChangeAspect="1"/>
          </p:cNvSpPr>
          <p:nvPr>
            <p:ph type="sldImg" idx="2"/>
          </p:nvPr>
        </p:nvSpPr>
        <p:spPr>
          <a:xfrm>
            <a:off x="-1163638" y="0"/>
            <a:ext cx="532765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spcBef>
                <a:spcPts val="0"/>
              </a:spcBef>
              <a:spcAft>
                <a:spcPts val="0"/>
              </a:spcAft>
              <a:buNone/>
            </a:pPr>
            <a:r>
              <a:rPr lang="sk-SK" sz="1200" b="0" i="0" dirty="0">
                <a:solidFill>
                  <a:schemeClr val="dk1"/>
                </a:solidFill>
                <a:latin typeface="Calibri"/>
                <a:ea typeface="Calibri"/>
                <a:cs typeface="Calibri"/>
                <a:sym typeface="Calibri"/>
              </a:rPr>
              <a:t>  (Zjavenie 20,2)  </a:t>
            </a:r>
            <a:br>
              <a:rPr lang="sk-SK" sz="1200" b="0" i="0" dirty="0">
                <a:solidFill>
                  <a:schemeClr val="dk1"/>
                </a:solidFill>
                <a:latin typeface="Calibri"/>
                <a:ea typeface="Calibri"/>
                <a:cs typeface="Calibri"/>
                <a:sym typeface="Calibri"/>
              </a:rPr>
            </a:br>
            <a:r>
              <a:rPr lang="sk-SK" sz="1200" b="0" i="0" dirty="0">
                <a:solidFill>
                  <a:schemeClr val="dk1"/>
                </a:solidFill>
                <a:latin typeface="Calibri"/>
                <a:ea typeface="Calibri"/>
                <a:cs typeface="Calibri"/>
                <a:sym typeface="Calibri"/>
              </a:rPr>
              <a:t>„Zmocnil sa draka, toho starého hada, ktorým je diabol, satan, a spútal ho na tisíc rokov…“</a:t>
            </a:r>
            <a:endParaRPr dirty="0"/>
          </a:p>
          <a:p>
            <a:pPr marL="0" marR="0" lvl="0" indent="0" algn="l" rtl="0">
              <a:spcBef>
                <a:spcPts val="0"/>
              </a:spcBef>
              <a:spcAft>
                <a:spcPts val="0"/>
              </a:spcAft>
              <a:buNone/>
            </a:pPr>
            <a:endParaRPr sz="1200" b="0" i="0" dirty="0">
              <a:solidFill>
                <a:schemeClr val="dk1"/>
              </a:solidFill>
              <a:latin typeface="Calibri"/>
              <a:ea typeface="Calibri"/>
              <a:cs typeface="Calibri"/>
              <a:sym typeface="Calibri"/>
            </a:endParaRPr>
          </a:p>
        </p:txBody>
      </p:sp>
      <p:sp>
        <p:nvSpPr>
          <p:cNvPr id="136" name="Google Shape;136;p9:notes"/>
          <p:cNvSpPr txBox="1">
            <a:spLocks noGrp="1"/>
          </p:cNvSpPr>
          <p:nvPr>
            <p:ph type="sldNum" idx="12"/>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ource Sans Pro" panose="020B0503030403020204" pitchFamily="34" charset="0"/>
              <a:ea typeface="Source Sans Pro" panose="020B0503030403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8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8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8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7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7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8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8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8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8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8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8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8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8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8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8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8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8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5"/>
          <p:cNvSpPr>
            <a:spLocks noGrp="1"/>
          </p:cNvSpPr>
          <p:nvPr>
            <p:ph type="pic" idx="2"/>
          </p:nvPr>
        </p:nvSpPr>
        <p:spPr>
          <a:xfrm>
            <a:off x="1792288" y="612775"/>
            <a:ext cx="5486400" cy="4114800"/>
          </a:xfrm>
          <a:prstGeom prst="rect">
            <a:avLst/>
          </a:prstGeom>
          <a:noFill/>
          <a:ln>
            <a:noFill/>
          </a:ln>
        </p:spPr>
      </p:sp>
      <p:sp>
        <p:nvSpPr>
          <p:cNvPr id="64" name="Google Shape;64;p8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k-S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k-SK"/>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2" name="Google Shape;68;p1">
            <a:extLst>
              <a:ext uri="{FF2B5EF4-FFF2-40B4-BE49-F238E27FC236}">
                <a16:creationId xmlns:a16="http://schemas.microsoft.com/office/drawing/2014/main" id="{DC907A7A-F9DF-A4B6-1870-C220C42DEFC0}"/>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67D584E4-32D9-D486-412B-C8F2368DB92C}"/>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D3B00A59-5455-CC18-A86E-E51B21B80EB8}"/>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10" descr="nb-en-24-1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47" name="Google Shape;147;p10"/>
          <p:cNvSpPr txBox="1"/>
          <p:nvPr/>
        </p:nvSpPr>
        <p:spPr>
          <a:xfrm>
            <a:off x="7175968" y="741363"/>
            <a:ext cx="3863777"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„...spútal ho na tisíc rokov, hodil do priepasti, zavrel a zapečati</a:t>
            </a:r>
            <a:r>
              <a:rPr lang="sk-SK" sz="3328" b="1" dirty="0">
                <a:solidFill>
                  <a:srgbClr val="FFFFFF"/>
                </a:solidFill>
                <a:latin typeface="Source Sans Pro" panose="020B0503030403020204" pitchFamily="34" charset="0"/>
                <a:ea typeface="Source Sans Pro" panose="020B0503030403020204" pitchFamily="34" charset="0"/>
                <a:sym typeface="Arial"/>
              </a:rPr>
              <a:t>l ju</a:t>
            </a:r>
            <a:r>
              <a:rPr lang="sk-SK" sz="3328" b="1" i="0" dirty="0">
                <a:solidFill>
                  <a:srgbClr val="FFFFFF"/>
                </a:solidFill>
                <a:latin typeface="Source Sans Pro" panose="020B0503030403020204" pitchFamily="34" charset="0"/>
                <a:ea typeface="Source Sans Pro" panose="020B0503030403020204" pitchFamily="34" charset="0"/>
                <a:sym typeface="Arial"/>
              </a:rPr>
              <a:t>...“</a:t>
            </a:r>
            <a:endParaRPr b="1" dirty="0">
              <a:latin typeface="Source Sans Pro" panose="020B0503030403020204" pitchFamily="34" charset="0"/>
              <a:ea typeface="Source Sans Pro" panose="020B0503030403020204" pitchFamily="34" charset="0"/>
            </a:endParaRPr>
          </a:p>
        </p:txBody>
      </p:sp>
      <p:sp>
        <p:nvSpPr>
          <p:cNvPr id="148" name="Google Shape;148;p1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1" descr="nb-en-24-11.jpg"/>
          <p:cNvPicPr preferRelativeResize="0"/>
          <p:nvPr/>
        </p:nvPicPr>
        <p:blipFill rotWithShape="1">
          <a:blip r:embed="rId3">
            <a:alphaModFix/>
          </a:blip>
          <a:srcRect/>
          <a:stretch/>
        </p:blipFill>
        <p:spPr>
          <a:xfrm>
            <a:off x="335" y="0"/>
            <a:ext cx="11712240" cy="6588135"/>
          </a:xfrm>
          <a:prstGeom prst="rect">
            <a:avLst/>
          </a:prstGeom>
          <a:noFill/>
          <a:ln>
            <a:noFill/>
          </a:ln>
        </p:spPr>
      </p:pic>
      <p:sp>
        <p:nvSpPr>
          <p:cNvPr id="155" name="Google Shape;155;p11"/>
          <p:cNvSpPr txBox="1"/>
          <p:nvPr/>
        </p:nvSpPr>
        <p:spPr>
          <a:xfrm>
            <a:off x="6686563" y="741363"/>
            <a:ext cx="4707419"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„...aby už nezvádzal národy, kým sa nedovŕši tisíc rokov. Potom musí byť na krátky čas uvoľnený.“</a:t>
            </a:r>
            <a:endParaRPr b="1" dirty="0">
              <a:latin typeface="Source Sans Pro" panose="020B0503030403020204" pitchFamily="34" charset="0"/>
              <a:ea typeface="Source Sans Pro" panose="020B0503030403020204" pitchFamily="34" charset="0"/>
            </a:endParaRPr>
          </a:p>
        </p:txBody>
      </p:sp>
      <p:sp>
        <p:nvSpPr>
          <p:cNvPr id="156" name="Google Shape;156;p1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2" descr="nb-en-24-1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62" name="Google Shape;162;p12"/>
          <p:cNvSpPr txBox="1"/>
          <p:nvPr/>
        </p:nvSpPr>
        <p:spPr>
          <a:xfrm>
            <a:off x="779463" y="741363"/>
            <a:ext cx="6337975" cy="2325212"/>
          </a:xfrm>
          <a:prstGeom prst="rect">
            <a:avLst/>
          </a:prstGeom>
          <a:noFill/>
          <a:ln>
            <a:noFill/>
          </a:ln>
        </p:spPr>
        <p:txBody>
          <a:bodyPr spcFirstLastPara="1" wrap="square" lIns="91425" tIns="45700" rIns="91425" bIns="45700" anchor="t" anchorCtr="0">
            <a:spAutoFit/>
          </a:bodyPr>
          <a:lstStyle/>
          <a:p>
            <a:pPr marL="0" marR="0" lvl="0" indent="0" algn="l" rtl="0">
              <a:lnSpc>
                <a:spcPct val="108750"/>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Toto tisícročné obdobie sa nazýva „milénium,“ čo pochádza z dvoch latinských slov – </a:t>
            </a:r>
            <a:r>
              <a:rPr lang="sk-SK" sz="3328" b="1" i="0" dirty="0" err="1">
                <a:solidFill>
                  <a:srgbClr val="FFFFFF"/>
                </a:solidFill>
                <a:latin typeface="Source Sans Pro" panose="020B0503030403020204" pitchFamily="34" charset="0"/>
                <a:ea typeface="Source Sans Pro" panose="020B0503030403020204" pitchFamily="34" charset="0"/>
                <a:sym typeface="Arial"/>
              </a:rPr>
              <a:t>mille</a:t>
            </a:r>
            <a:r>
              <a:rPr lang="sk-SK" sz="3328" b="1" i="0" dirty="0">
                <a:solidFill>
                  <a:srgbClr val="FFFFFF"/>
                </a:solidFill>
                <a:latin typeface="Source Sans Pro" panose="020B0503030403020204" pitchFamily="34" charset="0"/>
                <a:ea typeface="Source Sans Pro" panose="020B0503030403020204" pitchFamily="34" charset="0"/>
                <a:sym typeface="Arial"/>
              </a:rPr>
              <a:t> (tisíc) a </a:t>
            </a:r>
            <a:r>
              <a:rPr lang="sk-SK" sz="3328" b="1" i="0" dirty="0" err="1">
                <a:solidFill>
                  <a:srgbClr val="FFFFFF"/>
                </a:solidFill>
                <a:latin typeface="Source Sans Pro" panose="020B0503030403020204" pitchFamily="34" charset="0"/>
                <a:ea typeface="Source Sans Pro" panose="020B0503030403020204" pitchFamily="34" charset="0"/>
                <a:sym typeface="Arial"/>
              </a:rPr>
              <a:t>annum</a:t>
            </a:r>
            <a:r>
              <a:rPr lang="sk-SK" sz="3328" b="1" i="0" dirty="0">
                <a:solidFill>
                  <a:srgbClr val="FFFFFF"/>
                </a:solidFill>
                <a:latin typeface="Source Sans Pro" panose="020B0503030403020204" pitchFamily="34" charset="0"/>
                <a:ea typeface="Source Sans Pro" panose="020B0503030403020204" pitchFamily="34" charset="0"/>
                <a:sym typeface="Arial"/>
              </a:rPr>
              <a:t> (rok).</a:t>
            </a:r>
            <a:endParaRPr b="1" dirty="0">
              <a:latin typeface="Source Sans Pro" panose="020B0503030403020204" pitchFamily="34" charset="0"/>
              <a:ea typeface="Source Sans Pro" panose="020B0503030403020204" pitchFamily="34" charset="0"/>
            </a:endParaRPr>
          </a:p>
        </p:txBody>
      </p:sp>
      <p:sp>
        <p:nvSpPr>
          <p:cNvPr id="163" name="Google Shape;163;p12"/>
          <p:cNvSpPr txBox="1"/>
          <p:nvPr/>
        </p:nvSpPr>
        <p:spPr>
          <a:xfrm>
            <a:off x="8106483" y="4310370"/>
            <a:ext cx="3919095" cy="985358"/>
          </a:xfrm>
          <a:prstGeom prst="rect">
            <a:avLst/>
          </a:prstGeom>
          <a:noFill/>
          <a:ln>
            <a:noFill/>
          </a:ln>
        </p:spPr>
        <p:txBody>
          <a:bodyPr spcFirstLastPara="1" wrap="square" lIns="91425" tIns="45700" rIns="91425" bIns="45700" anchor="t" anchorCtr="0">
            <a:spAutoFit/>
          </a:bodyPr>
          <a:lstStyle/>
          <a:p>
            <a:pPr marL="0" marR="0" lvl="0" indent="0" algn="l" rtl="0">
              <a:lnSpc>
                <a:spcPct val="217500"/>
              </a:lnSpc>
              <a:spcBef>
                <a:spcPts val="0"/>
              </a:spcBef>
              <a:spcAft>
                <a:spcPts val="0"/>
              </a:spcAft>
              <a:buNone/>
            </a:pPr>
            <a:r>
              <a:rPr lang="sk-SK" sz="2662" b="1" dirty="0">
                <a:solidFill>
                  <a:srgbClr val="FFFFFF"/>
                </a:solidFill>
                <a:latin typeface="Source Sans Pro" panose="020B0503030403020204" pitchFamily="34" charset="0"/>
                <a:ea typeface="Source Sans Pro" panose="020B0503030403020204" pitchFamily="34" charset="0"/>
                <a:sym typeface="Arial"/>
              </a:rPr>
              <a:t>Č</a:t>
            </a:r>
            <a:r>
              <a:rPr lang="sk-SK" sz="2662" b="1" i="0" dirty="0">
                <a:solidFill>
                  <a:srgbClr val="FFFFFF"/>
                </a:solidFill>
                <a:latin typeface="Source Sans Pro" panose="020B0503030403020204" pitchFamily="34" charset="0"/>
                <a:ea typeface="Source Sans Pro" panose="020B0503030403020204" pitchFamily="34" charset="0"/>
                <a:sym typeface="Arial"/>
              </a:rPr>
              <a:t>o je to milénium?</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3" descr="nb-en-24-1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4" descr="nb-en-24-1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76" name="Google Shape;176;p14"/>
          <p:cNvSpPr txBox="1"/>
          <p:nvPr/>
        </p:nvSpPr>
        <p:spPr>
          <a:xfrm>
            <a:off x="619397" y="867156"/>
            <a:ext cx="9392400" cy="1436635"/>
          </a:xfrm>
          <a:prstGeom prst="rect">
            <a:avLst/>
          </a:prstGeom>
          <a:noFill/>
          <a:ln>
            <a:noFill/>
          </a:ln>
        </p:spPr>
        <p:txBody>
          <a:bodyPr spcFirstLastPara="1" wrap="square" lIns="91425" tIns="45700" rIns="91425" bIns="45700" anchor="t" anchorCtr="0">
            <a:spAutoFit/>
          </a:bodyPr>
          <a:lstStyle/>
          <a:p>
            <a:pPr marL="0" marR="0" lvl="0" indent="0" algn="l" rtl="0">
              <a:lnSpc>
                <a:spcPct val="69600"/>
              </a:lnSpc>
              <a:spcBef>
                <a:spcPts val="0"/>
              </a:spcBef>
              <a:spcAft>
                <a:spcPts val="0"/>
              </a:spcAft>
              <a:buNone/>
            </a:pPr>
            <a:r>
              <a:rPr lang="sk-SK" sz="6240" b="1" i="0" dirty="0">
                <a:solidFill>
                  <a:srgbClr val="FFFFFF"/>
                </a:solidFill>
                <a:latin typeface="Source Sans Pro" panose="020B0503030403020204" pitchFamily="34" charset="0"/>
                <a:ea typeface="Source Sans Pro" panose="020B0503030403020204" pitchFamily="34" charset="0"/>
                <a:sym typeface="Arial"/>
              </a:rPr>
              <a:t>MILÉNIUM JE ZVIAZANÉ </a:t>
            </a:r>
            <a:br>
              <a:rPr lang="sk-SK" sz="6240" b="1" i="0" dirty="0">
                <a:solidFill>
                  <a:srgbClr val="FFFFFF"/>
                </a:solidFill>
                <a:latin typeface="Source Sans Pro" panose="020B0503030403020204" pitchFamily="34" charset="0"/>
                <a:ea typeface="Source Sans Pro" panose="020B0503030403020204" pitchFamily="34" charset="0"/>
                <a:sym typeface="Arial"/>
              </a:rPr>
            </a:br>
            <a:r>
              <a:rPr lang="sk-SK" sz="6240" b="1" i="0" dirty="0">
                <a:solidFill>
                  <a:srgbClr val="FFFFFF"/>
                </a:solidFill>
                <a:latin typeface="Source Sans Pro" panose="020B0503030403020204" pitchFamily="34" charset="0"/>
                <a:ea typeface="Source Sans Pro" panose="020B0503030403020204" pitchFamily="34" charset="0"/>
                <a:sym typeface="Arial"/>
              </a:rPr>
              <a:t>S DVOMA OBMEDZENIAMI:</a:t>
            </a:r>
            <a:endParaRPr b="1" dirty="0">
              <a:latin typeface="Source Sans Pro" panose="020B0503030403020204" pitchFamily="34" charset="0"/>
              <a:ea typeface="Source Sans Pro" panose="020B0503030403020204" pitchFamily="34" charset="0"/>
            </a:endParaRPr>
          </a:p>
        </p:txBody>
      </p:sp>
      <p:sp>
        <p:nvSpPr>
          <p:cNvPr id="177" name="Google Shape;177;p14"/>
          <p:cNvSpPr txBox="1"/>
          <p:nvPr/>
        </p:nvSpPr>
        <p:spPr>
          <a:xfrm>
            <a:off x="779463" y="2762337"/>
            <a:ext cx="8772918" cy="3056694"/>
          </a:xfrm>
          <a:prstGeom prst="rect">
            <a:avLst/>
          </a:prstGeom>
          <a:noFill/>
          <a:ln>
            <a:noFill/>
          </a:ln>
        </p:spPr>
        <p:txBody>
          <a:bodyPr spcFirstLastPara="1" wrap="square" lIns="91425" tIns="45700" rIns="91425" bIns="45700" anchor="t" anchorCtr="0">
            <a:spAutoFit/>
          </a:bodyPr>
          <a:lstStyle/>
          <a:p>
            <a:pPr marL="625475" marR="0" lvl="0" indent="-625475" algn="l" rtl="0">
              <a:lnSpc>
                <a:spcPct val="97875"/>
              </a:lnSpc>
              <a:spcBef>
                <a:spcPts val="0"/>
              </a:spcBef>
              <a:spcAft>
                <a:spcPts val="0"/>
              </a:spcAft>
              <a:buClr>
                <a:schemeClr val="bg1"/>
              </a:buClr>
              <a:buFont typeface="+mj-lt"/>
              <a:buAutoNum type="arabicPeriod"/>
            </a:pPr>
            <a:r>
              <a:rPr lang="sk-SK" sz="4659" b="0" i="0" dirty="0">
                <a:solidFill>
                  <a:srgbClr val="FFFFFF"/>
                </a:solidFill>
                <a:latin typeface="Source Sans Pro Light" panose="020B0403030403020204" pitchFamily="34" charset="0"/>
                <a:ea typeface="Source Sans Pro Light" panose="020B0403030403020204" pitchFamily="34" charset="0"/>
                <a:sym typeface="Arial"/>
              </a:rPr>
              <a:t>Vzkriesenie k životu </a:t>
            </a:r>
            <a:br>
              <a:rPr lang="sk-SK" sz="4659" b="0" i="0" dirty="0">
                <a:solidFill>
                  <a:srgbClr val="FFFFFF"/>
                </a:solidFill>
                <a:latin typeface="Source Sans Pro Light" panose="020B0403030403020204" pitchFamily="34" charset="0"/>
                <a:ea typeface="Source Sans Pro Light" panose="020B0403030403020204" pitchFamily="34" charset="0"/>
                <a:sym typeface="Arial"/>
              </a:rPr>
            </a:br>
            <a:r>
              <a:rPr lang="sk-SK" sz="4659" b="0" i="0" dirty="0">
                <a:solidFill>
                  <a:srgbClr val="FFFFFF"/>
                </a:solidFill>
                <a:latin typeface="Source Sans Pro Light" panose="020B0403030403020204" pitchFamily="34" charset="0"/>
                <a:ea typeface="Source Sans Pro Light" panose="020B0403030403020204" pitchFamily="34" charset="0"/>
                <a:sym typeface="Arial"/>
              </a:rPr>
              <a:t>na začiatku tohto obdobia </a:t>
            </a:r>
          </a:p>
          <a:p>
            <a:pPr marL="625475" marR="0" lvl="0" indent="-625475" algn="l" rtl="0">
              <a:lnSpc>
                <a:spcPct val="97875"/>
              </a:lnSpc>
              <a:spcBef>
                <a:spcPts val="1200"/>
              </a:spcBef>
              <a:spcAft>
                <a:spcPts val="0"/>
              </a:spcAft>
              <a:buClr>
                <a:schemeClr val="bg1"/>
              </a:buClr>
              <a:buFont typeface="+mj-lt"/>
              <a:buAutoNum type="arabicPeriod"/>
            </a:pPr>
            <a:r>
              <a:rPr lang="sk-SK" sz="4659" b="0" i="0" dirty="0">
                <a:solidFill>
                  <a:srgbClr val="FFFFFF"/>
                </a:solidFill>
                <a:latin typeface="Source Sans Pro Light" panose="020B0403030403020204" pitchFamily="34" charset="0"/>
                <a:ea typeface="Source Sans Pro Light" panose="020B0403030403020204" pitchFamily="34" charset="0"/>
                <a:sym typeface="Arial"/>
              </a:rPr>
              <a:t>Vzkriesenie k </a:t>
            </a:r>
            <a:r>
              <a:rPr lang="sk-SK" sz="4659" dirty="0">
                <a:solidFill>
                  <a:srgbClr val="FFFFFF"/>
                </a:solidFill>
                <a:latin typeface="Source Sans Pro Light" panose="020B0403030403020204" pitchFamily="34" charset="0"/>
                <a:ea typeface="Source Sans Pro Light" panose="020B0403030403020204" pitchFamily="34" charset="0"/>
                <a:sym typeface="Arial"/>
              </a:rPr>
              <a:t>zatrateniu</a:t>
            </a:r>
            <a:r>
              <a:rPr lang="sk-SK" sz="4659" b="0" i="0" dirty="0">
                <a:solidFill>
                  <a:srgbClr val="FFFFFF"/>
                </a:solidFill>
                <a:latin typeface="Source Sans Pro Light" panose="020B0403030403020204" pitchFamily="34" charset="0"/>
                <a:ea typeface="Source Sans Pro Light" panose="020B0403030403020204" pitchFamily="34" charset="0"/>
                <a:sym typeface="Arial"/>
              </a:rPr>
              <a:t> </a:t>
            </a:r>
            <a:br>
              <a:rPr lang="sk-SK" sz="4659" b="0" i="0" dirty="0">
                <a:solidFill>
                  <a:srgbClr val="FFFFFF"/>
                </a:solidFill>
                <a:latin typeface="Source Sans Pro Light" panose="020B0403030403020204" pitchFamily="34" charset="0"/>
                <a:ea typeface="Source Sans Pro Light" panose="020B0403030403020204" pitchFamily="34" charset="0"/>
                <a:sym typeface="Arial"/>
              </a:rPr>
            </a:br>
            <a:r>
              <a:rPr lang="sk-SK" sz="4659" b="0" i="0" dirty="0">
                <a:solidFill>
                  <a:srgbClr val="FFFFFF"/>
                </a:solidFill>
                <a:latin typeface="Source Sans Pro Light" panose="020B0403030403020204" pitchFamily="34" charset="0"/>
                <a:ea typeface="Source Sans Pro Light" panose="020B0403030403020204" pitchFamily="34" charset="0"/>
                <a:sym typeface="Arial"/>
              </a:rPr>
              <a:t>na konci tohto obdobia</a:t>
            </a:r>
            <a:endParaRPr dirty="0">
              <a:latin typeface="Source Sans Pro Light" panose="020B0403030403020204" pitchFamily="34" charset="0"/>
              <a:ea typeface="Source Sans Pro Light" panose="020B0403030403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5" descr="nb-en-24-1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84" name="Google Shape;184;p15"/>
          <p:cNvSpPr txBox="1"/>
          <p:nvPr/>
        </p:nvSpPr>
        <p:spPr>
          <a:xfrm>
            <a:off x="779463" y="741363"/>
            <a:ext cx="6460892"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„Amen, amen, hovorím vám: Prichádza hodina, ba už je tu,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keď mŕtvi počujú hlas Božieho Syna a tí, čo ho počujú, budú žiť.“</a:t>
            </a:r>
            <a:endParaRPr b="1" dirty="0">
              <a:latin typeface="Source Sans Pro" panose="020B0503030403020204" pitchFamily="34" charset="0"/>
              <a:ea typeface="Source Sans Pro" panose="020B0503030403020204" pitchFamily="34" charset="0"/>
            </a:endParaRPr>
          </a:p>
        </p:txBody>
      </p:sp>
      <p:sp>
        <p:nvSpPr>
          <p:cNvPr id="185" name="Google Shape;185;p1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Ján 5,25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6" descr="nb-en-24-1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92" name="Google Shape;192;p16"/>
          <p:cNvSpPr txBox="1"/>
          <p:nvPr/>
        </p:nvSpPr>
        <p:spPr>
          <a:xfrm>
            <a:off x="779463" y="741363"/>
            <a:ext cx="5304293"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„Nečudujte sa, že prichádza hodina, keď všetci v hroboch počujú jeho hlas...“</a:t>
            </a:r>
            <a:endParaRPr b="1" dirty="0">
              <a:latin typeface="Source Sans Pro" panose="020B0503030403020204" pitchFamily="34" charset="0"/>
              <a:ea typeface="Source Sans Pro" panose="020B0503030403020204" pitchFamily="34" charset="0"/>
            </a:endParaRPr>
          </a:p>
        </p:txBody>
      </p:sp>
      <p:sp>
        <p:nvSpPr>
          <p:cNvPr id="193" name="Google Shape;193;p1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Ján 5,28</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7" descr="nb-en-24-1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00" name="Google Shape;200;p17"/>
          <p:cNvSpPr txBox="1"/>
          <p:nvPr/>
        </p:nvSpPr>
        <p:spPr>
          <a:xfrm>
            <a:off x="779463" y="1344013"/>
            <a:ext cx="5285434"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tí, čo robili dobre, budú vzkriesení pre život, kým tí, čo páchali zlo, budú vzkriesení na odsúdenie.“</a:t>
            </a:r>
            <a:endParaRPr b="1" dirty="0">
              <a:latin typeface="Source Sans Pro" panose="020B0503030403020204" pitchFamily="34" charset="0"/>
              <a:ea typeface="Source Sans Pro" panose="020B0503030403020204" pitchFamily="34" charset="0"/>
            </a:endParaRPr>
          </a:p>
        </p:txBody>
      </p:sp>
      <p:sp>
        <p:nvSpPr>
          <p:cNvPr id="201" name="Google Shape;201;p1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Ján 5,29</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8" descr="nb-en-24-1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08" name="Google Shape;208;p18"/>
          <p:cNvSpPr txBox="1"/>
          <p:nvPr/>
        </p:nvSpPr>
        <p:spPr>
          <a:xfrm>
            <a:off x="6250282" y="1364844"/>
            <a:ext cx="5461958" cy="60446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„To je prvé vzkriesenie.“</a:t>
            </a:r>
            <a:endParaRPr b="1" dirty="0">
              <a:latin typeface="Source Sans Pro" panose="020B0503030403020204" pitchFamily="34" charset="0"/>
              <a:ea typeface="Source Sans Pro" panose="020B0503030403020204" pitchFamily="34" charset="0"/>
            </a:endParaRPr>
          </a:p>
        </p:txBody>
      </p:sp>
      <p:sp>
        <p:nvSpPr>
          <p:cNvPr id="209" name="Google Shape;209;p1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20,5</a:t>
            </a:r>
            <a:endParaRPr sz="2496" b="1" i="0" dirty="0">
              <a:solidFill>
                <a:srgbClr val="FFFFFF"/>
              </a:solidFill>
              <a:latin typeface="Source Sans Pro" panose="020B0503030403020204" pitchFamily="34" charset="0"/>
              <a:ea typeface="Source Sans Pro" panose="020B0503030403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9" descr="nb-en-24-1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16" name="Google Shape;216;p19"/>
          <p:cNvSpPr txBox="1"/>
          <p:nvPr/>
        </p:nvSpPr>
        <p:spPr>
          <a:xfrm>
            <a:off x="7851994" y="741363"/>
            <a:ext cx="3626289"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„Blahoslavený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svätý, kto má podiel na prvom vzkriesení. Nad tými druhá smrť nemá moci...“</a:t>
            </a:r>
            <a:endParaRPr b="1" dirty="0">
              <a:latin typeface="Source Sans Pro" panose="020B0503030403020204" pitchFamily="34" charset="0"/>
              <a:ea typeface="Source Sans Pro" panose="020B0503030403020204" pitchFamily="34" charset="0"/>
            </a:endParaRPr>
          </a:p>
        </p:txBody>
      </p:sp>
      <p:sp>
        <p:nvSpPr>
          <p:cNvPr id="217" name="Google Shape;217;p1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20,6</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nb-en-24-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 name="Google Shape;94;p2">
            <a:extLst>
              <a:ext uri="{FF2B5EF4-FFF2-40B4-BE49-F238E27FC236}">
                <a16:creationId xmlns:a16="http://schemas.microsoft.com/office/drawing/2014/main" id="{B5E23229-FB39-F40C-4375-C6B1DC0C88E3}"/>
              </a:ext>
            </a:extLst>
          </p:cNvPr>
          <p:cNvSpPr/>
          <p:nvPr/>
        </p:nvSpPr>
        <p:spPr>
          <a:xfrm>
            <a:off x="1195200" y="3249360"/>
            <a:ext cx="9779760" cy="2446824"/>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gn="r">
              <a:lnSpc>
                <a:spcPct val="85000"/>
              </a:lnSpc>
              <a:tabLst>
                <a:tab pos="0" algn="l"/>
              </a:tabLst>
            </a:pPr>
            <a:r>
              <a:rPr lang="cs-CZ" sz="6000" b="1" strike="noStrike" spc="-1" dirty="0">
                <a:solidFill>
                  <a:srgbClr val="FFFFFF"/>
                </a:solidFill>
                <a:latin typeface="Source Sans Pro"/>
                <a:ea typeface="Source Sans Pro"/>
              </a:rPr>
              <a:t>KONIEC ZLA</a:t>
            </a:r>
          </a:p>
          <a:p>
            <a:pPr algn="r">
              <a:lnSpc>
                <a:spcPct val="85000"/>
              </a:lnSpc>
              <a:tabLst>
                <a:tab pos="0" algn="l"/>
              </a:tabLst>
            </a:pPr>
            <a:r>
              <a:rPr lang="cs-CZ" sz="6000" b="0" strike="noStrike" spc="-1" dirty="0">
                <a:solidFill>
                  <a:srgbClr val="FFFFFF"/>
                </a:solidFill>
                <a:latin typeface="Source Sans Pro Light"/>
                <a:ea typeface="Source Sans Pro Light"/>
              </a:rPr>
              <a:t>Apokalypsa </a:t>
            </a:r>
            <a:r>
              <a:rPr lang="cs-CZ" sz="6000" b="0" strike="noStrike" spc="-1" dirty="0" err="1">
                <a:solidFill>
                  <a:srgbClr val="FFFFFF"/>
                </a:solidFill>
                <a:latin typeface="Source Sans Pro Light"/>
                <a:ea typeface="Source Sans Pro Light"/>
              </a:rPr>
              <a:t>podľa</a:t>
            </a:r>
            <a:r>
              <a:rPr lang="cs-CZ" sz="6000" b="0" strike="noStrike" spc="-1" dirty="0">
                <a:solidFill>
                  <a:srgbClr val="FFFFFF"/>
                </a:solidFill>
                <a:latin typeface="Source Sans Pro Light"/>
                <a:ea typeface="Source Sans Pro Light"/>
              </a:rPr>
              <a:t> </a:t>
            </a:r>
            <a:br>
              <a:rPr lang="cs-CZ" sz="6000" b="0" strike="noStrike" spc="-1" dirty="0">
                <a:solidFill>
                  <a:srgbClr val="FFFFFF"/>
                </a:solidFill>
                <a:latin typeface="Source Sans Pro Light"/>
                <a:ea typeface="Source Sans Pro Light"/>
              </a:rPr>
            </a:br>
            <a:r>
              <a:rPr lang="cs-CZ" sz="6000" b="0" strike="noStrike" spc="-1" dirty="0" err="1">
                <a:solidFill>
                  <a:srgbClr val="FFFFFF"/>
                </a:solidFill>
                <a:latin typeface="Source Sans Pro Light"/>
                <a:ea typeface="Source Sans Pro Light"/>
              </a:rPr>
              <a:t>biblickej</a:t>
            </a:r>
            <a:r>
              <a:rPr lang="cs-CZ" sz="6000" b="0" strike="noStrike" spc="-1" dirty="0">
                <a:solidFill>
                  <a:srgbClr val="FFFFFF"/>
                </a:solidFill>
                <a:latin typeface="Source Sans Pro Light"/>
                <a:ea typeface="Source Sans Pro Light"/>
              </a:rPr>
              <a:t> knihy </a:t>
            </a:r>
            <a:r>
              <a:rPr lang="cs-CZ" sz="6000" b="0" strike="noStrike" spc="-1" dirty="0" err="1">
                <a:solidFill>
                  <a:srgbClr val="FFFFFF"/>
                </a:solidFill>
                <a:latin typeface="Source Sans Pro Light"/>
                <a:ea typeface="Source Sans Pro Light"/>
              </a:rPr>
              <a:t>Zjavenia</a:t>
            </a:r>
            <a:endParaRPr lang="cs-CZ" sz="600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0" descr="nb-en-24-20.jpg"/>
          <p:cNvPicPr preferRelativeResize="0"/>
          <p:nvPr/>
        </p:nvPicPr>
        <p:blipFill rotWithShape="1">
          <a:blip r:embed="rId3">
            <a:alphaModFix/>
          </a:blip>
          <a:srcRect/>
          <a:stretch/>
        </p:blipFill>
        <p:spPr>
          <a:xfrm>
            <a:off x="335" y="0"/>
            <a:ext cx="11712240" cy="6588135"/>
          </a:xfrm>
          <a:prstGeom prst="rect">
            <a:avLst/>
          </a:prstGeom>
          <a:noFill/>
          <a:ln>
            <a:noFill/>
          </a:ln>
        </p:spPr>
      </p:pic>
      <p:sp>
        <p:nvSpPr>
          <p:cNvPr id="224" name="Google Shape;224;p20"/>
          <p:cNvSpPr txBox="1"/>
          <p:nvPr/>
        </p:nvSpPr>
        <p:spPr>
          <a:xfrm>
            <a:off x="779463" y="741363"/>
            <a:ext cx="4128439"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t>
            </a:r>
            <a:r>
              <a:rPr lang="sk-SK" sz="3328" b="1" dirty="0">
                <a:solidFill>
                  <a:srgbClr val="FFFFFF"/>
                </a:solidFill>
                <a:latin typeface="Source Sans Pro" panose="020B0503030403020204" pitchFamily="34" charset="0"/>
                <a:ea typeface="Source Sans Pro" panose="020B0503030403020204" pitchFamily="34" charset="0"/>
                <a:sym typeface="Arial"/>
              </a:rPr>
              <a:t>ale budú kňazmi Boha a Krista a budú s ním kraľovať tisíc rokov</a:t>
            </a:r>
            <a:r>
              <a:rPr lang="sk-SK" sz="3328" b="1" i="0" dirty="0">
                <a:solidFill>
                  <a:srgbClr val="FFFFFF"/>
                </a:solidFill>
                <a:latin typeface="Source Sans Pro" panose="020B0503030403020204" pitchFamily="34" charset="0"/>
                <a:ea typeface="Source Sans Pro" panose="020B0503030403020204" pitchFamily="34" charset="0"/>
                <a:sym typeface="Arial"/>
              </a:rPr>
              <a:t>.“</a:t>
            </a:r>
            <a:endParaRPr b="1" dirty="0">
              <a:latin typeface="Source Sans Pro" panose="020B0503030403020204" pitchFamily="34" charset="0"/>
              <a:ea typeface="Source Sans Pro" panose="020B0503030403020204" pitchFamily="34" charset="0"/>
            </a:endParaRPr>
          </a:p>
        </p:txBody>
      </p:sp>
      <p:sp>
        <p:nvSpPr>
          <p:cNvPr id="225" name="Google Shape;225;p2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20,6</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21" descr="nb-en-24-2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32" name="Google Shape;232;p21"/>
          <p:cNvSpPr txBox="1"/>
          <p:nvPr/>
        </p:nvSpPr>
        <p:spPr>
          <a:xfrm>
            <a:off x="779463" y="741363"/>
            <a:ext cx="6058831"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„Lebo vo chvíli, keď zaznie povel, hlas archanjela a Božia poľnica, sám Pán zostúpi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z neba a prví vstanú tí, čo zomreli v Kristovi;“</a:t>
            </a:r>
            <a:endParaRPr b="1" dirty="0">
              <a:latin typeface="Source Sans Pro" panose="020B0503030403020204" pitchFamily="34" charset="0"/>
              <a:ea typeface="Source Sans Pro" panose="020B0503030403020204" pitchFamily="34" charset="0"/>
            </a:endParaRPr>
          </a:p>
        </p:txBody>
      </p:sp>
      <p:sp>
        <p:nvSpPr>
          <p:cNvPr id="233" name="Google Shape;233;p21"/>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1. </a:t>
            </a:r>
            <a:r>
              <a:rPr lang="sk-SK" sz="2496" b="1" i="0" dirty="0" err="1">
                <a:solidFill>
                  <a:srgbClr val="FFFFFF"/>
                </a:solidFill>
                <a:latin typeface="Source Sans Pro" panose="020B0503030403020204" pitchFamily="34" charset="0"/>
                <a:ea typeface="Source Sans Pro" panose="020B0503030403020204" pitchFamily="34" charset="0"/>
                <a:sym typeface="Arial"/>
              </a:rPr>
              <a:t>Tesaloničanom</a:t>
            </a:r>
            <a:r>
              <a:rPr lang="sk-SK" sz="2496" b="1" i="0" dirty="0">
                <a:solidFill>
                  <a:srgbClr val="FFFFFF"/>
                </a:solidFill>
                <a:latin typeface="Source Sans Pro" panose="020B0503030403020204" pitchFamily="34" charset="0"/>
                <a:ea typeface="Source Sans Pro" panose="020B0503030403020204" pitchFamily="34" charset="0"/>
                <a:sym typeface="Arial"/>
              </a:rPr>
              <a:t> 4,16</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2" descr="nb-en-24-2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40" name="Google Shape;240;p22"/>
          <p:cNvSpPr txBox="1"/>
          <p:nvPr/>
        </p:nvSpPr>
        <p:spPr>
          <a:xfrm>
            <a:off x="779463" y="741363"/>
            <a:ext cx="8378756"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„...potom my, ktorí zostaneme nažive, spolu s nimi budeme uchvátení v oblakoch hore v ústrety Pánovi a budeme tak navždy s Pánom.“</a:t>
            </a:r>
            <a:endParaRPr b="1" dirty="0">
              <a:latin typeface="Source Sans Pro" panose="020B0503030403020204" pitchFamily="34" charset="0"/>
              <a:ea typeface="Source Sans Pro" panose="020B0503030403020204" pitchFamily="34" charset="0"/>
            </a:endParaRPr>
          </a:p>
        </p:txBody>
      </p:sp>
      <p:sp>
        <p:nvSpPr>
          <p:cNvPr id="241" name="Google Shape;241;p22"/>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1. </a:t>
            </a:r>
            <a:r>
              <a:rPr lang="sk-SK" sz="2496" b="1" i="0" dirty="0" err="1">
                <a:solidFill>
                  <a:srgbClr val="FFFFFF"/>
                </a:solidFill>
                <a:latin typeface="Source Sans Pro" panose="020B0503030403020204" pitchFamily="34" charset="0"/>
                <a:ea typeface="Source Sans Pro" panose="020B0503030403020204" pitchFamily="34" charset="0"/>
                <a:sym typeface="Arial"/>
              </a:rPr>
              <a:t>Tesaloničanom</a:t>
            </a:r>
            <a:r>
              <a:rPr lang="sk-SK" sz="2496" b="1" i="0" dirty="0">
                <a:solidFill>
                  <a:srgbClr val="FFFFFF"/>
                </a:solidFill>
                <a:latin typeface="Source Sans Pro" panose="020B0503030403020204" pitchFamily="34" charset="0"/>
                <a:ea typeface="Source Sans Pro" panose="020B0503030403020204" pitchFamily="34" charset="0"/>
                <a:sym typeface="Arial"/>
              </a:rPr>
              <a:t> 4,17</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23" descr="nb-en-24-2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48" name="Google Shape;248;p23"/>
          <p:cNvSpPr txBox="1"/>
          <p:nvPr/>
        </p:nvSpPr>
        <p:spPr>
          <a:xfrm>
            <a:off x="7464490" y="741363"/>
            <a:ext cx="3763108"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„Kto verí vo mňa, aj keď zomrie, bude žiť.“</a:t>
            </a:r>
            <a:endParaRPr b="1" dirty="0">
              <a:latin typeface="Source Sans Pro" panose="020B0503030403020204" pitchFamily="34" charset="0"/>
              <a:ea typeface="Source Sans Pro" panose="020B0503030403020204" pitchFamily="34" charset="0"/>
            </a:endParaRPr>
          </a:p>
        </p:txBody>
      </p:sp>
      <p:sp>
        <p:nvSpPr>
          <p:cNvPr id="249" name="Google Shape;249;p2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Ján 11,25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24" descr="nb-en-24-2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56" name="Google Shape;256;p24"/>
          <p:cNvSpPr txBox="1"/>
          <p:nvPr/>
        </p:nvSpPr>
        <p:spPr>
          <a:xfrm>
            <a:off x="7239904" y="741363"/>
            <a:ext cx="4257041"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„Prebuďte sa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plesajte, vy, čo ležíte v prachu!</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zem vydá tiene mŕtvych.“</a:t>
            </a:r>
            <a:endParaRPr b="1" dirty="0">
              <a:latin typeface="Source Sans Pro" panose="020B0503030403020204" pitchFamily="34" charset="0"/>
              <a:ea typeface="Source Sans Pro" panose="020B0503030403020204" pitchFamily="34" charset="0"/>
            </a:endParaRPr>
          </a:p>
        </p:txBody>
      </p:sp>
      <p:sp>
        <p:nvSpPr>
          <p:cNvPr id="257" name="Google Shape;257;p24"/>
          <p:cNvSpPr txBox="1"/>
          <p:nvPr/>
        </p:nvSpPr>
        <p:spPr>
          <a:xfrm>
            <a:off x="5450696" y="4613907"/>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Izaiáš 26,19 </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5" descr="nb-en-24-2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64" name="Google Shape;264;p25"/>
          <p:cNvSpPr txBox="1"/>
          <p:nvPr/>
        </p:nvSpPr>
        <p:spPr>
          <a:xfrm>
            <a:off x="7744409" y="741363"/>
            <a:ext cx="3519252"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„Idem, aby som vám pripravil miesto.“</a:t>
            </a:r>
            <a:endParaRPr b="1" dirty="0">
              <a:latin typeface="Source Sans Pro" panose="020B0503030403020204" pitchFamily="34" charset="0"/>
              <a:ea typeface="Source Sans Pro" panose="020B0503030403020204" pitchFamily="34" charset="0"/>
            </a:endParaRPr>
          </a:p>
        </p:txBody>
      </p:sp>
      <p:sp>
        <p:nvSpPr>
          <p:cNvPr id="265" name="Google Shape;265;p2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Ján 14,2</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6" descr="nb-en-24-2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72" name="Google Shape;272;p26"/>
          <p:cNvSpPr txBox="1"/>
          <p:nvPr/>
        </p:nvSpPr>
        <p:spPr>
          <a:xfrm>
            <a:off x="779463" y="741363"/>
            <a:ext cx="4221745"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„Keď odídem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pripravím vám miesto, zasa prídem a vezmem vás k sebe, aby ste aj vy boli tam, kde som ja.“</a:t>
            </a:r>
            <a:endParaRPr b="1" dirty="0">
              <a:latin typeface="Source Sans Pro" panose="020B0503030403020204" pitchFamily="34" charset="0"/>
              <a:ea typeface="Source Sans Pro" panose="020B0503030403020204" pitchFamily="34" charset="0"/>
            </a:endParaRPr>
          </a:p>
        </p:txBody>
      </p:sp>
      <p:sp>
        <p:nvSpPr>
          <p:cNvPr id="273" name="Google Shape;273;p2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dirty="0">
                <a:solidFill>
                  <a:srgbClr val="FFFFFF"/>
                </a:solidFill>
                <a:latin typeface="Source Sans Pro" panose="020B0503030403020204" pitchFamily="34" charset="0"/>
                <a:ea typeface="Source Sans Pro" panose="020B0503030403020204" pitchFamily="34" charset="0"/>
                <a:sym typeface="Arial"/>
              </a:rPr>
              <a:t>Ján </a:t>
            </a:r>
            <a:r>
              <a:rPr lang="sk-SK" sz="2496" b="1" i="0" dirty="0">
                <a:solidFill>
                  <a:srgbClr val="FFFFFF"/>
                </a:solidFill>
                <a:latin typeface="Source Sans Pro" panose="020B0503030403020204" pitchFamily="34" charset="0"/>
                <a:ea typeface="Source Sans Pro" panose="020B0503030403020204" pitchFamily="34" charset="0"/>
                <a:sym typeface="Arial"/>
              </a:rPr>
              <a:t>14,3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27" descr="nb-en-24-2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80" name="Google Shape;280;p27"/>
          <p:cNvSpPr txBox="1"/>
          <p:nvPr/>
        </p:nvSpPr>
        <p:spPr>
          <a:xfrm>
            <a:off x="779463" y="1492894"/>
            <a:ext cx="9204292" cy="11165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„Blahoslavený a svätý, kto má podiel na prvom vzkriesení. Nad tými druhá smrť nemá moci...“</a:t>
            </a:r>
            <a:endParaRPr b="1" dirty="0">
              <a:latin typeface="Source Sans Pro" panose="020B0503030403020204" pitchFamily="34" charset="0"/>
              <a:ea typeface="Source Sans Pro" panose="020B0503030403020204" pitchFamily="34" charset="0"/>
            </a:endParaRPr>
          </a:p>
        </p:txBody>
      </p:sp>
      <p:sp>
        <p:nvSpPr>
          <p:cNvPr id="281" name="Google Shape;281;p2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20,6</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8" descr="nb-en-24-2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88" name="Google Shape;288;p28"/>
          <p:cNvSpPr txBox="1"/>
          <p:nvPr/>
        </p:nvSpPr>
        <p:spPr>
          <a:xfrm>
            <a:off x="7007289" y="741363"/>
            <a:ext cx="4188839"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„...ale budú kňazmi Boha a Krista a budú s ním kraľovať tisíc rokov.“</a:t>
            </a:r>
            <a:endParaRPr b="1" dirty="0">
              <a:latin typeface="Source Sans Pro" panose="020B0503030403020204" pitchFamily="34" charset="0"/>
              <a:ea typeface="Source Sans Pro" panose="020B0503030403020204" pitchFamily="34" charset="0"/>
            </a:endParaRPr>
          </a:p>
        </p:txBody>
      </p:sp>
      <p:sp>
        <p:nvSpPr>
          <p:cNvPr id="289" name="Google Shape;289;p2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20,6</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29" descr="nb-en-24-2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296" name="Google Shape;296;p29"/>
          <p:cNvSpPr txBox="1"/>
          <p:nvPr/>
        </p:nvSpPr>
        <p:spPr>
          <a:xfrm>
            <a:off x="1" y="741363"/>
            <a:ext cx="11712240" cy="11165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„Videl som tróny. Na </a:t>
            </a:r>
            <a:r>
              <a:rPr lang="sk-SK" sz="3328" b="1" i="0" dirty="0" err="1">
                <a:solidFill>
                  <a:srgbClr val="FFFFFF"/>
                </a:solidFill>
                <a:latin typeface="Source Sans Pro" panose="020B0503030403020204" pitchFamily="34" charset="0"/>
                <a:ea typeface="Source Sans Pro" panose="020B0503030403020204" pitchFamily="34" charset="0"/>
                <a:sym typeface="Arial"/>
              </a:rPr>
              <a:t>ne</a:t>
            </a:r>
            <a:r>
              <a:rPr lang="sk-SK" sz="3328" b="1" i="0" dirty="0">
                <a:solidFill>
                  <a:srgbClr val="FFFFFF"/>
                </a:solidFill>
                <a:latin typeface="Source Sans Pro" panose="020B0503030403020204" pitchFamily="34" charset="0"/>
                <a:ea typeface="Source Sans Pro" panose="020B0503030403020204" pitchFamily="34" charset="0"/>
                <a:sym typeface="Arial"/>
              </a:rPr>
              <a:t> si sadli tí,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ktorí dostali moc súdiť.“</a:t>
            </a:r>
            <a:endParaRPr b="1" dirty="0">
              <a:latin typeface="Source Sans Pro" panose="020B0503030403020204" pitchFamily="34" charset="0"/>
              <a:ea typeface="Source Sans Pro" panose="020B0503030403020204" pitchFamily="34" charset="0"/>
            </a:endParaRPr>
          </a:p>
        </p:txBody>
      </p:sp>
      <p:sp>
        <p:nvSpPr>
          <p:cNvPr id="297" name="Google Shape;297;p2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nb-en-24-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0" descr="nb-en-24-3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04" name="Google Shape;304;p30"/>
          <p:cNvSpPr txBox="1"/>
          <p:nvPr/>
        </p:nvSpPr>
        <p:spPr>
          <a:xfrm>
            <a:off x="779464" y="741363"/>
            <a:ext cx="6974276"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„Veď či neviete, že svätí budú súdiť svet? ...Vari neviete, že budeme súdiť anjelov?“</a:t>
            </a:r>
            <a:endParaRPr b="1" dirty="0">
              <a:latin typeface="Source Sans Pro" panose="020B0503030403020204" pitchFamily="34" charset="0"/>
              <a:ea typeface="Source Sans Pro" panose="020B0503030403020204" pitchFamily="34" charset="0"/>
            </a:endParaRPr>
          </a:p>
        </p:txBody>
      </p:sp>
      <p:sp>
        <p:nvSpPr>
          <p:cNvPr id="305" name="Google Shape;305;p30"/>
          <p:cNvSpPr txBox="1"/>
          <p:nvPr/>
        </p:nvSpPr>
        <p:spPr>
          <a:xfrm>
            <a:off x="5450696" y="4625209"/>
            <a:ext cx="5495743" cy="47637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1. Korinťanom 6,2-3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31" descr="nb-en-24-31.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2" descr="nb-en-24-3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33" descr="nb-en-24-3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24" name="Google Shape;324;p33"/>
          <p:cNvSpPr txBox="1"/>
          <p:nvPr/>
        </p:nvSpPr>
        <p:spPr>
          <a:xfrm>
            <a:off x="6962907" y="741363"/>
            <a:ext cx="4215168"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„Áno, Pane, Bože všemohúci, pravdivé a spravodlivé sú tvoje súdy.“</a:t>
            </a:r>
            <a:endParaRPr b="1" dirty="0">
              <a:latin typeface="Source Sans Pro" panose="020B0503030403020204" pitchFamily="34" charset="0"/>
              <a:ea typeface="Source Sans Pro" panose="020B0503030403020204" pitchFamily="34" charset="0"/>
            </a:endParaRPr>
          </a:p>
        </p:txBody>
      </p:sp>
      <p:sp>
        <p:nvSpPr>
          <p:cNvPr id="325" name="Google Shape;325;p3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16,7</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4" descr="nb-en-24-3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32" name="Google Shape;332;p34"/>
          <p:cNvSpPr txBox="1"/>
          <p:nvPr/>
        </p:nvSpPr>
        <p:spPr>
          <a:xfrm>
            <a:off x="6171449" y="741363"/>
            <a:ext cx="4774990"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„Ostatní boli pozabíjaní mečom, ktorý vychádzal z úst jazdca na koni.“</a:t>
            </a:r>
            <a:endParaRPr b="1" dirty="0">
              <a:latin typeface="Source Sans Pro" panose="020B0503030403020204" pitchFamily="34" charset="0"/>
              <a:ea typeface="Source Sans Pro" panose="020B0503030403020204" pitchFamily="34" charset="0"/>
            </a:endParaRPr>
          </a:p>
        </p:txBody>
      </p:sp>
      <p:sp>
        <p:nvSpPr>
          <p:cNvPr id="333" name="Google Shape;333;p3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19,21</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35" descr="nb-en-24-3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36" descr="nb-en-24-3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46" name="Google Shape;346;p36"/>
          <p:cNvSpPr txBox="1"/>
          <p:nvPr/>
        </p:nvSpPr>
        <p:spPr>
          <a:xfrm>
            <a:off x="779463" y="741363"/>
            <a:ext cx="4200639"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„V ten deň budú Hospodinom prebodnutí ležať od jedného konca zeme až po druhý.“</a:t>
            </a:r>
            <a:endParaRPr b="1" dirty="0">
              <a:latin typeface="Source Sans Pro" panose="020B0503030403020204" pitchFamily="34" charset="0"/>
              <a:ea typeface="Source Sans Pro" panose="020B0503030403020204" pitchFamily="34" charset="0"/>
            </a:endParaRPr>
          </a:p>
        </p:txBody>
      </p:sp>
      <p:sp>
        <p:nvSpPr>
          <p:cNvPr id="347" name="Google Shape;347;p3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Jeremiáš 25,33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p37" descr="nb-en-24-3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54" name="Google Shape;354;p37"/>
          <p:cNvSpPr txBox="1"/>
          <p:nvPr/>
        </p:nvSpPr>
        <p:spPr>
          <a:xfrm>
            <a:off x="5570408" y="678536"/>
            <a:ext cx="5675931"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„Neoplačú ich, nepozbierajú ani nepochovajú, budú hnojom na povrchu poľa.“</a:t>
            </a:r>
            <a:endParaRPr b="1" dirty="0">
              <a:latin typeface="Source Sans Pro" panose="020B0503030403020204" pitchFamily="34" charset="0"/>
              <a:ea typeface="Source Sans Pro" panose="020B0503030403020204" pitchFamily="34" charset="0"/>
            </a:endParaRPr>
          </a:p>
        </p:txBody>
      </p:sp>
      <p:sp>
        <p:nvSpPr>
          <p:cNvPr id="355" name="Google Shape;355;p3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Jeremiáš 25,33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8" descr="nb-en-24-38.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39" descr="nb-en-24-3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68" name="Google Shape;368;p39"/>
          <p:cNvSpPr txBox="1"/>
          <p:nvPr/>
        </p:nvSpPr>
        <p:spPr>
          <a:xfrm>
            <a:off x="779463" y="741363"/>
            <a:ext cx="4831299"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„Ostatní mŕtvi neožili, kým sa nedovŕšilo tisíc rokov. To je prvé vzkriesenie.“</a:t>
            </a:r>
            <a:endParaRPr b="1" dirty="0">
              <a:latin typeface="Source Sans Pro" panose="020B0503030403020204" pitchFamily="34" charset="0"/>
              <a:ea typeface="Source Sans Pro" panose="020B0503030403020204" pitchFamily="34" charset="0"/>
            </a:endParaRPr>
          </a:p>
        </p:txBody>
      </p:sp>
      <p:sp>
        <p:nvSpPr>
          <p:cNvPr id="369" name="Google Shape;369;p3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4" descr="nb-en-24-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0" descr="nb-en-24-4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76" name="Google Shape;376;p40"/>
          <p:cNvSpPr txBox="1"/>
          <p:nvPr/>
        </p:nvSpPr>
        <p:spPr>
          <a:xfrm>
            <a:off x="779463" y="760169"/>
            <a:ext cx="9471147" cy="118823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 „Ježiš sa vráti so svojimi svätými anjelmi.“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i="0" dirty="0">
                <a:solidFill>
                  <a:srgbClr val="FFFFFF"/>
                </a:solidFill>
                <a:latin typeface="Source Sans Pro Light" panose="020B0403030403020204" pitchFamily="34" charset="0"/>
                <a:ea typeface="Source Sans Pro Light" panose="020B0403030403020204" pitchFamily="34" charset="0"/>
                <a:sym typeface="Arial"/>
              </a:rPr>
              <a:t>(Matúš 25,31)</a:t>
            </a:r>
            <a:endParaRPr dirty="0">
              <a:latin typeface="Source Sans Pro Light" panose="020B0403030403020204" pitchFamily="34" charset="0"/>
              <a:ea typeface="Source Sans Pro Light" panose="020B0403030403020204" pitchFamily="34" charset="0"/>
            </a:endParaRPr>
          </a:p>
        </p:txBody>
      </p:sp>
      <p:sp>
        <p:nvSpPr>
          <p:cNvPr id="377" name="Google Shape;377;p40"/>
          <p:cNvSpPr txBox="1"/>
          <p:nvPr/>
        </p:nvSpPr>
        <p:spPr>
          <a:xfrm>
            <a:off x="779463" y="2301664"/>
            <a:ext cx="7185008" cy="118823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0" i="0" dirty="0">
                <a:solidFill>
                  <a:srgbClr val="FFFFFF"/>
                </a:solidFill>
                <a:latin typeface="Source Sans Pro" panose="020B0503030403020204" pitchFamily="34" charset="0"/>
                <a:ea typeface="Source Sans Pro" panose="020B0503030403020204" pitchFamily="34" charset="0"/>
                <a:sym typeface="Arial"/>
              </a:rPr>
              <a:t> </a:t>
            </a:r>
            <a:r>
              <a:rPr lang="sk-SK" sz="3328" b="1" i="0" dirty="0">
                <a:solidFill>
                  <a:srgbClr val="FFFFFF"/>
                </a:solidFill>
                <a:latin typeface="Source Sans Pro" panose="020B0503030403020204" pitchFamily="34" charset="0"/>
                <a:ea typeface="Source Sans Pro" panose="020B0503030403020204" pitchFamily="34" charset="0"/>
                <a:sym typeface="Arial"/>
              </a:rPr>
              <a:t>„Mŕtvi v Kristovi vstanú ako prví.“   </a:t>
            </a:r>
            <a:br>
              <a:rPr lang="sk-SK" sz="3328" b="0" i="0" dirty="0">
                <a:solidFill>
                  <a:srgbClr val="FFFFFF"/>
                </a:solidFill>
                <a:latin typeface="Source Sans Pro" panose="020B0503030403020204" pitchFamily="34" charset="0"/>
                <a:ea typeface="Source Sans Pro" panose="020B0503030403020204" pitchFamily="34" charset="0"/>
                <a:sym typeface="Arial"/>
              </a:rPr>
            </a:br>
            <a:r>
              <a:rPr lang="sk-SK" sz="3328" b="0" i="0" dirty="0">
                <a:solidFill>
                  <a:srgbClr val="FFFFFF"/>
                </a:solidFill>
                <a:latin typeface="Source Sans Pro Light" panose="020B0403030403020204" pitchFamily="34" charset="0"/>
                <a:ea typeface="Source Sans Pro Light" panose="020B0403030403020204" pitchFamily="34" charset="0"/>
                <a:sym typeface="Arial"/>
              </a:rPr>
              <a:t>(1. </a:t>
            </a:r>
            <a:r>
              <a:rPr lang="sk-SK" sz="3328" b="0" i="0" dirty="0" err="1">
                <a:solidFill>
                  <a:srgbClr val="FFFFFF"/>
                </a:solidFill>
                <a:latin typeface="Source Sans Pro Light" panose="020B0403030403020204" pitchFamily="34" charset="0"/>
                <a:ea typeface="Source Sans Pro Light" panose="020B0403030403020204" pitchFamily="34" charset="0"/>
                <a:sym typeface="Arial"/>
              </a:rPr>
              <a:t>Tesaloničanom</a:t>
            </a:r>
            <a:r>
              <a:rPr lang="sk-SK" sz="3328" b="0" i="0" dirty="0">
                <a:solidFill>
                  <a:srgbClr val="FFFFFF"/>
                </a:solidFill>
                <a:latin typeface="Source Sans Pro Light" panose="020B0403030403020204" pitchFamily="34" charset="0"/>
                <a:ea typeface="Source Sans Pro Light" panose="020B0403030403020204" pitchFamily="34" charset="0"/>
                <a:sym typeface="Arial"/>
              </a:rPr>
              <a:t> 4,16)</a:t>
            </a:r>
            <a:endParaRPr dirty="0">
              <a:latin typeface="Source Sans Pro Light" panose="020B0403030403020204" pitchFamily="34" charset="0"/>
              <a:ea typeface="Source Sans Pro Light" panose="020B0403030403020204" pitchFamily="34" charset="0"/>
            </a:endParaRPr>
          </a:p>
        </p:txBody>
      </p:sp>
      <p:sp>
        <p:nvSpPr>
          <p:cNvPr id="378" name="Google Shape;378;p40"/>
          <p:cNvSpPr txBox="1"/>
          <p:nvPr/>
        </p:nvSpPr>
        <p:spPr>
          <a:xfrm>
            <a:off x="6272805" y="4729943"/>
            <a:ext cx="4673634" cy="433260"/>
          </a:xfrm>
          <a:prstGeom prst="rect">
            <a:avLst/>
          </a:prstGeom>
          <a:noFill/>
          <a:ln>
            <a:noFill/>
          </a:ln>
        </p:spPr>
        <p:txBody>
          <a:bodyPr spcFirstLastPara="1" wrap="square" lIns="91425" tIns="45700" rIns="91425" bIns="45700" anchor="t" anchorCtr="0">
            <a:spAutoFit/>
          </a:bodyPr>
          <a:lstStyle/>
          <a:p>
            <a:pPr marL="0" marR="0" lvl="0" indent="0" algn="r" rtl="0">
              <a:lnSpc>
                <a:spcPct val="81562"/>
              </a:lnSpc>
              <a:spcBef>
                <a:spcPts val="0"/>
              </a:spcBef>
              <a:spcAft>
                <a:spcPts val="0"/>
              </a:spcAft>
              <a:buNone/>
            </a:pPr>
            <a:r>
              <a:rPr lang="sk-SK" sz="2662" b="1" i="0" dirty="0">
                <a:solidFill>
                  <a:srgbClr val="FFFFFF"/>
                </a:solidFill>
                <a:latin typeface="Source Sans Pro" panose="020B0503030403020204" pitchFamily="34" charset="0"/>
                <a:ea typeface="Source Sans Pro" panose="020B0503030403020204" pitchFamily="34" charset="0"/>
                <a:sym typeface="Arial"/>
              </a:rPr>
              <a:t>Udalosti Kristovho príchodu</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41" descr="nb-en-24-4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84" name="Google Shape;384;p41"/>
          <p:cNvSpPr txBox="1"/>
          <p:nvPr/>
        </p:nvSpPr>
        <p:spPr>
          <a:xfrm>
            <a:off x="779463" y="741363"/>
            <a:ext cx="8465021" cy="118823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„Živí svätí sú uchvátení hore za Ježišom.“   </a:t>
            </a:r>
            <a:br>
              <a:rPr lang="sk-SK" sz="3328" b="0" i="0" dirty="0">
                <a:solidFill>
                  <a:srgbClr val="FFFFFF"/>
                </a:solidFill>
                <a:latin typeface="Source Sans Pro" panose="020B0503030403020204" pitchFamily="34" charset="0"/>
                <a:ea typeface="Source Sans Pro" panose="020B0503030403020204" pitchFamily="34" charset="0"/>
                <a:sym typeface="Arial"/>
              </a:rPr>
            </a:br>
            <a:r>
              <a:rPr lang="sk-SK" sz="3328" b="0" i="0" dirty="0">
                <a:solidFill>
                  <a:srgbClr val="FFFFFF"/>
                </a:solidFill>
                <a:latin typeface="Source Sans Pro Light" panose="020B0403030403020204" pitchFamily="34" charset="0"/>
                <a:ea typeface="Source Sans Pro Light" panose="020B0403030403020204" pitchFamily="34" charset="0"/>
                <a:sym typeface="Arial"/>
              </a:rPr>
              <a:t>(1. </a:t>
            </a:r>
            <a:r>
              <a:rPr lang="sk-SK" sz="3328" b="0" i="0" dirty="0" err="1">
                <a:solidFill>
                  <a:srgbClr val="FFFFFF"/>
                </a:solidFill>
                <a:latin typeface="Source Sans Pro Light" panose="020B0403030403020204" pitchFamily="34" charset="0"/>
                <a:ea typeface="Source Sans Pro Light" panose="020B0403030403020204" pitchFamily="34" charset="0"/>
                <a:sym typeface="Arial"/>
              </a:rPr>
              <a:t>Tesaloničanom</a:t>
            </a:r>
            <a:r>
              <a:rPr lang="sk-SK" sz="3328" b="0" i="0" dirty="0">
                <a:solidFill>
                  <a:srgbClr val="FFFFFF"/>
                </a:solidFill>
                <a:latin typeface="Source Sans Pro Light" panose="020B0403030403020204" pitchFamily="34" charset="0"/>
                <a:ea typeface="Source Sans Pro Light" panose="020B0403030403020204" pitchFamily="34" charset="0"/>
                <a:sym typeface="Arial"/>
              </a:rPr>
              <a:t> 4,17)</a:t>
            </a:r>
            <a:endParaRPr dirty="0">
              <a:latin typeface="Source Sans Pro" panose="020B0503030403020204" pitchFamily="34" charset="0"/>
              <a:ea typeface="Source Sans Pro" panose="020B0503030403020204" pitchFamily="34" charset="0"/>
            </a:endParaRPr>
          </a:p>
        </p:txBody>
      </p:sp>
      <p:sp>
        <p:nvSpPr>
          <p:cNvPr id="385" name="Google Shape;385;p41"/>
          <p:cNvSpPr txBox="1"/>
          <p:nvPr/>
        </p:nvSpPr>
        <p:spPr>
          <a:xfrm>
            <a:off x="779463" y="2275408"/>
            <a:ext cx="6515640" cy="173620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„Spasení idú domov s Ježišom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vládnu s ním v nebi 1000 rokov.   </a:t>
            </a:r>
            <a:br>
              <a:rPr lang="sk-SK" sz="3328" b="0" i="0" dirty="0">
                <a:solidFill>
                  <a:srgbClr val="FFFFFF"/>
                </a:solidFill>
                <a:latin typeface="Source Sans Pro" panose="020B0503030403020204" pitchFamily="34" charset="0"/>
                <a:ea typeface="Source Sans Pro" panose="020B0503030403020204" pitchFamily="34" charset="0"/>
                <a:sym typeface="Arial"/>
              </a:rPr>
            </a:br>
            <a:r>
              <a:rPr lang="sk-SK" sz="3328" b="0" i="0" dirty="0">
                <a:solidFill>
                  <a:srgbClr val="FFFFFF"/>
                </a:solidFill>
                <a:latin typeface="Source Sans Pro Light" panose="020B0403030403020204" pitchFamily="34" charset="0"/>
                <a:ea typeface="Source Sans Pro Light" panose="020B0403030403020204" pitchFamily="34" charset="0"/>
                <a:sym typeface="Arial"/>
              </a:rPr>
              <a:t>(Zjavenie 20,4.6)</a:t>
            </a:r>
            <a:endParaRPr dirty="0">
              <a:latin typeface="Source Sans Pro Light" panose="020B0403030403020204" pitchFamily="34" charset="0"/>
              <a:ea typeface="Source Sans Pro Light" panose="020B0403030403020204" pitchFamily="34" charset="0"/>
            </a:endParaRPr>
          </a:p>
        </p:txBody>
      </p:sp>
      <p:sp>
        <p:nvSpPr>
          <p:cNvPr id="386" name="Google Shape;386;p41"/>
          <p:cNvSpPr txBox="1"/>
          <p:nvPr/>
        </p:nvSpPr>
        <p:spPr>
          <a:xfrm>
            <a:off x="6272805" y="4729943"/>
            <a:ext cx="4673634" cy="433260"/>
          </a:xfrm>
          <a:prstGeom prst="rect">
            <a:avLst/>
          </a:prstGeom>
          <a:noFill/>
          <a:ln>
            <a:noFill/>
          </a:ln>
        </p:spPr>
        <p:txBody>
          <a:bodyPr spcFirstLastPara="1" wrap="square" lIns="91425" tIns="45700" rIns="91425" bIns="45700" anchor="t" anchorCtr="0">
            <a:spAutoFit/>
          </a:bodyPr>
          <a:lstStyle/>
          <a:p>
            <a:pPr marL="0" marR="0" lvl="0" indent="0" algn="r" rtl="0">
              <a:lnSpc>
                <a:spcPct val="81562"/>
              </a:lnSpc>
              <a:spcBef>
                <a:spcPts val="0"/>
              </a:spcBef>
              <a:spcAft>
                <a:spcPts val="0"/>
              </a:spcAft>
              <a:buNone/>
            </a:pPr>
            <a:r>
              <a:rPr lang="sk-SK" sz="2662" b="1" i="0" dirty="0">
                <a:solidFill>
                  <a:srgbClr val="FFFFFF"/>
                </a:solidFill>
                <a:latin typeface="Source Sans Pro" panose="020B0503030403020204" pitchFamily="34" charset="0"/>
                <a:ea typeface="Source Sans Pro" panose="020B0503030403020204" pitchFamily="34" charset="0"/>
                <a:sym typeface="Arial"/>
              </a:rPr>
              <a:t> Udalosti Kristovho príchodu </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42" descr="nb-en-24-4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393" name="Google Shape;393;p42"/>
          <p:cNvSpPr txBox="1"/>
          <p:nvPr/>
        </p:nvSpPr>
        <p:spPr>
          <a:xfrm>
            <a:off x="779463" y="730123"/>
            <a:ext cx="7620959" cy="173620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„Nespravodliví sú zahubení jasom Kristovho príchodu.“   </a:t>
            </a:r>
            <a:br>
              <a:rPr lang="sk-SK" sz="3328" b="0" i="0" dirty="0">
                <a:solidFill>
                  <a:srgbClr val="FFFFFF"/>
                </a:solidFill>
                <a:latin typeface="Source Sans Pro" panose="020B0503030403020204" pitchFamily="34" charset="0"/>
                <a:ea typeface="Source Sans Pro" panose="020B0503030403020204" pitchFamily="34" charset="0"/>
                <a:sym typeface="Arial"/>
              </a:rPr>
            </a:br>
            <a:r>
              <a:rPr lang="sk-SK" sz="3328" b="0" i="0" dirty="0">
                <a:solidFill>
                  <a:srgbClr val="FFFFFF"/>
                </a:solidFill>
                <a:latin typeface="Source Sans Pro Light" panose="020B0403030403020204" pitchFamily="34" charset="0"/>
                <a:ea typeface="Source Sans Pro Light" panose="020B0403030403020204" pitchFamily="34" charset="0"/>
                <a:sym typeface="Arial"/>
              </a:rPr>
              <a:t>(Jeremiáš 25,33)</a:t>
            </a:r>
            <a:endParaRPr dirty="0">
              <a:latin typeface="Source Sans Pro Light" panose="020B0403030403020204" pitchFamily="34" charset="0"/>
              <a:ea typeface="Source Sans Pro Light" panose="020B0403030403020204" pitchFamily="34" charset="0"/>
            </a:endParaRPr>
          </a:p>
        </p:txBody>
      </p:sp>
      <p:sp>
        <p:nvSpPr>
          <p:cNvPr id="394" name="Google Shape;394;p42"/>
          <p:cNvSpPr txBox="1"/>
          <p:nvPr/>
        </p:nvSpPr>
        <p:spPr>
          <a:xfrm>
            <a:off x="779462" y="2662398"/>
            <a:ext cx="9600485" cy="1736204"/>
          </a:xfrm>
          <a:prstGeom prst="rect">
            <a:avLst/>
          </a:prstGeom>
          <a:noFill/>
          <a:ln>
            <a:noFill/>
          </a:ln>
        </p:spPr>
        <p:txBody>
          <a:bodyPr spcFirstLastPara="1" wrap="square" lIns="91425" tIns="45700" rIns="91425" bIns="45700" anchor="t" anchorCtr="0">
            <a:spAutoFit/>
          </a:bodyPr>
          <a:lstStyle/>
          <a:p>
            <a:pPr marL="0" marR="0" lvl="0" indent="0" algn="l" rtl="0">
              <a:lnSpc>
                <a:spcPct val="106575"/>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„Bezbožní mŕtvi nie sú vzkriesení,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kým neubehne 1000 rokov.“   </a:t>
            </a:r>
            <a:br>
              <a:rPr lang="sk-SK" sz="3328" b="0" i="0" dirty="0">
                <a:solidFill>
                  <a:srgbClr val="FFFFFF"/>
                </a:solidFill>
                <a:latin typeface="Source Sans Pro" panose="020B0503030403020204" pitchFamily="34" charset="0"/>
                <a:ea typeface="Source Sans Pro" panose="020B0503030403020204" pitchFamily="34" charset="0"/>
                <a:sym typeface="Arial"/>
              </a:rPr>
            </a:br>
            <a:r>
              <a:rPr lang="sk-SK" sz="3328" b="0" i="0" dirty="0">
                <a:solidFill>
                  <a:srgbClr val="FFFFFF"/>
                </a:solidFill>
                <a:latin typeface="Source Sans Pro Light" panose="020B0403030403020204" pitchFamily="34" charset="0"/>
                <a:ea typeface="Source Sans Pro Light" panose="020B0403030403020204" pitchFamily="34" charset="0"/>
                <a:sym typeface="Arial"/>
              </a:rPr>
              <a:t>(Zjavenie 20,5)</a:t>
            </a:r>
            <a:endParaRPr dirty="0">
              <a:latin typeface="Source Sans Pro Light" panose="020B0403030403020204" pitchFamily="34" charset="0"/>
              <a:ea typeface="Source Sans Pro Light" panose="020B0403030403020204" pitchFamily="34" charset="0"/>
            </a:endParaRPr>
          </a:p>
        </p:txBody>
      </p:sp>
      <p:sp>
        <p:nvSpPr>
          <p:cNvPr id="395" name="Google Shape;395;p42"/>
          <p:cNvSpPr txBox="1"/>
          <p:nvPr/>
        </p:nvSpPr>
        <p:spPr>
          <a:xfrm>
            <a:off x="6272805" y="4729943"/>
            <a:ext cx="4673634" cy="433260"/>
          </a:xfrm>
          <a:prstGeom prst="rect">
            <a:avLst/>
          </a:prstGeom>
          <a:noFill/>
          <a:ln>
            <a:noFill/>
          </a:ln>
        </p:spPr>
        <p:txBody>
          <a:bodyPr spcFirstLastPara="1" wrap="square" lIns="91425" tIns="45700" rIns="91425" bIns="45700" anchor="t" anchorCtr="0">
            <a:spAutoFit/>
          </a:bodyPr>
          <a:lstStyle/>
          <a:p>
            <a:pPr marL="0" marR="0" lvl="0" indent="0" algn="r" rtl="0">
              <a:lnSpc>
                <a:spcPct val="81562"/>
              </a:lnSpc>
              <a:spcBef>
                <a:spcPts val="0"/>
              </a:spcBef>
              <a:spcAft>
                <a:spcPts val="0"/>
              </a:spcAft>
              <a:buNone/>
            </a:pPr>
            <a:r>
              <a:rPr lang="sk-SK" sz="2662" b="1" i="0" dirty="0">
                <a:solidFill>
                  <a:srgbClr val="FFFFFF"/>
                </a:solidFill>
                <a:latin typeface="Source Sans Pro" panose="020B0503030403020204" pitchFamily="34" charset="0"/>
                <a:ea typeface="Source Sans Pro" panose="020B0503030403020204" pitchFamily="34" charset="0"/>
                <a:sym typeface="Arial"/>
              </a:rPr>
              <a:t> Udalosti Kristovho príchodu </a:t>
            </a:r>
            <a:endParaRPr lang="sk-SK" sz="2800"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43" descr="nb-en-24-4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02" name="Google Shape;402;p43"/>
          <p:cNvSpPr txBox="1"/>
          <p:nvPr/>
        </p:nvSpPr>
        <p:spPr>
          <a:xfrm>
            <a:off x="779463" y="741363"/>
            <a:ext cx="7117438" cy="1628716"/>
          </a:xfrm>
          <a:prstGeom prst="rect">
            <a:avLst/>
          </a:prstGeom>
          <a:noFill/>
          <a:ln>
            <a:noFill/>
          </a:ln>
        </p:spPr>
        <p:txBody>
          <a:bodyPr spcFirstLastPara="1" wrap="square" lIns="91425" tIns="45700" rIns="91425" bIns="45700" anchor="t" anchorCtr="0">
            <a:spAutoFit/>
          </a:bodyPr>
          <a:lstStyle/>
          <a:p>
            <a:pPr marL="0" marR="0" lvl="0" indent="0" algn="l" rtl="0">
              <a:lnSpc>
                <a:spcPct val="100050"/>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Satan bude zviazaný tisíc rokov okolnosťami – nebude mať koho pokúšať ani ničiť!</a:t>
            </a:r>
            <a:endParaRPr b="1" dirty="0">
              <a:latin typeface="Source Sans Pro" panose="020B0503030403020204" pitchFamily="34" charset="0"/>
              <a:ea typeface="Source Sans Pro" panose="020B0503030403020204" pitchFamily="34" charset="0"/>
            </a:endParaRPr>
          </a:p>
        </p:txBody>
      </p:sp>
      <p:sp>
        <p:nvSpPr>
          <p:cNvPr id="403" name="Google Shape;403;p43"/>
          <p:cNvSpPr txBox="1"/>
          <p:nvPr/>
        </p:nvSpPr>
        <p:spPr>
          <a:xfrm>
            <a:off x="6272805" y="4729943"/>
            <a:ext cx="4673634" cy="433260"/>
          </a:xfrm>
          <a:prstGeom prst="rect">
            <a:avLst/>
          </a:prstGeom>
          <a:noFill/>
          <a:ln>
            <a:noFill/>
          </a:ln>
        </p:spPr>
        <p:txBody>
          <a:bodyPr spcFirstLastPara="1" wrap="square" lIns="91425" tIns="45700" rIns="91425" bIns="45700" anchor="t" anchorCtr="0">
            <a:spAutoFit/>
          </a:bodyPr>
          <a:lstStyle/>
          <a:p>
            <a:pPr marL="0" marR="0" lvl="0" indent="0" algn="r" rtl="0">
              <a:lnSpc>
                <a:spcPct val="81562"/>
              </a:lnSpc>
              <a:spcBef>
                <a:spcPts val="0"/>
              </a:spcBef>
              <a:spcAft>
                <a:spcPts val="0"/>
              </a:spcAft>
              <a:buNone/>
            </a:pPr>
            <a:r>
              <a:rPr lang="sk-SK" sz="2662" b="1" i="0" dirty="0">
                <a:solidFill>
                  <a:srgbClr val="FFFFFF"/>
                </a:solidFill>
                <a:latin typeface="Source Sans Pro" panose="020B0503030403020204" pitchFamily="34" charset="0"/>
                <a:ea typeface="Source Sans Pro" panose="020B0503030403020204" pitchFamily="34" charset="0"/>
                <a:sym typeface="Arial"/>
              </a:rPr>
              <a:t>Udalosti Kristovho príchodu</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44" descr="nb-en-24-4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10" name="Google Shape;410;p44"/>
          <p:cNvSpPr txBox="1"/>
          <p:nvPr/>
        </p:nvSpPr>
        <p:spPr>
          <a:xfrm>
            <a:off x="779462" y="753221"/>
            <a:ext cx="9510049" cy="1690038"/>
          </a:xfrm>
          <a:prstGeom prst="rect">
            <a:avLst/>
          </a:prstGeom>
          <a:noFill/>
          <a:ln>
            <a:noFill/>
          </a:ln>
        </p:spPr>
        <p:txBody>
          <a:bodyPr spcFirstLastPara="1" wrap="square" lIns="91425" tIns="45700" rIns="91425" bIns="45700" anchor="t" anchorCtr="0">
            <a:spAutoFit/>
          </a:bodyPr>
          <a:lstStyle/>
          <a:p>
            <a:pPr marL="0" marR="0" lvl="0" indent="0" algn="l" rtl="0">
              <a:lnSpc>
                <a:spcPct val="104400"/>
              </a:lnSpc>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Spravodliví sú v nebi a všetci bezbožní sú mŕtvi! Všetci sú preč. „Všade sú len sutiny.“   </a:t>
            </a:r>
            <a:br>
              <a:rPr lang="sk-SK" sz="3328" b="0" i="0" dirty="0">
                <a:solidFill>
                  <a:srgbClr val="FFFFFF"/>
                </a:solidFill>
                <a:latin typeface="Source Sans Pro" panose="020B0503030403020204" pitchFamily="34" charset="0"/>
                <a:ea typeface="Source Sans Pro" panose="020B0503030403020204" pitchFamily="34" charset="0"/>
                <a:sym typeface="Arial"/>
              </a:rPr>
            </a:br>
            <a:r>
              <a:rPr lang="sk-SK" sz="3328" dirty="0">
                <a:solidFill>
                  <a:srgbClr val="FFFFFF"/>
                </a:solidFill>
                <a:latin typeface="Source Sans Pro Light" panose="020B0403030403020204" pitchFamily="34" charset="0"/>
                <a:ea typeface="Source Sans Pro Light" panose="020B0403030403020204" pitchFamily="34" charset="0"/>
              </a:rPr>
              <a:t>(</a:t>
            </a:r>
            <a:r>
              <a:rPr lang="sk-SK" sz="3328" b="0" i="0" dirty="0">
                <a:solidFill>
                  <a:srgbClr val="FFFFFF"/>
                </a:solidFill>
                <a:latin typeface="Source Sans Pro Light" panose="020B0403030403020204" pitchFamily="34" charset="0"/>
                <a:ea typeface="Source Sans Pro Light" panose="020B0403030403020204" pitchFamily="34" charset="0"/>
                <a:sym typeface="Arial"/>
              </a:rPr>
              <a:t>Jeremiáš 4,23-26)</a:t>
            </a:r>
            <a:endParaRPr dirty="0">
              <a:latin typeface="Source Sans Pro Light" panose="020B0403030403020204" pitchFamily="34" charset="0"/>
              <a:ea typeface="Source Sans Pro Light" panose="020B0403030403020204" pitchFamily="34" charset="0"/>
            </a:endParaRPr>
          </a:p>
        </p:txBody>
      </p:sp>
      <p:sp>
        <p:nvSpPr>
          <p:cNvPr id="411" name="Google Shape;411;p44"/>
          <p:cNvSpPr txBox="1"/>
          <p:nvPr/>
        </p:nvSpPr>
        <p:spPr>
          <a:xfrm>
            <a:off x="6272805" y="4729943"/>
            <a:ext cx="4673634" cy="433260"/>
          </a:xfrm>
          <a:prstGeom prst="rect">
            <a:avLst/>
          </a:prstGeom>
          <a:noFill/>
          <a:ln>
            <a:noFill/>
          </a:ln>
        </p:spPr>
        <p:txBody>
          <a:bodyPr spcFirstLastPara="1" wrap="square" lIns="91425" tIns="45700" rIns="91425" bIns="45700" anchor="t" anchorCtr="0">
            <a:spAutoFit/>
          </a:bodyPr>
          <a:lstStyle/>
          <a:p>
            <a:pPr marL="0" marR="0" lvl="0" indent="0" algn="r" rtl="0">
              <a:lnSpc>
                <a:spcPct val="81562"/>
              </a:lnSpc>
              <a:spcBef>
                <a:spcPts val="0"/>
              </a:spcBef>
              <a:spcAft>
                <a:spcPts val="0"/>
              </a:spcAft>
              <a:buNone/>
            </a:pPr>
            <a:r>
              <a:rPr lang="sk-SK" sz="2662" b="1" i="0" dirty="0">
                <a:solidFill>
                  <a:srgbClr val="FFFFFF"/>
                </a:solidFill>
                <a:latin typeface="Source Sans Pro" panose="020B0503030403020204" pitchFamily="34" charset="0"/>
                <a:ea typeface="Source Sans Pro" panose="020B0503030403020204" pitchFamily="34" charset="0"/>
                <a:sym typeface="Arial"/>
              </a:rPr>
              <a:t>Udalosti Kristovho príchodu</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45" descr="nb-en-24-4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46" descr="nb-en-24-4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24" name="Google Shape;424;p46"/>
          <p:cNvSpPr txBox="1"/>
          <p:nvPr/>
        </p:nvSpPr>
        <p:spPr>
          <a:xfrm>
            <a:off x="779463" y="741363"/>
            <a:ext cx="8209829"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„...hodil ho do priepasti, zavrel a zapečatil ju nad ním, aby už nezvádzal národy, kým sa nedovŕši tisíc rokov...“</a:t>
            </a:r>
            <a:endParaRPr b="1" dirty="0">
              <a:latin typeface="Source Sans Pro" panose="020B0503030403020204" pitchFamily="34" charset="0"/>
              <a:ea typeface="Source Sans Pro" panose="020B0503030403020204" pitchFamily="34" charset="0"/>
            </a:endParaRPr>
          </a:p>
        </p:txBody>
      </p:sp>
      <p:sp>
        <p:nvSpPr>
          <p:cNvPr id="425" name="Google Shape;425;p4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47" descr="nb-en-24-4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32" name="Google Shape;432;p47"/>
          <p:cNvSpPr txBox="1"/>
          <p:nvPr/>
        </p:nvSpPr>
        <p:spPr>
          <a:xfrm>
            <a:off x="779463" y="741363"/>
            <a:ext cx="7466553"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„...aby už nezvádzal národy, kým sa nedovŕši tisíc rokov. Potom musí byť na krátky čas uvoľnený.“</a:t>
            </a:r>
            <a:endParaRPr b="1" dirty="0">
              <a:latin typeface="Source Sans Pro" panose="020B0503030403020204" pitchFamily="34" charset="0"/>
              <a:ea typeface="Source Sans Pro" panose="020B0503030403020204" pitchFamily="34" charset="0"/>
            </a:endParaRPr>
          </a:p>
        </p:txBody>
      </p:sp>
      <p:sp>
        <p:nvSpPr>
          <p:cNvPr id="433" name="Google Shape;433;p4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48" descr="nb-en-24-4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40" name="Google Shape;440;p48"/>
          <p:cNvSpPr txBox="1"/>
          <p:nvPr/>
        </p:nvSpPr>
        <p:spPr>
          <a:xfrm>
            <a:off x="779463" y="741363"/>
            <a:ext cx="7128699"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„Pozeral som na krajinu, no bola pustá a prázdna, na nebesá,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no ich svetlo nebolo.“</a:t>
            </a:r>
            <a:endParaRPr b="1" dirty="0">
              <a:latin typeface="Source Sans Pro" panose="020B0503030403020204" pitchFamily="34" charset="0"/>
              <a:ea typeface="Source Sans Pro" panose="020B0503030403020204" pitchFamily="34" charset="0"/>
            </a:endParaRPr>
          </a:p>
        </p:txBody>
      </p:sp>
      <p:sp>
        <p:nvSpPr>
          <p:cNvPr id="441" name="Google Shape;441;p48"/>
          <p:cNvSpPr txBox="1"/>
          <p:nvPr/>
        </p:nvSpPr>
        <p:spPr>
          <a:xfrm>
            <a:off x="5450696" y="4613907"/>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Jeremiáš 4,23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49" descr="nb-en-24-49.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5" descr="nb-en-24-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0" descr="nb-en-24-5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54" name="Google Shape;454;p50"/>
          <p:cNvSpPr txBox="1"/>
          <p:nvPr/>
        </p:nvSpPr>
        <p:spPr>
          <a:xfrm>
            <a:off x="783952" y="741363"/>
            <a:ext cx="6340329"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„Pozeral som na vrchy, chveli sa a všetky kopce sa klátili.“</a:t>
            </a:r>
            <a:endParaRPr b="1" dirty="0">
              <a:latin typeface="Source Sans Pro" panose="020B0503030403020204" pitchFamily="34" charset="0"/>
              <a:ea typeface="Source Sans Pro" panose="020B0503030403020204" pitchFamily="34" charset="0"/>
            </a:endParaRPr>
          </a:p>
        </p:txBody>
      </p:sp>
      <p:sp>
        <p:nvSpPr>
          <p:cNvPr id="455" name="Google Shape;455;p50"/>
          <p:cNvSpPr txBox="1"/>
          <p:nvPr/>
        </p:nvSpPr>
        <p:spPr>
          <a:xfrm>
            <a:off x="5450696" y="4636431"/>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Jeremiáš 4,24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1" descr="nb-en-24-5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62" name="Google Shape;462;p51"/>
          <p:cNvSpPr txBox="1"/>
          <p:nvPr/>
        </p:nvSpPr>
        <p:spPr>
          <a:xfrm>
            <a:off x="779463" y="741363"/>
            <a:ext cx="8311185"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„Pozeral som, no človeka nebolo, i všetko nebeské vtáctvo odletelo.“</a:t>
            </a:r>
            <a:endParaRPr b="1" dirty="0">
              <a:latin typeface="Source Sans Pro" panose="020B0503030403020204" pitchFamily="34" charset="0"/>
              <a:ea typeface="Source Sans Pro" panose="020B0503030403020204" pitchFamily="34" charset="0"/>
            </a:endParaRPr>
          </a:p>
        </p:txBody>
      </p:sp>
      <p:sp>
        <p:nvSpPr>
          <p:cNvPr id="463" name="Google Shape;463;p51"/>
          <p:cNvSpPr txBox="1"/>
          <p:nvPr/>
        </p:nvSpPr>
        <p:spPr>
          <a:xfrm>
            <a:off x="5450696" y="4647693"/>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Jeremiáš 4,25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52" descr="nb-en-24-52.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70" name="Google Shape;470;p52"/>
          <p:cNvSpPr txBox="1"/>
          <p:nvPr/>
        </p:nvSpPr>
        <p:spPr>
          <a:xfrm>
            <a:off x="779463" y="741363"/>
            <a:ext cx="9741430"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„Pozeral som na ovocný sad, stal sa púšťou a zrútili sa všetky jeho mestá pred Hospodinom, pred jeho pálčivým hnevom.“</a:t>
            </a:r>
            <a:endParaRPr b="1" dirty="0">
              <a:latin typeface="Source Sans Pro" panose="020B0503030403020204" pitchFamily="34" charset="0"/>
              <a:ea typeface="Source Sans Pro" panose="020B0503030403020204" pitchFamily="34" charset="0"/>
            </a:endParaRPr>
          </a:p>
        </p:txBody>
      </p:sp>
      <p:sp>
        <p:nvSpPr>
          <p:cNvPr id="471" name="Google Shape;471;p52"/>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Jeremiáš 4,26</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53" descr="nb-en-24-5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78" name="Google Shape;478;p53"/>
          <p:cNvSpPr txBox="1"/>
          <p:nvPr/>
        </p:nvSpPr>
        <p:spPr>
          <a:xfrm>
            <a:off x="779463" y="460004"/>
            <a:ext cx="8209829" cy="3345427"/>
          </a:xfrm>
          <a:prstGeom prst="rect">
            <a:avLst/>
          </a:prstGeom>
          <a:noFill/>
          <a:ln>
            <a:noFill/>
          </a:ln>
        </p:spPr>
        <p:txBody>
          <a:bodyPr spcFirstLastPara="1" wrap="square" lIns="91425" tIns="45700" rIns="91425" bIns="45700" anchor="b" anchorCtr="0">
            <a:spAutoFit/>
          </a:bodyPr>
          <a:lstStyle/>
          <a:p>
            <a:pPr marL="514350" marR="0" lvl="0" indent="-514350" algn="l" rtl="0">
              <a:spcBef>
                <a:spcPts val="1800"/>
              </a:spcBef>
              <a:spcAft>
                <a:spcPts val="0"/>
              </a:spcAft>
              <a:buClr>
                <a:schemeClr val="bg1"/>
              </a:buClr>
              <a:buFont typeface="+mj-lt"/>
              <a:buAutoNum type="arabicPeriod"/>
              <a:tabLst>
                <a:tab pos="452438" algn="l"/>
              </a:tabLst>
            </a:pPr>
            <a:r>
              <a:rPr lang="sk-SK" sz="3328" b="1" i="0" dirty="0">
                <a:solidFill>
                  <a:srgbClr val="FFFFFF"/>
                </a:solidFill>
                <a:latin typeface="Source Sans Pro" panose="020B0503030403020204" pitchFamily="34" charset="0"/>
                <a:ea typeface="Source Sans Pro" panose="020B0503030403020204" pitchFamily="34" charset="0"/>
                <a:sym typeface="Arial"/>
              </a:rPr>
              <a:t>Zem je zničená a opustená. </a:t>
            </a:r>
          </a:p>
          <a:p>
            <a:pPr marL="514350" marR="0" lvl="0" indent="-514350" algn="l" rtl="0">
              <a:spcBef>
                <a:spcPts val="1800"/>
              </a:spcBef>
              <a:spcAft>
                <a:spcPts val="0"/>
              </a:spcAft>
              <a:buClr>
                <a:schemeClr val="bg1"/>
              </a:buClr>
              <a:buFont typeface="+mj-lt"/>
              <a:buAutoNum type="arabicPeriod"/>
              <a:tabLst>
                <a:tab pos="452438" algn="l"/>
              </a:tabLst>
            </a:pPr>
            <a:r>
              <a:rPr lang="sk-SK" sz="3328" b="1" i="0" dirty="0">
                <a:solidFill>
                  <a:srgbClr val="FFFFFF"/>
                </a:solidFill>
                <a:latin typeface="Source Sans Pro" panose="020B0503030403020204" pitchFamily="34" charset="0"/>
                <a:ea typeface="Source Sans Pro" panose="020B0503030403020204" pitchFamily="34" charset="0"/>
                <a:sym typeface="Arial"/>
              </a:rPr>
              <a:t>Všetci bezbožní sú mŕtvi, zahubení jasom Kristovho príchodu. </a:t>
            </a:r>
          </a:p>
          <a:p>
            <a:pPr marL="514350" marR="0" lvl="0" indent="-514350" algn="l" rtl="0">
              <a:spcBef>
                <a:spcPts val="1800"/>
              </a:spcBef>
              <a:spcAft>
                <a:spcPts val="0"/>
              </a:spcAft>
              <a:buClr>
                <a:schemeClr val="bg1"/>
              </a:buClr>
              <a:buFont typeface="+mj-lt"/>
              <a:buAutoNum type="arabicPeriod"/>
              <a:tabLst>
                <a:tab pos="452438" algn="l"/>
              </a:tabLst>
            </a:pPr>
            <a:r>
              <a:rPr lang="sk-SK" sz="3328" b="1" i="0" dirty="0">
                <a:solidFill>
                  <a:srgbClr val="FFFFFF"/>
                </a:solidFill>
                <a:latin typeface="Source Sans Pro" panose="020B0503030403020204" pitchFamily="34" charset="0"/>
                <a:ea typeface="Source Sans Pro" panose="020B0503030403020204" pitchFamily="34" charset="0"/>
                <a:sym typeface="Arial"/>
              </a:rPr>
              <a:t>Zachránení sú v nebi a vládnu spolu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s Kristom.</a:t>
            </a:r>
            <a:endParaRPr b="1" dirty="0">
              <a:latin typeface="Source Sans Pro" panose="020B0503030403020204" pitchFamily="34" charset="0"/>
              <a:ea typeface="Source Sans Pro" panose="020B0503030403020204" pitchFamily="34" charset="0"/>
            </a:endParaRPr>
          </a:p>
        </p:txBody>
      </p:sp>
      <p:sp>
        <p:nvSpPr>
          <p:cNvPr id="479" name="Google Shape;479;p53"/>
          <p:cNvSpPr txBox="1"/>
          <p:nvPr/>
        </p:nvSpPr>
        <p:spPr>
          <a:xfrm>
            <a:off x="6171450" y="4696157"/>
            <a:ext cx="4786251" cy="538825"/>
          </a:xfrm>
          <a:prstGeom prst="rect">
            <a:avLst/>
          </a:prstGeom>
          <a:noFill/>
          <a:ln>
            <a:noFill/>
          </a:ln>
        </p:spPr>
        <p:txBody>
          <a:bodyPr spcFirstLastPara="1" wrap="square" lIns="91425" tIns="45700" rIns="91425" bIns="45700" anchor="t" anchorCtr="0">
            <a:spAutoFit/>
          </a:bodyPr>
          <a:lstStyle/>
          <a:p>
            <a:pPr marL="0" marR="0" lvl="0" indent="0" algn="r" rtl="0">
              <a:lnSpc>
                <a:spcPct val="108750"/>
              </a:lnSpc>
              <a:spcBef>
                <a:spcPts val="0"/>
              </a:spcBef>
              <a:spcAft>
                <a:spcPts val="0"/>
              </a:spcAft>
              <a:buNone/>
            </a:pPr>
            <a:r>
              <a:rPr lang="sk-SK" sz="2662" b="1" i="0" dirty="0">
                <a:solidFill>
                  <a:srgbClr val="FFFFFF"/>
                </a:solidFill>
                <a:latin typeface="Source Sans Pro" panose="020B0503030403020204" pitchFamily="34" charset="0"/>
                <a:ea typeface="Source Sans Pro" panose="020B0503030403020204" pitchFamily="34" charset="0"/>
                <a:sym typeface="Arial"/>
              </a:rPr>
              <a:t>Udalosti behom milénia</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54" descr="nb-en-24-5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486" name="Google Shape;486;p54"/>
          <p:cNvSpPr txBox="1"/>
          <p:nvPr/>
        </p:nvSpPr>
        <p:spPr>
          <a:xfrm>
            <a:off x="779463" y="741363"/>
            <a:ext cx="4968194" cy="265293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bg1"/>
              </a:buClr>
              <a:buFont typeface="+mj-lt"/>
              <a:buAutoNum type="arabicPeriod" startAt="4"/>
            </a:pPr>
            <a:r>
              <a:rPr lang="sk-SK" sz="3328" b="1" i="0" dirty="0">
                <a:solidFill>
                  <a:srgbClr val="FFFFFF"/>
                </a:solidFill>
                <a:latin typeface="Source Sans Pro" panose="020B0503030403020204" pitchFamily="34" charset="0"/>
                <a:ea typeface="Source Sans Pro" panose="020B0503030403020204" pitchFamily="34" charset="0"/>
                <a:sym typeface="Arial"/>
              </a:rPr>
              <a:t>Satan je zviazaný na tejto temnej a zničenej planéte, aby mohol uvažovať nad svojou vzburou.</a:t>
            </a:r>
            <a:endParaRPr b="1" dirty="0">
              <a:latin typeface="Source Sans Pro" panose="020B0503030403020204" pitchFamily="34" charset="0"/>
              <a:ea typeface="Source Sans Pro" panose="020B0503030403020204" pitchFamily="34" charset="0"/>
            </a:endParaRPr>
          </a:p>
        </p:txBody>
      </p:sp>
      <p:sp>
        <p:nvSpPr>
          <p:cNvPr id="487" name="Google Shape;487;p54"/>
          <p:cNvSpPr txBox="1"/>
          <p:nvPr/>
        </p:nvSpPr>
        <p:spPr>
          <a:xfrm>
            <a:off x="6171450" y="4696157"/>
            <a:ext cx="4786251" cy="538825"/>
          </a:xfrm>
          <a:prstGeom prst="rect">
            <a:avLst/>
          </a:prstGeom>
          <a:noFill/>
          <a:ln>
            <a:noFill/>
          </a:ln>
        </p:spPr>
        <p:txBody>
          <a:bodyPr spcFirstLastPara="1" wrap="square" lIns="91425" tIns="45700" rIns="91425" bIns="45700" anchor="t" anchorCtr="0">
            <a:spAutoFit/>
          </a:bodyPr>
          <a:lstStyle/>
          <a:p>
            <a:pPr marL="0" marR="0" lvl="0" indent="0" algn="r" rtl="0">
              <a:lnSpc>
                <a:spcPct val="108750"/>
              </a:lnSpc>
              <a:spcBef>
                <a:spcPts val="0"/>
              </a:spcBef>
              <a:spcAft>
                <a:spcPts val="0"/>
              </a:spcAft>
              <a:buNone/>
            </a:pPr>
            <a:r>
              <a:rPr lang="sk-SK" sz="2662" b="1" i="0" dirty="0">
                <a:solidFill>
                  <a:srgbClr val="FFFFFF"/>
                </a:solidFill>
                <a:latin typeface="Source Sans Pro" panose="020B0503030403020204" pitchFamily="34" charset="0"/>
                <a:ea typeface="Source Sans Pro" panose="020B0503030403020204" pitchFamily="34" charset="0"/>
                <a:sym typeface="Arial"/>
              </a:rPr>
              <a:t>Udalosti behom milénia</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55" descr="nb-en-24-55.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56" descr="nb-en-24-5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00" name="Google Shape;500;p56"/>
          <p:cNvSpPr txBox="1"/>
          <p:nvPr/>
        </p:nvSpPr>
        <p:spPr>
          <a:xfrm>
            <a:off x="779463" y="741363"/>
            <a:ext cx="3333483"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keď sa do</a:t>
            </a:r>
            <a:r>
              <a:rPr lang="sk-SK" sz="3328" b="1" dirty="0">
                <a:solidFill>
                  <a:srgbClr val="FFFFFF"/>
                </a:solidFill>
                <a:latin typeface="Source Sans Pro" panose="020B0503030403020204" pitchFamily="34" charset="0"/>
                <a:ea typeface="Source Sans Pro" panose="020B0503030403020204" pitchFamily="34" charset="0"/>
                <a:sym typeface="Arial"/>
              </a:rPr>
              <a:t>vŕši tisíc rokov, satan bude uvoľnený </a:t>
            </a:r>
            <a:br>
              <a:rPr lang="sk-SK" sz="3328" b="1" dirty="0">
                <a:solidFill>
                  <a:srgbClr val="FFFFFF"/>
                </a:solidFill>
                <a:latin typeface="Source Sans Pro" panose="020B0503030403020204" pitchFamily="34" charset="0"/>
                <a:ea typeface="Source Sans Pro" panose="020B0503030403020204" pitchFamily="34" charset="0"/>
                <a:sym typeface="Arial"/>
              </a:rPr>
            </a:br>
            <a:r>
              <a:rPr lang="sk-SK" sz="3328" b="1" dirty="0">
                <a:solidFill>
                  <a:srgbClr val="FFFFFF"/>
                </a:solidFill>
                <a:latin typeface="Source Sans Pro" panose="020B0503030403020204" pitchFamily="34" charset="0"/>
                <a:ea typeface="Source Sans Pro" panose="020B0503030403020204" pitchFamily="34" charset="0"/>
                <a:sym typeface="Arial"/>
              </a:rPr>
              <a:t>zo svojho väzenia</a:t>
            </a:r>
            <a:r>
              <a:rPr lang="sk-SK" sz="3328" b="1" i="0" dirty="0">
                <a:solidFill>
                  <a:srgbClr val="FFFFFF"/>
                </a:solidFill>
                <a:latin typeface="Source Sans Pro" panose="020B0503030403020204" pitchFamily="34" charset="0"/>
                <a:ea typeface="Source Sans Pro" panose="020B0503030403020204" pitchFamily="34" charset="0"/>
                <a:sym typeface="Arial"/>
              </a:rPr>
              <a:t>...“</a:t>
            </a:r>
            <a:endParaRPr b="1" dirty="0">
              <a:latin typeface="Source Sans Pro" panose="020B0503030403020204" pitchFamily="34" charset="0"/>
              <a:ea typeface="Source Sans Pro" panose="020B0503030403020204" pitchFamily="34" charset="0"/>
            </a:endParaRPr>
          </a:p>
        </p:txBody>
      </p:sp>
      <p:sp>
        <p:nvSpPr>
          <p:cNvPr id="501" name="Google Shape;501;p5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20,7</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57" descr="nb-en-24-5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08" name="Google Shape;508;p57"/>
          <p:cNvSpPr txBox="1"/>
          <p:nvPr/>
        </p:nvSpPr>
        <p:spPr>
          <a:xfrm>
            <a:off x="6259250" y="741363"/>
            <a:ext cx="4767576" cy="265293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vyjde, aby zvádzal národy na štyroch uhloch zeme, </a:t>
            </a:r>
            <a:r>
              <a:rPr lang="sk-SK" sz="3328" b="1" i="0" dirty="0" err="1">
                <a:solidFill>
                  <a:srgbClr val="FFFFFF"/>
                </a:solidFill>
                <a:latin typeface="Source Sans Pro" panose="020B0503030403020204" pitchFamily="34" charset="0"/>
                <a:ea typeface="Source Sans Pro" panose="020B0503030403020204" pitchFamily="34" charset="0"/>
                <a:sym typeface="Arial"/>
              </a:rPr>
              <a:t>Góga</a:t>
            </a:r>
            <a:r>
              <a:rPr lang="sk-SK" sz="3328" b="1" i="0" dirty="0">
                <a:solidFill>
                  <a:srgbClr val="FFFFFF"/>
                </a:solidFill>
                <a:latin typeface="Source Sans Pro" panose="020B0503030403020204" pitchFamily="34" charset="0"/>
                <a:ea typeface="Source Sans Pro" panose="020B0503030403020204" pitchFamily="34" charset="0"/>
                <a:sym typeface="Arial"/>
              </a:rPr>
              <a:t>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i </a:t>
            </a:r>
            <a:r>
              <a:rPr lang="sk-SK" sz="3328" b="1" i="0" dirty="0" err="1">
                <a:solidFill>
                  <a:srgbClr val="FFFFFF"/>
                </a:solidFill>
                <a:latin typeface="Source Sans Pro" panose="020B0503030403020204" pitchFamily="34" charset="0"/>
                <a:ea typeface="Source Sans Pro" panose="020B0503030403020204" pitchFamily="34" charset="0"/>
                <a:sym typeface="Arial"/>
              </a:rPr>
              <a:t>Magóga</a:t>
            </a:r>
            <a:r>
              <a:rPr lang="sk-SK" sz="3328" b="1" i="0" dirty="0">
                <a:solidFill>
                  <a:srgbClr val="FFFFFF"/>
                </a:solidFill>
                <a:latin typeface="Source Sans Pro" panose="020B0503030403020204" pitchFamily="34" charset="0"/>
                <a:ea typeface="Source Sans Pro" panose="020B0503030403020204" pitchFamily="34" charset="0"/>
                <a:sym typeface="Arial"/>
              </a:rPr>
              <a:t>, aby ich zhromaždil do boja.“</a:t>
            </a:r>
            <a:endParaRPr b="1" dirty="0">
              <a:latin typeface="Source Sans Pro" panose="020B0503030403020204" pitchFamily="34" charset="0"/>
              <a:ea typeface="Source Sans Pro" panose="020B0503030403020204" pitchFamily="34" charset="0"/>
            </a:endParaRPr>
          </a:p>
        </p:txBody>
      </p:sp>
      <p:sp>
        <p:nvSpPr>
          <p:cNvPr id="509" name="Google Shape;509;p5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20,8</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58" descr="nb-en-24-5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16" name="Google Shape;516;p58"/>
          <p:cNvSpPr txBox="1"/>
          <p:nvPr/>
        </p:nvSpPr>
        <p:spPr>
          <a:xfrm>
            <a:off x="779463" y="741363"/>
            <a:ext cx="4134181"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„Ostatní mŕtvi neožili, kým sa nedovŕšilo tisíc rokov. To je prvé vzkriesenie.“</a:t>
            </a:r>
            <a:endParaRPr b="1" dirty="0">
              <a:latin typeface="Source Sans Pro" panose="020B0503030403020204" pitchFamily="34" charset="0"/>
              <a:ea typeface="Source Sans Pro" panose="020B0503030403020204" pitchFamily="34" charset="0"/>
            </a:endParaRPr>
          </a:p>
        </p:txBody>
      </p:sp>
      <p:sp>
        <p:nvSpPr>
          <p:cNvPr id="517" name="Google Shape;517;p5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59" descr="nb-en-24-5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24" name="Google Shape;524;p59"/>
          <p:cNvSpPr txBox="1"/>
          <p:nvPr/>
        </p:nvSpPr>
        <p:spPr>
          <a:xfrm>
            <a:off x="779463" y="741363"/>
            <a:ext cx="3401054"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t>
            </a:r>
            <a:r>
              <a:rPr lang="sk-SK" sz="3328" b="1" dirty="0">
                <a:solidFill>
                  <a:srgbClr val="FFFFFF"/>
                </a:solidFill>
                <a:latin typeface="Source Sans Pro" panose="020B0503030403020204" pitchFamily="34" charset="0"/>
                <a:ea typeface="Source Sans Pro" panose="020B0503030403020204" pitchFamily="34" charset="0"/>
                <a:sym typeface="Arial"/>
              </a:rPr>
              <a:t>je ich toľko ako morského piesku</a:t>
            </a:r>
            <a:r>
              <a:rPr lang="sk-SK" sz="3328" b="1" i="0" dirty="0">
                <a:solidFill>
                  <a:srgbClr val="FFFFFF"/>
                </a:solidFill>
                <a:latin typeface="Source Sans Pro" panose="020B0503030403020204" pitchFamily="34" charset="0"/>
                <a:ea typeface="Source Sans Pro" panose="020B0503030403020204" pitchFamily="34" charset="0"/>
                <a:sym typeface="Arial"/>
              </a:rPr>
              <a:t>.“</a:t>
            </a:r>
            <a:endParaRPr b="1" dirty="0">
              <a:latin typeface="Source Sans Pro" panose="020B0503030403020204" pitchFamily="34" charset="0"/>
              <a:ea typeface="Source Sans Pro" panose="020B0503030403020204" pitchFamily="34" charset="0"/>
            </a:endParaRPr>
          </a:p>
        </p:txBody>
      </p:sp>
      <p:sp>
        <p:nvSpPr>
          <p:cNvPr id="525" name="Google Shape;525;p5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20,8</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6" descr="nb-en-24-6.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60" descr="nb-en-24-6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32" name="Google Shape;532;p60"/>
          <p:cNvSpPr txBox="1"/>
          <p:nvPr/>
        </p:nvSpPr>
        <p:spPr>
          <a:xfrm>
            <a:off x="779463" y="741363"/>
            <a:ext cx="6193973" cy="16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keď sa dovŕši tisíc rokov, satan bude uvoľnený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zo svojho väzenia“</a:t>
            </a:r>
            <a:endParaRPr b="1" dirty="0">
              <a:latin typeface="Source Sans Pro" panose="020B0503030403020204" pitchFamily="34" charset="0"/>
              <a:ea typeface="Source Sans Pro" panose="020B0503030403020204" pitchFamily="34" charset="0"/>
            </a:endParaRPr>
          </a:p>
        </p:txBody>
      </p:sp>
      <p:sp>
        <p:nvSpPr>
          <p:cNvPr id="533" name="Google Shape;533;p6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20,7</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61" descr="nb-en-24-6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40" name="Google Shape;540;p61"/>
          <p:cNvSpPr txBox="1"/>
          <p:nvPr/>
        </p:nvSpPr>
        <p:spPr>
          <a:xfrm>
            <a:off x="7385539" y="730056"/>
            <a:ext cx="4129865" cy="31650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„...vyjde, aby zvádzal národy na štyroch uhloch zeme...aby ich zhromaždil do boja...“</a:t>
            </a:r>
            <a:endParaRPr b="1" dirty="0">
              <a:latin typeface="Source Sans Pro" panose="020B0503030403020204" pitchFamily="34" charset="0"/>
              <a:ea typeface="Source Sans Pro" panose="020B0503030403020204" pitchFamily="34" charset="0"/>
            </a:endParaRPr>
          </a:p>
        </p:txBody>
      </p:sp>
      <p:sp>
        <p:nvSpPr>
          <p:cNvPr id="541" name="Google Shape;541;p6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20,8</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62" descr="nb-en-24-62.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63" descr="nb-en-24-63.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54" name="Google Shape;554;p63"/>
          <p:cNvSpPr txBox="1"/>
          <p:nvPr/>
        </p:nvSpPr>
        <p:spPr>
          <a:xfrm>
            <a:off x="779463" y="741363"/>
            <a:ext cx="7635479" cy="11165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„Vyšli na šíru zem a obkľúčili tábor svätých i milované mesto.“</a:t>
            </a:r>
            <a:endParaRPr b="1" dirty="0">
              <a:latin typeface="Source Sans Pro" panose="020B0503030403020204" pitchFamily="34" charset="0"/>
              <a:ea typeface="Source Sans Pro" panose="020B0503030403020204" pitchFamily="34" charset="0"/>
            </a:endParaRPr>
          </a:p>
        </p:txBody>
      </p:sp>
      <p:sp>
        <p:nvSpPr>
          <p:cNvPr id="555" name="Google Shape;555;p63"/>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20,9</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64" descr="nb-en-24-64.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62" name="Google Shape;562;p64"/>
          <p:cNvSpPr txBox="1"/>
          <p:nvPr/>
        </p:nvSpPr>
        <p:spPr>
          <a:xfrm>
            <a:off x="779463" y="741363"/>
            <a:ext cx="7545385" cy="11165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„Zostúpil však oheň z neba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pohltil ich.</a:t>
            </a:r>
            <a:r>
              <a:rPr lang="sk-SK" sz="3328" b="1" dirty="0">
                <a:solidFill>
                  <a:srgbClr val="FFFFFF"/>
                </a:solidFill>
                <a:latin typeface="Source Sans Pro" panose="020B0503030403020204" pitchFamily="34" charset="0"/>
                <a:ea typeface="Source Sans Pro" panose="020B0503030403020204" pitchFamily="34" charset="0"/>
              </a:rPr>
              <a:t>“</a:t>
            </a:r>
            <a:endParaRPr b="1" dirty="0">
              <a:latin typeface="Source Sans Pro" panose="020B0503030403020204" pitchFamily="34" charset="0"/>
              <a:ea typeface="Source Sans Pro" panose="020B0503030403020204" pitchFamily="34" charset="0"/>
            </a:endParaRPr>
          </a:p>
        </p:txBody>
      </p:sp>
      <p:sp>
        <p:nvSpPr>
          <p:cNvPr id="563" name="Google Shape;563;p64"/>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20,9</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65" descr="nb-en-24-65.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70" name="Google Shape;570;p65"/>
          <p:cNvSpPr txBox="1"/>
          <p:nvPr/>
        </p:nvSpPr>
        <p:spPr>
          <a:xfrm>
            <a:off x="779463" y="741363"/>
            <a:ext cx="5934952" cy="1628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„Diabol, ktorý ich zvádzal,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bol vrhnutý do ohnivého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a sírového jazera...“</a:t>
            </a:r>
            <a:endParaRPr b="1" dirty="0">
              <a:latin typeface="Source Sans Pro" panose="020B0503030403020204" pitchFamily="34" charset="0"/>
              <a:ea typeface="Source Sans Pro" panose="020B0503030403020204" pitchFamily="34" charset="0"/>
            </a:endParaRPr>
          </a:p>
        </p:txBody>
      </p:sp>
      <p:sp>
        <p:nvSpPr>
          <p:cNvPr id="571" name="Google Shape;571;p65"/>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20,10</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66" descr="nb-en-24-66.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78" name="Google Shape;578;p66"/>
          <p:cNvSpPr txBox="1"/>
          <p:nvPr/>
        </p:nvSpPr>
        <p:spPr>
          <a:xfrm>
            <a:off x="6576873" y="741363"/>
            <a:ext cx="4493445" cy="21408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„Smrť a podsvetie boli zvrhnuté do ohnivého jazera. Toto je druhá smrť, ohnivé jazero.“</a:t>
            </a:r>
            <a:endParaRPr b="1" dirty="0">
              <a:latin typeface="Source Sans Pro" panose="020B0503030403020204" pitchFamily="34" charset="0"/>
              <a:ea typeface="Source Sans Pro" panose="020B0503030403020204" pitchFamily="34" charset="0"/>
            </a:endParaRPr>
          </a:p>
        </p:txBody>
      </p:sp>
      <p:sp>
        <p:nvSpPr>
          <p:cNvPr id="579" name="Google Shape;579;p66"/>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20,14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67" descr="nb-en-24-67.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86" name="Google Shape;586;p67"/>
          <p:cNvSpPr txBox="1"/>
          <p:nvPr/>
        </p:nvSpPr>
        <p:spPr>
          <a:xfrm>
            <a:off x="6715122" y="741363"/>
            <a:ext cx="4328015" cy="26529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ak sa našiel niekto, kto nebol zapísaný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v knihe života, bol hodený do ohnivého jazera.“</a:t>
            </a:r>
            <a:endParaRPr b="1" dirty="0">
              <a:latin typeface="Source Sans Pro" panose="020B0503030403020204" pitchFamily="34" charset="0"/>
              <a:ea typeface="Source Sans Pro" panose="020B0503030403020204" pitchFamily="34" charset="0"/>
            </a:endParaRPr>
          </a:p>
        </p:txBody>
      </p:sp>
      <p:sp>
        <p:nvSpPr>
          <p:cNvPr id="587" name="Google Shape;587;p67"/>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20,15</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68" descr="nb-en-24-6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594" name="Google Shape;594;p68"/>
          <p:cNvSpPr txBox="1"/>
          <p:nvPr/>
        </p:nvSpPr>
        <p:spPr>
          <a:xfrm>
            <a:off x="779463" y="741363"/>
            <a:ext cx="7821926"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Pánov deň príde ako zlodej. Vtedy </a:t>
            </a:r>
            <a:br>
              <a:rPr lang="sk-SK" sz="3328" b="1" i="0" dirty="0">
                <a:solidFill>
                  <a:srgbClr val="FFFFFF"/>
                </a:solidFill>
                <a:latin typeface="Source Sans Pro" panose="020B0503030403020204" pitchFamily="34" charset="0"/>
                <a:ea typeface="Source Sans Pro" panose="020B0503030403020204" pitchFamily="34" charset="0"/>
                <a:sym typeface="Arial"/>
              </a:rPr>
            </a:br>
            <a:r>
              <a:rPr lang="sk-SK" sz="3328" b="1" i="0" dirty="0">
                <a:solidFill>
                  <a:srgbClr val="FFFFFF"/>
                </a:solidFill>
                <a:latin typeface="Source Sans Pro" panose="020B0503030403020204" pitchFamily="34" charset="0"/>
                <a:ea typeface="Source Sans Pro" panose="020B0503030403020204" pitchFamily="34" charset="0"/>
                <a:sym typeface="Arial"/>
              </a:rPr>
              <a:t>sa nebesia s rachotom pominú, živly sa rozplynú v ohni a zem i jej diela budú súdené.</a:t>
            </a:r>
            <a:endParaRPr b="1" dirty="0">
              <a:latin typeface="Source Sans Pro" panose="020B0503030403020204" pitchFamily="34" charset="0"/>
              <a:ea typeface="Source Sans Pro" panose="020B0503030403020204" pitchFamily="34" charset="0"/>
            </a:endParaRPr>
          </a:p>
        </p:txBody>
      </p:sp>
      <p:sp>
        <p:nvSpPr>
          <p:cNvPr id="595" name="Google Shape;595;p6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2. Petrova 3,10</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69" descr="nb-en-24-69.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7" descr="nb-en-24-7.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70" descr="nb-en-24-70.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08" name="Google Shape;608;p70"/>
          <p:cNvSpPr txBox="1"/>
          <p:nvPr/>
        </p:nvSpPr>
        <p:spPr>
          <a:xfrm>
            <a:off x="5669524" y="741363"/>
            <a:ext cx="5276915"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„...zotrie im z očí každú slzu a smrť už via</a:t>
            </a:r>
            <a:r>
              <a:rPr lang="sk-SK" sz="3328" b="1" dirty="0">
                <a:solidFill>
                  <a:srgbClr val="FFFFFF"/>
                </a:solidFill>
                <a:latin typeface="Source Sans Pro" panose="020B0503030403020204" pitchFamily="34" charset="0"/>
                <a:ea typeface="Source Sans Pro" panose="020B0503030403020204" pitchFamily="34" charset="0"/>
                <a:sym typeface="Arial"/>
              </a:rPr>
              <a:t>c nebude, ani smútok, ani nárek, ani bolesť už nebude, lebo čo bolo skôr, sa pominulo</a:t>
            </a:r>
            <a:r>
              <a:rPr lang="sk-SK" sz="3328" b="1" i="0" dirty="0">
                <a:solidFill>
                  <a:srgbClr val="FFFFFF"/>
                </a:solidFill>
                <a:latin typeface="Source Sans Pro" panose="020B0503030403020204" pitchFamily="34" charset="0"/>
                <a:ea typeface="Source Sans Pro" panose="020B0503030403020204" pitchFamily="34" charset="0"/>
                <a:sym typeface="Arial"/>
              </a:rPr>
              <a:t>„</a:t>
            </a:r>
            <a:endParaRPr b="1" dirty="0">
              <a:latin typeface="Source Sans Pro" panose="020B0503030403020204" pitchFamily="34" charset="0"/>
              <a:ea typeface="Source Sans Pro" panose="020B0503030403020204" pitchFamily="34" charset="0"/>
            </a:endParaRPr>
          </a:p>
        </p:txBody>
      </p:sp>
      <p:sp>
        <p:nvSpPr>
          <p:cNvPr id="609" name="Google Shape;609;p70"/>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21,4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71" descr="nb-en-24-71.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616" name="Google Shape;616;p71"/>
          <p:cNvSpPr txBox="1"/>
          <p:nvPr/>
        </p:nvSpPr>
        <p:spPr>
          <a:xfrm>
            <a:off x="779463" y="741363"/>
            <a:ext cx="4144331" cy="31650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„A smrť už viac nebude, ani smútok, ani nárek, ani bolesť už nebude, lebo čo bolo skôr, sa pominulo.“</a:t>
            </a:r>
            <a:endParaRPr b="1" dirty="0">
              <a:latin typeface="Source Sans Pro" panose="020B0503030403020204" pitchFamily="34" charset="0"/>
              <a:ea typeface="Source Sans Pro" panose="020B0503030403020204" pitchFamily="34" charset="0"/>
            </a:endParaRPr>
          </a:p>
        </p:txBody>
      </p:sp>
      <p:sp>
        <p:nvSpPr>
          <p:cNvPr id="617" name="Google Shape;617;p71"/>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21,4</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2" name="Google Shape;623;p72">
            <a:extLst>
              <a:ext uri="{FF2B5EF4-FFF2-40B4-BE49-F238E27FC236}">
                <a16:creationId xmlns:a16="http://schemas.microsoft.com/office/drawing/2014/main" id="{83D89627-CB2E-1347-D63D-B8A253B86DA5}"/>
              </a:ext>
            </a:extLst>
          </p:cNvPr>
          <p:cNvPicPr/>
          <p:nvPr/>
        </p:nvPicPr>
        <p:blipFill>
          <a:blip r:embed="rId3"/>
          <a:stretch/>
        </p:blipFill>
        <p:spPr>
          <a:xfrm>
            <a:off x="0" y="2880"/>
            <a:ext cx="11711880" cy="6587640"/>
          </a:xfrm>
          <a:prstGeom prst="rect">
            <a:avLst/>
          </a:prstGeom>
          <a:ln w="0">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73" descr="nb-en-24-73.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74" descr="nb-en-24-74.jpg"/>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3" name="Google Shape;626;p75">
            <a:extLst>
              <a:ext uri="{FF2B5EF4-FFF2-40B4-BE49-F238E27FC236}">
                <a16:creationId xmlns:a16="http://schemas.microsoft.com/office/drawing/2014/main" id="{28E1E16C-D679-5EAB-64AF-26C962CAB558}"/>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8" descr="nb-en-24-8.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31" name="Google Shape;131;p8"/>
          <p:cNvSpPr txBox="1"/>
          <p:nvPr/>
        </p:nvSpPr>
        <p:spPr>
          <a:xfrm>
            <a:off x="779463" y="741363"/>
            <a:ext cx="6239020" cy="21408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u="none" strike="noStrike" cap="none" dirty="0">
                <a:solidFill>
                  <a:srgbClr val="FFFFFF"/>
                </a:solidFill>
                <a:latin typeface="Source Sans Pro" panose="020B0503030403020204" pitchFamily="34" charset="0"/>
                <a:ea typeface="Source Sans Pro" panose="020B0503030403020204" pitchFamily="34" charset="0"/>
                <a:sym typeface="Arial"/>
              </a:rPr>
              <a:t>„Videl som anjela zostupujúceho z neba. </a:t>
            </a:r>
            <a:br>
              <a:rPr lang="sk-SK" sz="3328" b="1" i="0" u="none" strike="noStrike" cap="none" dirty="0">
                <a:solidFill>
                  <a:srgbClr val="FFFFFF"/>
                </a:solidFill>
                <a:latin typeface="Source Sans Pro" panose="020B0503030403020204" pitchFamily="34" charset="0"/>
                <a:ea typeface="Source Sans Pro" panose="020B0503030403020204" pitchFamily="34" charset="0"/>
                <a:sym typeface="Arial"/>
              </a:rPr>
            </a:br>
            <a:r>
              <a:rPr lang="sk-SK" sz="3328" b="1" i="0" u="none" strike="noStrike" cap="none" dirty="0">
                <a:solidFill>
                  <a:srgbClr val="FFFFFF"/>
                </a:solidFill>
                <a:latin typeface="Source Sans Pro" panose="020B0503030403020204" pitchFamily="34" charset="0"/>
                <a:ea typeface="Source Sans Pro" panose="020B0503030403020204" pitchFamily="34" charset="0"/>
                <a:sym typeface="Arial"/>
              </a:rPr>
              <a:t>Mal kľúč od priepasti a v ruke veľkú reťaz.“</a:t>
            </a:r>
            <a:endParaRPr b="1" dirty="0">
              <a:latin typeface="Source Sans Pro" panose="020B0503030403020204" pitchFamily="34" charset="0"/>
              <a:ea typeface="Source Sans Pro" panose="020B0503030403020204" pitchFamily="34" charset="0"/>
            </a:endParaRPr>
          </a:p>
        </p:txBody>
      </p:sp>
      <p:sp>
        <p:nvSpPr>
          <p:cNvPr id="132" name="Google Shape;132;p8"/>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20,1</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9" descr="nb-en-24-9.jpg"/>
          <p:cNvPicPr preferRelativeResize="0"/>
          <p:nvPr/>
        </p:nvPicPr>
        <p:blipFill rotWithShape="1">
          <a:blip r:embed="rId3">
            <a:alphaModFix/>
          </a:blip>
          <a:srcRect/>
          <a:stretch/>
        </p:blipFill>
        <p:spPr>
          <a:xfrm>
            <a:off x="0" y="0"/>
            <a:ext cx="11712240" cy="6588135"/>
          </a:xfrm>
          <a:prstGeom prst="rect">
            <a:avLst/>
          </a:prstGeom>
          <a:noFill/>
          <a:ln>
            <a:noFill/>
          </a:ln>
        </p:spPr>
      </p:pic>
      <p:sp>
        <p:nvSpPr>
          <p:cNvPr id="139" name="Google Shape;139;p9"/>
          <p:cNvSpPr txBox="1"/>
          <p:nvPr/>
        </p:nvSpPr>
        <p:spPr>
          <a:xfrm>
            <a:off x="6941974" y="741363"/>
            <a:ext cx="4344247" cy="2652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k-SK" sz="3328" b="1" i="0" dirty="0">
                <a:solidFill>
                  <a:srgbClr val="FFFFFF"/>
                </a:solidFill>
                <a:latin typeface="Source Sans Pro" panose="020B0503030403020204" pitchFamily="34" charset="0"/>
                <a:ea typeface="Source Sans Pro" panose="020B0503030403020204" pitchFamily="34" charset="0"/>
                <a:sym typeface="Arial"/>
              </a:rPr>
              <a:t>„Zmocnil sa draka, toho starého hada, ktorým je diabol, satan, a spútal ho na tisíc rokov…“</a:t>
            </a:r>
            <a:endParaRPr b="1" dirty="0">
              <a:latin typeface="Source Sans Pro" panose="020B0503030403020204" pitchFamily="34" charset="0"/>
              <a:ea typeface="Source Sans Pro" panose="020B0503030403020204" pitchFamily="34" charset="0"/>
            </a:endParaRPr>
          </a:p>
        </p:txBody>
      </p:sp>
      <p:sp>
        <p:nvSpPr>
          <p:cNvPr id="140" name="Google Shape;140;p9"/>
          <p:cNvSpPr txBox="1"/>
          <p:nvPr/>
        </p:nvSpPr>
        <p:spPr>
          <a:xfrm>
            <a:off x="5450696" y="4625169"/>
            <a:ext cx="5495743" cy="476412"/>
          </a:xfrm>
          <a:prstGeom prst="rect">
            <a:avLst/>
          </a:prstGeom>
          <a:noFill/>
          <a:ln>
            <a:noFill/>
          </a:ln>
        </p:spPr>
        <p:txBody>
          <a:bodyPr spcFirstLastPara="1" wrap="square" lIns="91425" tIns="45700" rIns="91425" bIns="45700" anchor="b" anchorCtr="0">
            <a:spAutoFit/>
          </a:bodyPr>
          <a:lstStyle/>
          <a:p>
            <a:pPr marL="0" marR="0" lvl="0" indent="0" algn="r" rtl="0">
              <a:spcBef>
                <a:spcPts val="0"/>
              </a:spcBef>
              <a:spcAft>
                <a:spcPts val="0"/>
              </a:spcAft>
              <a:buNone/>
            </a:pPr>
            <a:r>
              <a:rPr lang="sk-SK" sz="2496" b="1" i="0" dirty="0">
                <a:solidFill>
                  <a:srgbClr val="FFFFFF"/>
                </a:solidFill>
                <a:latin typeface="Source Sans Pro" panose="020B0503030403020204" pitchFamily="34" charset="0"/>
                <a:ea typeface="Source Sans Pro" panose="020B0503030403020204" pitchFamily="34" charset="0"/>
                <a:sym typeface="Arial"/>
              </a:rPr>
              <a:t>Zjavenie 20,2-3</a:t>
            </a:r>
            <a:endParaRPr b="1" dirty="0">
              <a:latin typeface="Source Sans Pro" panose="020B0503030403020204" pitchFamily="34" charset="0"/>
              <a:ea typeface="Source Sans Pro" panose="020B0503030403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5067</Words>
  <Application>Microsoft Office PowerPoint</Application>
  <PresentationFormat>Vlastní</PresentationFormat>
  <Paragraphs>203</Paragraphs>
  <Slides>75</Slides>
  <Notes>75</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75</vt:i4>
      </vt:variant>
    </vt:vector>
  </HeadingPairs>
  <TitlesOfParts>
    <vt:vector size="80" baseType="lpstr">
      <vt:lpstr>Arial</vt:lpstr>
      <vt:lpstr>Calibri</vt:lpstr>
      <vt:lpstr>Source Sans Pro</vt:lpstr>
      <vt:lpstr>Source Sans Pro Light</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Filip Podsedník</dc:creator>
  <cp:lastModifiedBy>Filip Podsedník</cp:lastModifiedBy>
  <cp:revision>1</cp:revision>
  <dcterms:created xsi:type="dcterms:W3CDTF">2013-01-27T09:14:16Z</dcterms:created>
  <dcterms:modified xsi:type="dcterms:W3CDTF">2025-05-14T09:29:09Z</dcterms:modified>
</cp:coreProperties>
</file>