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jnPo3ejLFaIg2e6ZTux/PYh/xV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84" autoAdjust="0"/>
  </p:normalViewPr>
  <p:slideViewPr>
    <p:cSldViewPr snapToGrid="0">
      <p:cViewPr varScale="1">
        <p:scale>
          <a:sx n="98" d="100"/>
          <a:sy n="98" d="100"/>
        </p:scale>
        <p:origin x="294" y="102"/>
      </p:cViewPr>
      <p:guideLst>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400"/>
              <a:buNone/>
            </a:pPr>
            <a:r>
              <a:rPr lang="sk-SK" sz="1200" dirty="0"/>
              <a:t>Prajem Vám krásny deň a vítam Vás na dnešnej prednáške</a:t>
            </a:r>
          </a:p>
        </p:txBody>
      </p:sp>
      <p:sp>
        <p:nvSpPr>
          <p:cNvPr id="83" name="Google Shape;83;p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„Stíhanie, prenasledovanie a väznenie mohli len ťažko zahliadnuť v budúcnosti lepšie zajtrajšky a mnohí došli k záveru, že pre tých, ktorí chcú slúžiť Bohu podľa toho, ako im kázalo ich svedomie, prestalo byť Anglicko obývateľnou zemou.“  </a:t>
            </a:r>
            <a:r>
              <a:rPr lang="sk-SK" sz="1200" b="0" i="0" dirty="0" err="1">
                <a:solidFill>
                  <a:schemeClr val="dk1"/>
                </a:solidFill>
                <a:latin typeface="Calibri"/>
                <a:ea typeface="Calibri"/>
                <a:cs typeface="Calibri"/>
                <a:sym typeface="Calibri"/>
              </a:rPr>
              <a:t>History</a:t>
            </a:r>
            <a:r>
              <a:rPr lang="sk-SK" sz="1200" b="0" i="0" dirty="0">
                <a:solidFill>
                  <a:schemeClr val="dk1"/>
                </a:solidFill>
                <a:latin typeface="Calibri"/>
                <a:ea typeface="Calibri"/>
                <a:cs typeface="Calibri"/>
                <a:sym typeface="Calibri"/>
              </a:rPr>
              <a:t> of New </a:t>
            </a:r>
            <a:r>
              <a:rPr lang="sk-SK" sz="1200" b="0" i="0" dirty="0" err="1">
                <a:solidFill>
                  <a:schemeClr val="dk1"/>
                </a:solidFill>
                <a:latin typeface="Calibri"/>
                <a:ea typeface="Calibri"/>
                <a:cs typeface="Calibri"/>
                <a:sym typeface="Calibri"/>
              </a:rPr>
              <a:t>England</a:t>
            </a:r>
            <a:r>
              <a:rPr lang="sk-SK" sz="1200" b="0" i="0" dirty="0">
                <a:solidFill>
                  <a:schemeClr val="dk1"/>
                </a:solidFill>
                <a:latin typeface="Calibri"/>
                <a:ea typeface="Calibri"/>
                <a:cs typeface="Calibri"/>
                <a:sym typeface="Calibri"/>
              </a:rPr>
              <a:t>, 3. kap, </a:t>
            </a:r>
            <a:r>
              <a:rPr lang="sk-SK" sz="1200" b="0" i="0" dirty="0" err="1">
                <a:solidFill>
                  <a:schemeClr val="dk1"/>
                </a:solidFill>
                <a:latin typeface="Calibri"/>
                <a:ea typeface="Calibri"/>
                <a:cs typeface="Calibri"/>
                <a:sym typeface="Calibri"/>
              </a:rPr>
              <a:t>odst</a:t>
            </a:r>
            <a:r>
              <a:rPr lang="sk-SK" sz="1200" b="0" i="0" dirty="0">
                <a:solidFill>
                  <a:schemeClr val="dk1"/>
                </a:solidFill>
                <a:latin typeface="Calibri"/>
                <a:ea typeface="Calibri"/>
                <a:cs typeface="Calibri"/>
                <a:sym typeface="Calibri"/>
              </a:rPr>
              <a:t>. 43.</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140" name="Google Shape;140;p1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keď sa zdalo, že im Božia prozreteľnosť ukazuje cestu cez oceán, do zeme, kde by mohli nájsť novú vlasť...“  Veľký spor,  </a:t>
            </a:r>
            <a:r>
              <a:rPr lang="sk-SK" sz="1200" b="0" i="0" dirty="0" err="1">
                <a:solidFill>
                  <a:schemeClr val="dk1"/>
                </a:solidFill>
                <a:latin typeface="Calibri"/>
                <a:ea typeface="Calibri"/>
                <a:cs typeface="Calibri"/>
                <a:sym typeface="Calibri"/>
              </a:rPr>
              <a:t>Ellen</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Whiteová</a:t>
            </a:r>
            <a:r>
              <a:rPr lang="sk-SK" sz="1200" b="0" i="0" dirty="0">
                <a:solidFill>
                  <a:schemeClr val="dk1"/>
                </a:solidFill>
                <a:latin typeface="Calibri"/>
                <a:ea typeface="Calibri"/>
                <a:cs typeface="Calibri"/>
                <a:sym typeface="Calibri"/>
              </a:rPr>
              <a:t>, s. 291</a:t>
            </a:r>
            <a:endParaRPr dirty="0"/>
          </a:p>
        </p:txBody>
      </p:sp>
      <p:sp>
        <p:nvSpPr>
          <p:cNvPr id="148" name="Google Shape;148;p1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 name="Google Shape;155;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zanechať svojim deťom tak cenné dedičstvo náboženskej slobody, bez váhania sa na túto cestu vydali.“</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Na palube lodi </a:t>
            </a:r>
            <a:r>
              <a:rPr lang="sk-SK" sz="1200" b="0" i="0" dirty="0" err="1">
                <a:solidFill>
                  <a:schemeClr val="dk1"/>
                </a:solidFill>
                <a:latin typeface="Calibri"/>
                <a:ea typeface="Calibri"/>
                <a:cs typeface="Calibri"/>
                <a:sym typeface="Calibri"/>
              </a:rPr>
              <a:t>Mayflower</a:t>
            </a:r>
            <a:r>
              <a:rPr lang="sk-SK" sz="1200" b="0" i="0" dirty="0">
                <a:solidFill>
                  <a:schemeClr val="dk1"/>
                </a:solidFill>
                <a:latin typeface="Calibri"/>
                <a:ea typeface="Calibri"/>
                <a:cs typeface="Calibri"/>
                <a:sym typeface="Calibri"/>
              </a:rPr>
              <a:t> prekonalo 102 pútnikov 64 príšerných dní cesty cez Atlantik.</a:t>
            </a:r>
            <a:endParaRPr dirty="0"/>
          </a:p>
        </p:txBody>
      </p:sp>
      <p:sp>
        <p:nvSpPr>
          <p:cNvPr id="156" name="Google Shape;156;p1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 name="Google Shape;163;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A tak nakoniec 9. novembra 1620 dorazili na pobrežie Nového sveta. Tam padli na kolená a ďakovali Bohu za bezpečnú cestu a za nový domov.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Čoskoro sa rozniesla po Starom svete dobrá správa o zemi, kde si každý môže užívať plody vlastnej práce a načúvať hlasu svojho svedomia. Tisíce ľudí sa plavilo k pobrežiu Nového sveta.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V roku 1775 vypukol boj kolóniu o nezávislosť a v podvečer 4. júna 1776 bola potvrdená Deklarácia nezávislosti. Tento vysoko cenený dokument bol spísaný Thomasom Jeffersonom a hovorí sa v ňom toto:</a:t>
            </a:r>
            <a:endParaRPr/>
          </a:p>
        </p:txBody>
      </p:sp>
      <p:sp>
        <p:nvSpPr>
          <p:cNvPr id="164" name="Google Shape;164;p1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„Pokladáme za samozrejmé pravdy, že všetci ľudia boli stvorení seberovní, že sú obdarení svojim Stvoriteľom určitými neodňateľnými právami, že medzi tieto práva náleží život, sloboda a sledovanie osobného šťastia.“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Trinásť rokov po Deklarácii nezávislosti bola ratifikovaná aj ústava. Prvých desať dodatkov k ústave sú známe ako Listina základných ľudských práv a slobôd.</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Prvý dodatok začína:</a:t>
            </a:r>
            <a:endParaRPr dirty="0"/>
          </a:p>
        </p:txBody>
      </p:sp>
      <p:sp>
        <p:nvSpPr>
          <p:cNvPr id="170" name="Google Shape;170;p1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„Kongres nesmie vydávať zákony zavádzajúce nejaké náboženstvo alebo zákony, ktoré by zakazovali slobodné vyznávanie nejakého náboženstva;“</a:t>
            </a:r>
            <a:endParaRPr dirty="0"/>
          </a:p>
        </p:txBody>
      </p:sp>
      <p:sp>
        <p:nvSpPr>
          <p:cNvPr id="178" name="Google Shape;178;p1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Tento národ bol založený bez kráľovskej moci a bez štátnej cirkvi. Otcovia zakladatelia Spojených štátov boli odhodlaní, že Amerika sa bude riadiť týmito dvoma veľkými princípmi: občianskou a náboženskou slobodou. Cirkev a štát už mali byť navždy oddelené. Amerika bola predurčená k tomu, aby sa stala veľkou zemou!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Izolované kolónie stretávajúce sa s problémami vytvorili konfederáciu mocných štátov a svet bol udivený mierom a  prosperitou, bez cirkvi s pápežom a štátom bez kráľa.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Doposiaľ sme študovali proroctvá týkajúce sa minulých ríš a ako dejiny dosvedčujú ich presné naplnenie, ale čo Spojené štáty - existuje nejaké biblické proroctvo o tejto zemi?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Áno je tu také! Tento energický a dynamický národ so všetkým svojim dôležitým prorokom v náboženských otázkach nebol z biblických proroctiev vynechaný.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Štrnásť storočí pred Kolumbom, ktorý objavil Nový svet, biblický prorok menom Ján predpovedal, že Amerika jedinečným spôsobom nadobudne moc; doba, kedy zosilnie; typ jej vlády a jej vplyv na svetovú politiku.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Boh prehováral ku svojim prorokom naprieč storočiami ohľadom týchto veľkých svetových národov a ohľadom súvislostí s akou budú ovplyvňovať osud jeho ľudu.</a:t>
            </a:r>
            <a:endParaRPr/>
          </a:p>
        </p:txBody>
      </p:sp>
      <p:sp>
        <p:nvSpPr>
          <p:cNvPr id="186" name="Google Shape;186;p1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 name="Google Shape;191;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 Zjavení 13 Ján popisuje mocnosť (šelmu), ktorá je totožná s tou v Zjavení 13,1 „malým rohom„ a rovnaká moc je popísaná aj u proroka Daniela: „Videl som vystupovať z mora šelmu. Mala desať rohov a sedem hláv, na rohoch desať diadémov a na hlavách rúhavé mená.“</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Ján pokračuje:</a:t>
            </a:r>
            <a:endParaRPr dirty="0"/>
          </a:p>
        </p:txBody>
      </p:sp>
      <p:sp>
        <p:nvSpPr>
          <p:cNvPr id="192" name="Google Shape;192;p1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„Šelma, ktorú som videl, podobala sa leopardovi; nohy mala ako medveď...“</a:t>
            </a:r>
            <a:endParaRPr dirty="0"/>
          </a:p>
        </p:txBody>
      </p:sp>
      <p:sp>
        <p:nvSpPr>
          <p:cNvPr id="200" name="Google Shape;200;p1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 a jej tlama bola ako tlama leva. Drak jej dal svoju silu, svoj trón i svoju veľkú moc.“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Spomeňte si, že sme študovali proroctvo o žene v bielom a o drakovi v Zjavení 12, kde sme objavili, že drak je diabol, ktorý pracuje skrze pohanský Rím.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Zistili sme, že tejto mocnosti (šelme) zo Zjavenia 13 bola daná sila, trón a veľká moc.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Dejiny zaznamenávajú, že Konštantín, rímsky cisár venoval svoje hlavné mesto - Rím</a:t>
            </a:r>
            <a:endParaRPr dirty="0"/>
          </a:p>
        </p:txBody>
      </p:sp>
      <p:sp>
        <p:nvSpPr>
          <p:cNvPr id="208" name="Google Shape;208;p1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Spojené štáty v proroctve Biblie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91" name="Google Shape;91;p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13,7)   vrátane armády a pokladov - rímskemu biskupovi, a tým sa naplnilo toto proroctvo. Verš sedem hovorí: „Dostala i schopnosť bojovať proti svätým a víťaziť nad nimi.“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Ján tiež potvrdzuje, že táto moc bude trvať „štyridsať dva mesiacov„ čiže 1260 rokov. Je to rovnaké obdobie ako to, ktoré Daniel videl u „malého rohu„.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Šelma zo Zjavenia 13 a „malý roh„ z Daniele 7 oba symbolizujú pápežstvo. Keď Ján hovoril o sedemhlavej šelme zo Zjavenia, napísal:</a:t>
            </a:r>
            <a:endParaRPr dirty="0"/>
          </a:p>
        </p:txBody>
      </p:sp>
      <p:sp>
        <p:nvSpPr>
          <p:cNvPr id="216" name="Google Shape;216;p2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„Jednu z hláv mala akoby dobitú na smrť, ale jej smrteľná rana sa zahojila. Celá zem sa s obdivom obzerala za šelmou;“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Študovali sme prvú časť tohto proroctva a jeho naplnenie už skôr. Ráno dňa 15. februára 1798 bol pápež </a:t>
            </a:r>
            <a:r>
              <a:rPr lang="sk-SK" sz="1200" b="0" i="0" dirty="0" err="1">
                <a:solidFill>
                  <a:schemeClr val="dk1"/>
                </a:solidFill>
                <a:latin typeface="Calibri"/>
                <a:ea typeface="Calibri"/>
                <a:cs typeface="Calibri"/>
                <a:sym typeface="Calibri"/>
              </a:rPr>
              <a:t>Pius</a:t>
            </a:r>
            <a:r>
              <a:rPr lang="sk-SK" sz="1200" b="0" i="0" dirty="0">
                <a:solidFill>
                  <a:schemeClr val="dk1"/>
                </a:solidFill>
                <a:latin typeface="Calibri"/>
                <a:ea typeface="Calibri"/>
                <a:cs typeface="Calibri"/>
                <a:sym typeface="Calibri"/>
              </a:rPr>
              <a:t> VI. odvedený a zajatý francúzskym generálom </a:t>
            </a:r>
            <a:r>
              <a:rPr lang="sk-SK" sz="1200" b="0" i="0" dirty="0" err="1">
                <a:solidFill>
                  <a:schemeClr val="dk1"/>
                </a:solidFill>
                <a:latin typeface="Calibri"/>
                <a:ea typeface="Calibri"/>
                <a:cs typeface="Calibri"/>
                <a:sym typeface="Calibri"/>
              </a:rPr>
              <a:t>Berthierom</a:t>
            </a:r>
            <a:r>
              <a:rPr lang="sk-SK" sz="1200" b="0" i="0" dirty="0">
                <a:solidFill>
                  <a:schemeClr val="dk1"/>
                </a:solidFill>
                <a:latin typeface="Calibri"/>
                <a:ea typeface="Calibri"/>
                <a:cs typeface="Calibri"/>
                <a:sym typeface="Calibri"/>
              </a:rPr>
              <a:t>.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Pápež zomrel v exile nasledujúceho roku. Pápežská moc bola zlomená.</a:t>
            </a:r>
            <a:endParaRPr dirty="0"/>
          </a:p>
        </p:txBody>
      </p:sp>
      <p:sp>
        <p:nvSpPr>
          <p:cNvPr id="224" name="Google Shape;224;p2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Jedna z jej hláv bola „smrteľne zranená„. Celé desaťročia malo pápežstvo len pramalý alebo žiadny vplyv na náboženské a politické udalosti medzi národmi. Ale podľa biblického proroctva sa znovu vzchopí. Rana bude uzdravená!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Bola rana uzdravená? Určite, dnes nie je pochyb o vplyve pápežstva a náboženskej a politickej otázky po celom svete. Ozdravovací proces veľmi pokročil podpísaním Konkordátu medzi Mussoliniho talianskou vládou a Vatikánom v r. 1929. Táto zmluva dávala pápežovi suverenitu nad Vatikánskym štátom, a obnovila tak jeho politický štatút.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Teraz si povšimnite ďalšie časti Jánovho videnia. Staručký prorok videl najzaujímavejšiu scénu.</a:t>
            </a:r>
            <a:endParaRPr dirty="0"/>
          </a:p>
        </p:txBody>
      </p:sp>
      <p:sp>
        <p:nvSpPr>
          <p:cNvPr id="232" name="Google Shape;232;p2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13,11)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„Potom som videl inú šelmu vystupovať zo zeme. Mala dva rohy podobné Baránkovým, ale hovorila ako drak.“</a:t>
            </a:r>
            <a:endParaRPr dirty="0"/>
          </a:p>
        </p:txBody>
      </p:sp>
      <p:sp>
        <p:nvSpPr>
          <p:cNvPr id="238" name="Google Shape;238;p2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 name="Google Shape;245;p2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Na tomto národe bolo niečo odlišné. Iné šelmy vychádzali z mora či z obývaných oblastí sveta. Tento národ vzíde zo zeme alebo z divočiny.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Chvíľku premýšľajte! Ktorý mladý, mierumilovný národ sa zmohol k moci a význačnosti v opustenej oblasti sveta okolo r. 1798 - v rovnakej dobe, kedy pápežstvo dostalo „smrteľnú ranu„?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Len jediný národ zapadá do týchto prorockých poznávacích znamení - Spojené štáty americké. Len v priebehu dvoch storočí sa stali jedným z najmocnejších národov na svete.</a:t>
            </a:r>
            <a:endParaRPr dirty="0"/>
          </a:p>
        </p:txBody>
      </p:sp>
      <p:sp>
        <p:nvSpPr>
          <p:cNvPr id="246" name="Google Shape;246;p2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p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pozoruhodné, že táto šelma vypadajúca ako baránok nemá koruny na svojich rohoch, ako je to u iných šelmách. Inými slovami, bude to národ bez kráľa a bude mať cirkev bez pápeža.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Prosím všimnite si rozpoznávacích znakov tejto šelmy podobné baránkovi zo Zjavenia 13. Popis proroctva určuje Spojené štáty ako mocnosť, ktorá povstane z divočiny.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Všimnite si týchto charakteristických znakov: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  1. Povstane z divočiny, nie z obývanej časti sveta. Presne to sa stalo.</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  2. Dosiahne význačnosť rovnako ako šelma podobná leopardovi zo Zjavenia 13, ktorá bola „smrteľne zranená“. Nastalo to okolo r. 1798 – práve včas</a:t>
            </a:r>
            <a:endParaRPr dirty="0"/>
          </a:p>
        </p:txBody>
      </p:sp>
      <p:sp>
        <p:nvSpPr>
          <p:cNvPr id="252" name="Google Shape;252;p2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3. bude to demokratická mocnosť, pretože nemá koruny, ktoré označujú kráľovskú moc. Bude to republika šíriaca po svete demokraciu.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4.  Stane sa svetovou mocnosťou, ktorá povedie zbytok sveta k uctievaniu šelmy a prijatia jej znamenia.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Je jasné, že Boh si používa symbolizmus k popisu Spojených štátov amerických a ukazuje rolu, ktorú budú hrať v záverečných udalostiach svetových dejín.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Socha slobody bola dlho symbolom slobody, ktorej sa ľudia tešili v tejto zemi.</a:t>
            </a:r>
            <a:endParaRPr/>
          </a:p>
        </p:txBody>
      </p:sp>
      <p:sp>
        <p:nvSpPr>
          <p:cNvPr id="258" name="Google Shape;258;p2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13,11)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 ale hovorila ako drak.“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 zrejmé, že niekedy, nejako prídu zmeny vo vláde tejto zeme. A je pravda, že už k nim dochádza. Národ obvykle prehovára svojimi legislatívnymi počinmi a tvorbou zákonov.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naprieč dejinami kedykoľvek a kdekoľvek zaznel drakov hlas, nastalo prenasledovanie. Proroctvo pokračuje s veľmi prekvapivým oznámením. Keď Boh hovorí o Amerike, Biblia hovorí:</a:t>
            </a:r>
            <a:endParaRPr sz="1200" b="0" i="0" dirty="0">
              <a:solidFill>
                <a:schemeClr val="dk1"/>
              </a:solidFill>
              <a:latin typeface="Calibri"/>
              <a:ea typeface="Calibri"/>
              <a:cs typeface="Calibri"/>
              <a:sym typeface="Calibri"/>
            </a:endParaRPr>
          </a:p>
        </p:txBody>
      </p:sp>
      <p:sp>
        <p:nvSpPr>
          <p:cNvPr id="264" name="Google Shape;264;p2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2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„Vykonáva všetku moc prvej šelmy pred jej očami a pôsobí, aby sa zem a jej obyvatelia klaňali prvej šelme...“</a:t>
            </a:r>
            <a:endParaRPr dirty="0"/>
          </a:p>
        </p:txBody>
      </p:sp>
      <p:sp>
        <p:nvSpPr>
          <p:cNvPr id="272" name="Google Shape;272;p2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p2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 ktorej smrteľná rana sa zahojila.“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Akokoľvek sa to môže zdať neuveriteľné, charakteristika prenasledovania u prvej šelmy či pápežského Ríma sa zdvojí u šelmy, ktorá vypadá ako baránok, ale hovorí ako drak - čo sú Spojené štáty. Proroctvo hovorí, že táto šelma podobná baránkovi povedie ľudí k tomu, aby uctievali prvú šelmu čiže pápežský Rím.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Človek by si povedal, že niečo také sa v Spojených štátoch NIKDY nemôže stať.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Deklarácia nezávislosti, Ústava a Listina základných ľudských práv a slobôd budú predsa občanov chrániť pred zásahmi do ich slobôd. Spoločne totiž garantujú odluku štátu od cirkvi.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Akékoľvek zásahy do týchto slobôd by šli priamo proti princípom vlády.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Jediný spôsob, ako sa to kedy môže stať je vtedy, keď princípy vpísané do Ústavy USA budú opustené a jednoducho ignorované. Akokoľvek sa to zdá podivné, UŽ SA TO DEJE.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Biblia jasne prehlasuje, že to tak bude! Ďalej proroctvo o Spojených štátoch pokračuje:</a:t>
            </a:r>
            <a:endParaRPr dirty="0"/>
          </a:p>
        </p:txBody>
      </p:sp>
      <p:sp>
        <p:nvSpPr>
          <p:cNvPr id="280" name="Google Shape;280;p2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Javí sa, že Boh na Ameriku vylial svoju milosť v hojnosti. Úžasné scenérie, mohutné horské masívy, úrodné údolia,</a:t>
            </a:r>
            <a:endParaRPr/>
          </a:p>
        </p:txBody>
      </p:sp>
      <p:sp>
        <p:nvSpPr>
          <p:cNvPr id="98" name="Google Shape;98;p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3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„Robí veľké znamenia, takže aj oheň zostupuje z neba na zem pred zrakmi ľudí.“</a:t>
            </a:r>
            <a:endParaRPr sz="1200" b="0" i="0" dirty="0">
              <a:solidFill>
                <a:schemeClr val="dk1"/>
              </a:solidFill>
              <a:latin typeface="Calibri"/>
              <a:ea typeface="Calibri"/>
              <a:cs typeface="Calibri"/>
              <a:sym typeface="Calibri"/>
            </a:endParaRPr>
          </a:p>
        </p:txBody>
      </p:sp>
      <p:sp>
        <p:nvSpPr>
          <p:cNvPr id="288" name="Google Shape;288;p3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3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„Obyvateľov zeme zvádza znameniami, ktoré má dovolené konať pred očami šelmy;“</a:t>
            </a:r>
            <a:endParaRPr dirty="0"/>
          </a:p>
        </p:txBody>
      </p:sp>
      <p:sp>
        <p:nvSpPr>
          <p:cNvPr id="296" name="Google Shape;296;p3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3" name="Google Shape;303;p3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„...nahovára obyvateľov zeme, aby zhotovili obraz šelmy, ktorá má ranu od meča, ale ožila.“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„Moment,„ poviete si, „Čo je to za sochu tej šelmy, o ktorej sa v texte hovorí?„ To je dobrá otázka.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Aby sme urobili sochu alebo obraz niečoho, musíme to napodobniť. Znamená to, že vláda Spojených štátov začne kopírovať ciele a nariadenia pápežského Ríma.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Zruší to rozdeľujúcu stenu medzi cirkvou a štátom. Náboženská moc tak dostane kontrolu nad vládou, takže bude presadzovať náboženské zákony, lebo Biblia hovorí, že:</a:t>
            </a:r>
            <a:endParaRPr dirty="0"/>
          </a:p>
        </p:txBody>
      </p:sp>
      <p:sp>
        <p:nvSpPr>
          <p:cNvPr id="304" name="Google Shape;304;p3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1" name="Google Shape;311;p3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„Pôsobí, aby sa zem a jej obyvatelia klaňali prvej šelme, ktorej smrteľná rana sa zahojila.“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Toto proroctvo jasne naznačuje, že moc tohto národa bude použitá k vynucovaniu určitej náboženskej poslušnosti, ktorá má byť znakom lojality k pápežstvu.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Nechajme Bibliu a pápežské výroky, aby zodpovedali túto otázku. Boh dáva v Zjavení 17,9-10 desivé varovanie.</a:t>
            </a:r>
            <a:endParaRPr dirty="0"/>
          </a:p>
        </p:txBody>
      </p:sp>
      <p:sp>
        <p:nvSpPr>
          <p:cNvPr id="312" name="Google Shape;312;p3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3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14,9)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 sa niekto bude klaňať šelme a jej obrazu a prijme znak na svoje čelo alebo na ruku...“</a:t>
            </a:r>
            <a:endParaRPr dirty="0"/>
          </a:p>
        </p:txBody>
      </p:sp>
      <p:sp>
        <p:nvSpPr>
          <p:cNvPr id="320" name="Google Shape;320;p3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3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14,10)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„...aj ten bude piť z vína Božieho hnevu, nezriedeného, naliateho do kalicha jeho hnevu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Boh však tiež dáva posolstvá nádeje tým, ktorí mu sú verní.</a:t>
            </a:r>
            <a:endParaRPr dirty="0"/>
          </a:p>
        </p:txBody>
      </p:sp>
      <p:sp>
        <p:nvSpPr>
          <p:cNvPr id="328" name="Google Shape;328;p3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14,12)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 tomto je trpezlivosť svätých, ktorí zachovávajú Božie prikázania a vieru Ježiša.“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Keďže tí, ktorí zachovávajú Božie prikázania sú v kontraste s tými, ktorí uctievajú šelmu, je zrejmé, že zachovávanie Božieho zákona na strane jednej a jeho porušovanie na strane druhej tvorí rozdiel medzi Božími ctiteľmi a ctiteľmi šelmy.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Keď hovorí o rovnakej moci, o moci šelmy, Pavol hovorí:</a:t>
            </a:r>
            <a:endParaRPr dirty="0"/>
          </a:p>
        </p:txBody>
      </p:sp>
      <p:sp>
        <p:nvSpPr>
          <p:cNvPr id="336" name="Google Shape;336;p3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3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(2. </a:t>
            </a:r>
            <a:r>
              <a:rPr lang="sk-SK" sz="1200" b="0" i="0" dirty="0" err="1">
                <a:solidFill>
                  <a:schemeClr val="dk1"/>
                </a:solidFill>
                <a:latin typeface="Calibri"/>
                <a:ea typeface="Calibri"/>
                <a:cs typeface="Calibri"/>
                <a:sym typeface="Calibri"/>
              </a:rPr>
              <a:t>Tesaloničanom</a:t>
            </a:r>
            <a:r>
              <a:rPr lang="sk-SK" sz="1200" b="0" i="0" dirty="0">
                <a:solidFill>
                  <a:schemeClr val="dk1"/>
                </a:solidFill>
                <a:latin typeface="Calibri"/>
                <a:ea typeface="Calibri"/>
                <a:cs typeface="Calibri"/>
                <a:sym typeface="Calibri"/>
              </a:rPr>
              <a:t> 2,4) T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„Ktorý sa protiví a povyšuje nad všetko, čo nesie Božie meno alebo je predmetom úcty, a to tak, že sa posadí do Božieho chrámu a bude sa vydávať za Boha.“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Zmenou Božieho zákona sa pápežstvo postaví nad Boha. Pokúsilo sa to už urobiť? Otvorene to priznáva!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Katolícka encyklopédia, sv. 4, s. 153 - tam sa píše:</a:t>
            </a:r>
            <a:endParaRPr dirty="0"/>
          </a:p>
        </p:txBody>
      </p:sp>
      <p:sp>
        <p:nvSpPr>
          <p:cNvPr id="344" name="Google Shape;344;p3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1" name="Google Shape;351;p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„Cirkev...po zmene dňa odpočinku zo židovského sabatu čiže siedmeho dňa týždňa na prvý deň zmenila tretie prikázanie na nedeľu ako na deň, ktorý má byť svätený ako Deň Pánov.“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Toto tvrdenie nie je niečím novým. </a:t>
            </a:r>
            <a:r>
              <a:rPr lang="sk-SK" sz="1200" b="0" i="0" dirty="0" err="1">
                <a:solidFill>
                  <a:schemeClr val="dk1"/>
                </a:solidFill>
                <a:latin typeface="Calibri"/>
                <a:ea typeface="Calibri"/>
                <a:cs typeface="Calibri"/>
                <a:sym typeface="Calibri"/>
              </a:rPr>
              <a:t>Catholic</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Record</a:t>
            </a:r>
            <a:r>
              <a:rPr lang="sk-SK" sz="1200" b="0" i="0" dirty="0">
                <a:solidFill>
                  <a:schemeClr val="dk1"/>
                </a:solidFill>
                <a:latin typeface="Calibri"/>
                <a:ea typeface="Calibri"/>
                <a:cs typeface="Calibri"/>
                <a:sym typeface="Calibri"/>
              </a:rPr>
              <a:t> asi pred 90 rokmi priniesol tento zaujímavý výrok:</a:t>
            </a:r>
            <a:endParaRPr dirty="0"/>
          </a:p>
        </p:txBody>
      </p:sp>
      <p:sp>
        <p:nvSpPr>
          <p:cNvPr id="352" name="Google Shape;352;p3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3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„Nedeľa je znamením autority...Cirkev je nad Bibliou a zmena dodržiavania sabatu je dokladom tejto skutočnosti.“ </a:t>
            </a:r>
            <a:r>
              <a:rPr lang="sk-SK" sz="1200" b="0" i="0" dirty="0" err="1">
                <a:solidFill>
                  <a:schemeClr val="dk1"/>
                </a:solidFill>
                <a:latin typeface="Calibri"/>
                <a:ea typeface="Calibri"/>
                <a:cs typeface="Calibri"/>
                <a:sym typeface="Calibri"/>
              </a:rPr>
              <a:t>Catholic</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Record</a:t>
            </a:r>
            <a:r>
              <a:rPr lang="sk-SK" sz="1200" b="0" i="0" dirty="0">
                <a:solidFill>
                  <a:schemeClr val="dk1"/>
                </a:solidFill>
                <a:latin typeface="Calibri"/>
                <a:ea typeface="Calibri"/>
                <a:cs typeface="Calibri"/>
                <a:sym typeface="Calibri"/>
              </a:rPr>
              <a:t>, 1. septembra, 1923</a:t>
            </a:r>
            <a:endParaRPr dirty="0"/>
          </a:p>
        </p:txBody>
      </p:sp>
      <p:sp>
        <p:nvSpPr>
          <p:cNvPr id="360" name="Google Shape;360;p3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pôsobivé vodopády, do výšky čnejúce horské útvary,</a:t>
            </a:r>
            <a:endParaRPr/>
          </a:p>
        </p:txBody>
      </p:sp>
      <p:sp>
        <p:nvSpPr>
          <p:cNvPr id="104" name="Google Shape;104;p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p4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Tu nachádzame tvrdenie pápežstva, že je to znamenie autority v náboženských otázkach a schopnosť meniť Boží zákon tým, že ustanovili nedeľu ako deň bohoslužby a priamo tým porušili Božie prikázanie týkajúce sa siedmeho dňa, ktorý mal byť svätý. </a:t>
            </a:r>
            <a:br>
              <a:rPr lang="sk-SK" sz="1200" b="0" i="0">
                <a:solidFill>
                  <a:schemeClr val="dk1"/>
                </a:solidFill>
                <a:latin typeface="Calibri"/>
                <a:ea typeface="Calibri"/>
                <a:cs typeface="Calibri"/>
                <a:sym typeface="Calibri"/>
              </a:rPr>
            </a:b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Rovnako ako je dodržiavanie soboty znamením nášho uctievania a našej lojality k Bohu, je poslušnosť nedele znamením a vzdaním pocty pápežstvu. Povšimnite si ich nároku.</a:t>
            </a:r>
            <a:endParaRPr/>
          </a:p>
        </p:txBody>
      </p:sp>
      <p:sp>
        <p:nvSpPr>
          <p:cNvPr id="368" name="Google Shape;368;p4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3" name="Google Shape;373;p4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„Navzdory sami sebe protestanti, ktorí zachovávajú nedeľu, vzdávajú poctu samotnej autorite [katolíckej] </a:t>
            </a:r>
            <a:r>
              <a:rPr lang="sk-SK" sz="1200" b="0" i="0" dirty="0" err="1">
                <a:solidFill>
                  <a:schemeClr val="dk1"/>
                </a:solidFill>
                <a:latin typeface="Calibri"/>
                <a:ea typeface="Calibri"/>
                <a:cs typeface="Calibri"/>
                <a:sym typeface="Calibri"/>
              </a:rPr>
              <a:t>cikrvi</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Plain</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Talk</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About</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the</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Protestantism</a:t>
            </a:r>
            <a:r>
              <a:rPr lang="sk-SK" sz="1200" b="0" i="0" dirty="0">
                <a:solidFill>
                  <a:schemeClr val="dk1"/>
                </a:solidFill>
                <a:latin typeface="Calibri"/>
                <a:ea typeface="Calibri"/>
                <a:cs typeface="Calibri"/>
                <a:sym typeface="Calibri"/>
              </a:rPr>
              <a:t> of </a:t>
            </a:r>
            <a:r>
              <a:rPr lang="sk-SK" sz="1200" b="0" i="0" dirty="0" err="1">
                <a:solidFill>
                  <a:schemeClr val="dk1"/>
                </a:solidFill>
                <a:latin typeface="Calibri"/>
                <a:ea typeface="Calibri"/>
                <a:cs typeface="Calibri"/>
                <a:sym typeface="Calibri"/>
              </a:rPr>
              <a:t>Today</a:t>
            </a:r>
            <a:r>
              <a:rPr lang="sk-SK" sz="1200" b="0" i="0" dirty="0">
                <a:solidFill>
                  <a:schemeClr val="dk1"/>
                </a:solidFill>
                <a:latin typeface="Calibri"/>
                <a:ea typeface="Calibri"/>
                <a:cs typeface="Calibri"/>
                <a:sym typeface="Calibri"/>
              </a:rPr>
              <a:t>, s.  213</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Vypočujme si prehlásenie z časopisu Saint </a:t>
            </a:r>
            <a:r>
              <a:rPr lang="sk-SK" sz="1200" b="0" i="0" dirty="0" err="1">
                <a:solidFill>
                  <a:schemeClr val="dk1"/>
                </a:solidFill>
                <a:latin typeface="Calibri"/>
                <a:ea typeface="Calibri"/>
                <a:cs typeface="Calibri"/>
                <a:sym typeface="Calibri"/>
              </a:rPr>
              <a:t>Catholic</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Church</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Sentinel</a:t>
            </a:r>
            <a:r>
              <a:rPr lang="sk-SK" sz="1200" b="0" i="0" dirty="0">
                <a:solidFill>
                  <a:schemeClr val="dk1"/>
                </a:solidFill>
                <a:latin typeface="Calibri"/>
                <a:ea typeface="Calibri"/>
                <a:cs typeface="Calibri"/>
                <a:sym typeface="Calibri"/>
              </a:rPr>
              <a:t>, z 21. mája, 1965. Tam sa hovorí:</a:t>
            </a:r>
            <a:endParaRPr dirty="0"/>
          </a:p>
        </p:txBody>
      </p:sp>
      <p:sp>
        <p:nvSpPr>
          <p:cNvPr id="374" name="Google Shape;374;p4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p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„Pravdepodobne najodvážnejšia a najrevolučnejšia zmena, ktorú kedy cirkev urobila, nastala v prvom storočí. Svätý deň, sabat, bol zmenený zo soboty na nedeľu...nie z nejakého nariadenia zaznamenaného v Písme, ale z pocitu cirkvi o svojej vlastnej moci…“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382" name="Google Shape;382;p4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9" name="Google Shape;389;p4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„Ľudia, ktorí si myslia, že by Písmo malo byť jedinou autoritou, by sa mali logicky stať adventistami siedmeho dňa a zachovávať ako svätý deň sobotu.“</a:t>
            </a:r>
            <a:endParaRPr dirty="0"/>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Pokiaľ podľa symbolov biblického proroctva budú Spojené štáty uplatňovať všetku moc pápežského Ríma, a povedú ľudí celého sveta, aby uctievali pápežstvo a „urobia sochu tej šelme,“ je potrebné len vychvaľovať a uzákoniť dodržiavanie nedele ako dňa bohoslužby a prinútiť zbytok sveta, aby to prijal. To sa naozaj stane! Biblické proroctvo to jasne hovorí. Keď Biblia hovorí o šelme alebo pápežskom Ríme, je tam uvedené:</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390" name="Google Shape;390;p4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13,8)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„...budú sa jej klaňať všetci obyvatelia zeme, ktorých meno nie je zapísané v knihe života...“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Uctievanie šelmy či zachovávanie dňa, o ktorom tvrdí, že je jej znamením, nebude vždy dobrovoľné. Náboženské zákony budú zavedené, ktoré prinútia ľudí či už hrozbami, bojkotom a nakoniec trestom smrti, aby uctievali šelmu.</a:t>
            </a:r>
            <a:endParaRPr dirty="0"/>
          </a:p>
        </p:txBody>
      </p:sp>
      <p:sp>
        <p:nvSpPr>
          <p:cNvPr id="398" name="Google Shape;398;p4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p4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„Dostala moc dať ducha do obrazu šelmy, aby tak obraz šelmy aj hovoril, aj pôsobil, aby boli zabití všetci, čo sa nebudú klaňať obrazu šelmy.“</a:t>
            </a:r>
            <a:endParaRPr dirty="0"/>
          </a:p>
        </p:txBody>
      </p:sp>
      <p:sp>
        <p:nvSpPr>
          <p:cNvPr id="406" name="Google Shape;406;p4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13,16)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pôsobí, že všetci – malí i veľkí, bohatí i chudobní, slobodní i otroci – dostanú znak na pravú ruku alebo na čelo...“</a:t>
            </a:r>
            <a:endParaRPr dirty="0"/>
          </a:p>
        </p:txBody>
      </p:sp>
      <p:sp>
        <p:nvSpPr>
          <p:cNvPr id="414" name="Google Shape;414;p4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1" name="Google Shape;421;p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13,17)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„...aby nemohol kupovať ani predávať nikto, kto nemá ako znak meno šelmy alebo číslo jej mena.“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Ten deň nie je príliš ďaleko, kedy sa bude od každého vyžadovať, aby zachovával ako svätý deň prvý deň týždňa namiesto dňa, ktorý Boh prikázal.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Náboženský tlak na amerických politikov je vyvíjaní už teraz.</a:t>
            </a:r>
            <a:endParaRPr dirty="0"/>
          </a:p>
        </p:txBody>
      </p:sp>
      <p:sp>
        <p:nvSpPr>
          <p:cNvPr id="422" name="Google Shape;422;p4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9" name="Google Shape;429;p4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Od roku 1980 Christian </a:t>
            </a:r>
            <a:r>
              <a:rPr lang="sk-SK" sz="1200" b="0" i="0" dirty="0" err="1">
                <a:solidFill>
                  <a:schemeClr val="dk1"/>
                </a:solidFill>
                <a:latin typeface="Calibri"/>
                <a:ea typeface="Calibri"/>
                <a:cs typeface="Calibri"/>
                <a:sym typeface="Calibri"/>
              </a:rPr>
              <a:t>Voice</a:t>
            </a:r>
            <a:r>
              <a:rPr lang="sk-SK" sz="1200" b="0" i="0" dirty="0">
                <a:solidFill>
                  <a:schemeClr val="dk1"/>
                </a:solidFill>
                <a:latin typeface="Calibri"/>
                <a:ea typeface="Calibri"/>
                <a:cs typeface="Calibri"/>
                <a:sym typeface="Calibri"/>
              </a:rPr>
              <a:t>, skupina amerických politických  konzervatívcov vydala úplnú výsledkovú tabuľu všetkých amerických senátorov a poslancov ohľadom ich hlasovania týkajúci sa  „morálky a rodiny„ (máj/júl, Liberty, 1980.</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Táto skupina ukazuje, ktorý zákonodarca hlasoval správne podľa toho, čo podľa nich Biblia hovorí. Potom vyzývajú národ, aby zvolil do úradu tak-zvaných „kresťanov„, aby sa tak národ stal oficiálnym „božím národom„. Tým, že to robia, neskrývane protirečia americkej ústave, ktorá jasne hovorí:</a:t>
            </a:r>
            <a:endParaRPr dirty="0"/>
          </a:p>
        </p:txBody>
      </p:sp>
      <p:sp>
        <p:nvSpPr>
          <p:cNvPr id="430" name="Google Shape;430;p4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5" name="Google Shape;435;p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„...žiadne náboženské vyznanie sa však nesmie vyžadovať ako podmienka k zaujatiu funkcie či plneniu akejkoľvek spoločenskej povinnosti v Spojených štátoch.“</a:t>
            </a:r>
            <a:endParaRPr dirty="0"/>
          </a:p>
        </p:txBody>
      </p:sp>
      <p:sp>
        <p:nvSpPr>
          <p:cNvPr id="436" name="Google Shape;436;p4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alebo výnimočná zimná krása.</a:t>
            </a:r>
            <a:endParaRPr/>
          </a:p>
        </p:txBody>
      </p:sp>
      <p:sp>
        <p:nvSpPr>
          <p:cNvPr id="110" name="Google Shape;110;p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3" name="Google Shape;443;p5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Robert Grant, riaditeľ Christian </a:t>
            </a:r>
            <a:r>
              <a:rPr lang="sk-SK" sz="1200" b="0" i="0" dirty="0" err="1">
                <a:solidFill>
                  <a:schemeClr val="dk1"/>
                </a:solidFill>
                <a:latin typeface="Calibri"/>
                <a:ea typeface="Calibri"/>
                <a:cs typeface="Calibri"/>
                <a:sym typeface="Calibri"/>
              </a:rPr>
              <a:t>Voice</a:t>
            </a:r>
            <a:r>
              <a:rPr lang="sk-SK" sz="1200" b="0" i="0" dirty="0">
                <a:solidFill>
                  <a:schemeClr val="dk1"/>
                </a:solidFill>
                <a:latin typeface="Calibri"/>
                <a:ea typeface="Calibri"/>
                <a:cs typeface="Calibri"/>
                <a:sym typeface="Calibri"/>
              </a:rPr>
              <a:t>, čo je skupina, ktorá má v úmysle urobiť z kresťanov a ďalších „morálne správne-uvažujúcich ľudí„ mocný politický faktor v americkej politike, hovorí:</a:t>
            </a:r>
            <a:endParaRPr dirty="0"/>
          </a:p>
        </p:txBody>
      </p:sp>
      <p:sp>
        <p:nvSpPr>
          <p:cNvPr id="444" name="Google Shape;444;p5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5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5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„Pokiaľ sa kresťania spoja, môžeme urobiť čokoľvek. Môžeme presadiť akýkoľvek zákon alebo akýkoľvek dodatok a to je presne to, čo je naším zámerom.“ Liberty </a:t>
            </a:r>
            <a:r>
              <a:rPr lang="sk-SK" sz="1200" b="0" i="0" dirty="0" err="1">
                <a:solidFill>
                  <a:schemeClr val="dk1"/>
                </a:solidFill>
                <a:latin typeface="Calibri"/>
                <a:ea typeface="Calibri"/>
                <a:cs typeface="Calibri"/>
                <a:sym typeface="Calibri"/>
              </a:rPr>
              <a:t>Magazine</a:t>
            </a:r>
            <a:r>
              <a:rPr lang="sk-SK" sz="1200" b="0" i="0" dirty="0">
                <a:solidFill>
                  <a:schemeClr val="dk1"/>
                </a:solidFill>
                <a:latin typeface="Calibri"/>
                <a:ea typeface="Calibri"/>
                <a:cs typeface="Calibri"/>
                <a:sym typeface="Calibri"/>
              </a:rPr>
              <a:t>, </a:t>
            </a:r>
            <a:r>
              <a:rPr lang="sk-SK" sz="1200" b="1" i="0" dirty="0">
                <a:solidFill>
                  <a:schemeClr val="dk1"/>
                </a:solidFill>
                <a:latin typeface="Calibri"/>
                <a:ea typeface="Calibri"/>
                <a:cs typeface="Calibri"/>
                <a:sym typeface="Calibri"/>
              </a:rPr>
              <a:t> </a:t>
            </a:r>
            <a:r>
              <a:rPr lang="sk-SK" sz="1200" b="0" i="0" dirty="0">
                <a:solidFill>
                  <a:schemeClr val="dk1"/>
                </a:solidFill>
                <a:latin typeface="Calibri"/>
                <a:ea typeface="Calibri"/>
                <a:cs typeface="Calibri"/>
                <a:sym typeface="Calibri"/>
              </a:rPr>
              <a:t>máj/jún 1980, s. 4</a:t>
            </a:r>
            <a:endParaRPr dirty="0"/>
          </a:p>
        </p:txBody>
      </p:sp>
      <p:sp>
        <p:nvSpPr>
          <p:cNvPr id="450" name="Google Shape;450;p5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5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7" name="Google Shape;457;p5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Neskôr </a:t>
            </a:r>
            <a:r>
              <a:rPr lang="sk-SK" sz="1200" b="0" i="0" dirty="0" err="1">
                <a:solidFill>
                  <a:schemeClr val="dk1"/>
                </a:solidFill>
                <a:latin typeface="Calibri"/>
                <a:ea typeface="Calibri"/>
                <a:cs typeface="Calibri"/>
                <a:sym typeface="Calibri"/>
              </a:rPr>
              <a:t>Norman</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Cousins</a:t>
            </a:r>
            <a:r>
              <a:rPr lang="sk-SK" sz="1200" b="0" i="0" dirty="0">
                <a:solidFill>
                  <a:schemeClr val="dk1"/>
                </a:solidFill>
                <a:latin typeface="Calibri"/>
                <a:ea typeface="Calibri"/>
                <a:cs typeface="Calibri"/>
                <a:sym typeface="Calibri"/>
              </a:rPr>
              <a:t> napísal: „Okamih, kedy sa náboženské sily snažia ovládať vládu, miesto toho, aby na ňu pôsobili, ohrozuje samotnú spoločnosť, ktorú sa snaží chrániť.“ - Liberty, máj/apríl 1983, s. 26</a:t>
            </a:r>
            <a:endParaRPr dirty="0"/>
          </a:p>
        </p:txBody>
      </p:sp>
      <p:sp>
        <p:nvSpPr>
          <p:cNvPr id="458" name="Google Shape;458;p5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3" name="Google Shape;463;p5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„Od roku 1986 je pápežstvo hostiteľom a pozýva Spojené národy na každoročné stretnutie s veľkými svetovými náboženstvami v Assisi, Taliansku k diskusii o náboženskom zjednotení a o politických otázkach.“</a:t>
            </a:r>
            <a:endParaRPr dirty="0"/>
          </a:p>
        </p:txBody>
      </p:sp>
      <p:sp>
        <p:nvSpPr>
          <p:cNvPr id="464" name="Google Shape;464;p5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1" name="Google Shape;471;p5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„Spojené národy vnímajú, že Vatikán má kľúčovú rolu k dosiahnutia náboženskej tolerancie a k jednote, ktorá prinesie svetu mier.“ </a:t>
            </a:r>
            <a:r>
              <a:rPr lang="sk-SK" sz="1200" b="0" i="0" dirty="0" err="1">
                <a:solidFill>
                  <a:schemeClr val="dk1"/>
                </a:solidFill>
                <a:latin typeface="Calibri"/>
                <a:ea typeface="Calibri"/>
                <a:cs typeface="Calibri"/>
                <a:sym typeface="Calibri"/>
              </a:rPr>
              <a:t>Current</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Issues</a:t>
            </a:r>
            <a:r>
              <a:rPr lang="sk-SK" sz="1200" b="0" i="0" dirty="0">
                <a:solidFill>
                  <a:schemeClr val="dk1"/>
                </a:solidFill>
                <a:latin typeface="Calibri"/>
                <a:ea typeface="Calibri"/>
                <a:cs typeface="Calibri"/>
                <a:sym typeface="Calibri"/>
              </a:rPr>
              <a:t>, s. 1</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Prorok Ján povedal:</a:t>
            </a:r>
            <a:endParaRPr dirty="0"/>
          </a:p>
        </p:txBody>
      </p:sp>
      <p:sp>
        <p:nvSpPr>
          <p:cNvPr id="472" name="Google Shape;472;p5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 name="Google Shape;479;p5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„Celá zem sa s obdivom obzerala za šelmou;“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 isté, že „smrteľná rana sa uzdravila! Zmizla dokonca aj jazva!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Priepasť medzi protestantmi a katolíkmi sa rýchlo zmenšuje; kontroverzie ustupujú takým tempom, že mnohí teológovia hovoria, že jednota sa čoskoro stane realitou.</a:t>
            </a:r>
            <a:endParaRPr dirty="0"/>
          </a:p>
        </p:txBody>
      </p:sp>
      <p:sp>
        <p:nvSpPr>
          <p:cNvPr id="480" name="Google Shape;480;p5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7" name="Google Shape;487;p5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roku 1977 John </a:t>
            </a:r>
            <a:r>
              <a:rPr lang="sk-SK" sz="1200" b="0" i="0" dirty="0" err="1">
                <a:solidFill>
                  <a:schemeClr val="dk1"/>
                </a:solidFill>
                <a:latin typeface="Calibri"/>
                <a:ea typeface="Calibri"/>
                <a:cs typeface="Calibri"/>
                <a:sym typeface="Calibri"/>
              </a:rPr>
              <a:t>Stott</a:t>
            </a:r>
            <a:r>
              <a:rPr lang="sk-SK" sz="1200" b="0" i="0" dirty="0">
                <a:solidFill>
                  <a:schemeClr val="dk1"/>
                </a:solidFill>
                <a:latin typeface="Calibri"/>
                <a:ea typeface="Calibri"/>
                <a:cs typeface="Calibri"/>
                <a:sym typeface="Calibri"/>
              </a:rPr>
              <a:t>. Poradca pre Svetovú radu cirkví povedal: „Viditeľná jednota kresťanov by mala byť našim cieľom...a evanjelici by sa mali pridať k Anglikánskej cirkvi, aby sa dopracovali k plnému spoločenstvu s Katolíckou cirkvou„ </a:t>
            </a:r>
            <a:r>
              <a:rPr lang="sk-SK" sz="1200" b="0" i="0" dirty="0" err="1">
                <a:solidFill>
                  <a:schemeClr val="dk1"/>
                </a:solidFill>
                <a:latin typeface="Calibri"/>
                <a:ea typeface="Calibri"/>
                <a:cs typeface="Calibri"/>
                <a:sym typeface="Calibri"/>
              </a:rPr>
              <a:t>All</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Roads</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Lead</a:t>
            </a:r>
            <a:r>
              <a:rPr lang="sk-SK" sz="1200" b="0" i="0" dirty="0">
                <a:solidFill>
                  <a:schemeClr val="dk1"/>
                </a:solidFill>
                <a:latin typeface="Calibri"/>
                <a:ea typeface="Calibri"/>
                <a:cs typeface="Calibri"/>
                <a:sym typeface="Calibri"/>
              </a:rPr>
              <a:t> to </a:t>
            </a:r>
            <a:r>
              <a:rPr lang="sk-SK" sz="1200" b="0" i="0" dirty="0" err="1">
                <a:solidFill>
                  <a:schemeClr val="dk1"/>
                </a:solidFill>
                <a:latin typeface="Calibri"/>
                <a:ea typeface="Calibri"/>
                <a:cs typeface="Calibri"/>
                <a:sym typeface="Calibri"/>
              </a:rPr>
              <a:t>Rome</a:t>
            </a:r>
            <a:r>
              <a:rPr lang="sk-SK" sz="1200" b="0" i="0" dirty="0">
                <a:solidFill>
                  <a:schemeClr val="dk1"/>
                </a:solidFill>
                <a:latin typeface="Calibri"/>
                <a:ea typeface="Calibri"/>
                <a:cs typeface="Calibri"/>
                <a:sym typeface="Calibri"/>
              </a:rPr>
              <a:t>,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Michael </a:t>
            </a:r>
            <a:r>
              <a:rPr lang="sk-SK" sz="1200" b="0" i="0" dirty="0" err="1">
                <a:solidFill>
                  <a:schemeClr val="dk1"/>
                </a:solidFill>
                <a:latin typeface="Calibri"/>
                <a:ea typeface="Calibri"/>
                <a:cs typeface="Calibri"/>
                <a:sym typeface="Calibri"/>
              </a:rPr>
              <a:t>Semylen</a:t>
            </a:r>
            <a:r>
              <a:rPr lang="sk-SK" sz="1200" b="0" i="0" dirty="0">
                <a:solidFill>
                  <a:schemeClr val="dk1"/>
                </a:solidFill>
                <a:latin typeface="Calibri"/>
                <a:ea typeface="Calibri"/>
                <a:cs typeface="Calibri"/>
                <a:sym typeface="Calibri"/>
              </a:rPr>
              <a:t>, s. 30-31</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 zaujímavé si povšimnúť, jednej náboženskej spisovateľky - </a:t>
            </a:r>
            <a:r>
              <a:rPr lang="sk-SK" sz="1200" b="0" i="0" dirty="0" err="1">
                <a:solidFill>
                  <a:schemeClr val="dk1"/>
                </a:solidFill>
                <a:latin typeface="Calibri"/>
                <a:ea typeface="Calibri"/>
                <a:cs typeface="Calibri"/>
                <a:sym typeface="Calibri"/>
              </a:rPr>
              <a:t>Ellen</a:t>
            </a:r>
            <a:r>
              <a:rPr lang="sk-SK" sz="1200" b="0" i="0" dirty="0">
                <a:solidFill>
                  <a:schemeClr val="dk1"/>
                </a:solidFill>
                <a:latin typeface="Calibri"/>
                <a:ea typeface="Calibri"/>
                <a:cs typeface="Calibri"/>
                <a:sym typeface="Calibri"/>
              </a:rPr>
              <a:t> G. </a:t>
            </a:r>
            <a:r>
              <a:rPr lang="sk-SK" sz="1200" b="0" i="0" dirty="0" err="1">
                <a:solidFill>
                  <a:schemeClr val="dk1"/>
                </a:solidFill>
                <a:latin typeface="Calibri"/>
                <a:ea typeface="Calibri"/>
                <a:cs typeface="Calibri"/>
                <a:sym typeface="Calibri"/>
              </a:rPr>
              <a:t>Whiteové</a:t>
            </a:r>
            <a:r>
              <a:rPr lang="sk-SK" sz="1200" b="0" i="0" dirty="0">
                <a:solidFill>
                  <a:schemeClr val="dk1"/>
                </a:solidFill>
                <a:latin typeface="Calibri"/>
                <a:ea typeface="Calibri"/>
                <a:cs typeface="Calibri"/>
                <a:sym typeface="Calibri"/>
              </a:rPr>
              <a:t>, ktorá v komentári k týmto proroctvám pred viac než sto rokmi prehlásila:</a:t>
            </a:r>
            <a:endParaRPr dirty="0"/>
          </a:p>
        </p:txBody>
      </p:sp>
      <p:sp>
        <p:nvSpPr>
          <p:cNvPr id="488" name="Google Shape;488;p5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5" name="Google Shape;495;p5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„Protestanti zo Spojených štátov ako prví napriahnu ruku cez priepasť, aby uchopili ruku špiritizmu...“ Veľký spor, </a:t>
            </a:r>
            <a:r>
              <a:rPr lang="sk-SK" sz="1200" b="0" i="0" dirty="0" err="1">
                <a:solidFill>
                  <a:schemeClr val="dk1"/>
                </a:solidFill>
                <a:latin typeface="Calibri"/>
                <a:ea typeface="Calibri"/>
                <a:cs typeface="Calibri"/>
                <a:sym typeface="Calibri"/>
              </a:rPr>
              <a:t>Ellen</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Whiteová</a:t>
            </a:r>
            <a:r>
              <a:rPr lang="sk-SK" sz="1200" b="0" i="0" dirty="0">
                <a:solidFill>
                  <a:schemeClr val="dk1"/>
                </a:solidFill>
                <a:latin typeface="Calibri"/>
                <a:ea typeface="Calibri"/>
                <a:cs typeface="Calibri"/>
                <a:sym typeface="Calibri"/>
              </a:rPr>
              <a:t>, s. 588</a:t>
            </a:r>
            <a:endParaRPr dirty="0"/>
          </a:p>
        </p:txBody>
      </p:sp>
      <p:sp>
        <p:nvSpPr>
          <p:cNvPr id="496" name="Google Shape;496;p5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5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 name="Google Shape;503;p5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podajú ruku cez priepasť, aby si ju potriasli s Rímom. Pod vplyvom tohto trojnásobného spojenectva pôjdu Spojené štáty v stopách Ríma a pošliapu slobodu svedomia.“ Veľký spor, s. 588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Dokonca samotná vláda USA bola ochotná dosiahnuť záujmov a priazne Vatikánu.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Spomeňte si, že 10. januára 1984 ako sa zdá, boli obídené demokratické procesy a Biely dom a Vatikán oznámili, že zriaďujú diplomatické vzťahy.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William A. </a:t>
            </a:r>
            <a:r>
              <a:rPr lang="sk-SK" sz="1200" b="0" i="0" dirty="0" err="1">
                <a:solidFill>
                  <a:schemeClr val="dk1"/>
                </a:solidFill>
                <a:latin typeface="Calibri"/>
                <a:ea typeface="Calibri"/>
                <a:cs typeface="Calibri"/>
                <a:sym typeface="Calibri"/>
              </a:rPr>
              <a:t>Wilson</a:t>
            </a:r>
            <a:r>
              <a:rPr lang="sk-SK" sz="1200" b="0" i="0" dirty="0">
                <a:solidFill>
                  <a:schemeClr val="dk1"/>
                </a:solidFill>
                <a:latin typeface="Calibri"/>
                <a:ea typeface="Calibri"/>
                <a:cs typeface="Calibri"/>
                <a:sym typeface="Calibri"/>
              </a:rPr>
              <a:t>, ktorý slúžil ako prezidentov osobný vyslanec u Svätého stolca vo Vatikáne, bol Bielym domom nominovaný ako veľvyslanec USA u Svätého stolca.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Ako je možné dať tento čin do súladu s rozhodnutím Najvyššieho súdu USA, ktorý prehlásil, že ani štát ani federálna vláda</a:t>
            </a:r>
            <a:endParaRPr dirty="0"/>
          </a:p>
        </p:txBody>
      </p:sp>
      <p:sp>
        <p:nvSpPr>
          <p:cNvPr id="504" name="Google Shape;504;p5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1" name="Google Shape;511;p5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„...nemôžu vydať zákon, ktorý napomáha jednému náboženstvu, napomáha všetkým náboženstvám, či uprednostňuje jedno náboženstvo pred druhým.“ </a:t>
            </a:r>
            <a:r>
              <a:rPr lang="sk-SK" sz="1200" b="0" i="0" dirty="0" err="1">
                <a:solidFill>
                  <a:schemeClr val="dk1"/>
                </a:solidFill>
                <a:latin typeface="Calibri"/>
                <a:ea typeface="Calibri"/>
                <a:cs typeface="Calibri"/>
                <a:sym typeface="Calibri"/>
              </a:rPr>
              <a:t>Everson</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versus</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Board</a:t>
            </a:r>
            <a:r>
              <a:rPr lang="sk-SK" sz="1200" b="0" i="0" dirty="0">
                <a:solidFill>
                  <a:schemeClr val="dk1"/>
                </a:solidFill>
                <a:latin typeface="Calibri"/>
                <a:ea typeface="Calibri"/>
                <a:cs typeface="Calibri"/>
                <a:sym typeface="Calibri"/>
              </a:rPr>
              <a:t> of </a:t>
            </a:r>
            <a:r>
              <a:rPr lang="sk-SK" sz="1200" b="0" i="0" dirty="0" err="1">
                <a:solidFill>
                  <a:schemeClr val="dk1"/>
                </a:solidFill>
                <a:latin typeface="Calibri"/>
                <a:ea typeface="Calibri"/>
                <a:cs typeface="Calibri"/>
                <a:sym typeface="Calibri"/>
              </a:rPr>
              <a:t>Education</a:t>
            </a:r>
            <a:r>
              <a:rPr lang="sk-SK" sz="1200" b="0" i="0" dirty="0">
                <a:solidFill>
                  <a:schemeClr val="dk1"/>
                </a:solidFill>
                <a:latin typeface="Calibri"/>
                <a:ea typeface="Calibri"/>
                <a:cs typeface="Calibri"/>
                <a:sym typeface="Calibri"/>
              </a:rPr>
              <a:t>, 1947.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Táto radikálna zmena v dlhotrvajúcej národnej politike bola dokončená takmer bez známok nesúhlasu v oboch komorách.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Ako je možné, že Prvý dodatok Ústavy USA bol zjavne ignorovaný, a porušením amerického princípu rovnosti všetkých náboženstiev nevyvolalo to žiadnu debatu ani v jednej z komôr parlamentu?</a:t>
            </a:r>
            <a:endParaRPr dirty="0"/>
          </a:p>
        </p:txBody>
      </p:sp>
      <p:sp>
        <p:nvSpPr>
          <p:cNvPr id="512" name="Google Shape;512;p5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Alebo unikátna krajina juhozápadu, púšte, skaliska,</a:t>
            </a:r>
            <a:endParaRPr/>
          </a:p>
        </p:txBody>
      </p:sp>
      <p:sp>
        <p:nvSpPr>
          <p:cNvPr id="116" name="Google Shape;116;p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6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9" name="Google Shape;519;p6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Žiadna náboženská denominácia nemá byť podporovaná legislatívou!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Opozícia bola značná od konzervatívnych a náboženských skupín, ale táto veľká opozícia bola administratívou a médiami ignorovaná!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Už chápete, ako ľahké je, aby osobná sloboda zmizla za jednu noc?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to, čo prezident </a:t>
            </a:r>
            <a:r>
              <a:rPr lang="sk-SK" sz="1200" b="0" i="0" dirty="0" err="1">
                <a:solidFill>
                  <a:schemeClr val="dk1"/>
                </a:solidFill>
                <a:latin typeface="Calibri"/>
                <a:ea typeface="Calibri"/>
                <a:cs typeface="Calibri"/>
                <a:sym typeface="Calibri"/>
              </a:rPr>
              <a:t>Reagan</a:t>
            </a:r>
            <a:r>
              <a:rPr lang="sk-SK" sz="1200" b="0" i="0" dirty="0">
                <a:solidFill>
                  <a:schemeClr val="dk1"/>
                </a:solidFill>
                <a:latin typeface="Calibri"/>
                <a:ea typeface="Calibri"/>
                <a:cs typeface="Calibri"/>
                <a:sym typeface="Calibri"/>
              </a:rPr>
              <a:t> urobil, nebolo prekvapením pre študentov Biblie, lebo táto otvorená predpoveď sa týka Spojených štátov: </a:t>
            </a:r>
            <a:br>
              <a:rPr lang="sk-SK" sz="1200" b="0" i="0" dirty="0">
                <a:solidFill>
                  <a:schemeClr val="dk1"/>
                </a:solidFill>
                <a:latin typeface="Calibri"/>
                <a:ea typeface="Calibri"/>
                <a:cs typeface="Calibri"/>
                <a:sym typeface="Calibri"/>
              </a:rPr>
            </a:br>
            <a:endParaRPr dirty="0"/>
          </a:p>
        </p:txBody>
      </p:sp>
      <p:sp>
        <p:nvSpPr>
          <p:cNvPr id="520" name="Google Shape;520;p6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6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6" name="Google Shape;526;p6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„Vykonáva všetku moc prvej šelmy pred jej očami a pôsobí, aby sa zem a jej obyvatelia klaňali prvej šelme, ktorej smrteľná rana sa zahojila.“</a:t>
            </a:r>
            <a:endParaRPr dirty="0"/>
          </a:p>
        </p:txBody>
      </p:sp>
      <p:sp>
        <p:nvSpPr>
          <p:cNvPr id="527" name="Google Shape;527;p6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6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4" name="Google Shape;534;p6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Udivujúce? Skutočné!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Tento text odhaľuje, že Spojené štáty povedú ďalšie národy k tomu, aby vzdali úctu pápežstvu tým, že budú nakoniec ctiť bohoslužobný deň.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Je veľmi ťažké uveriť takému radikálnemu opustení vlastných princípov vlády týkajúcich sa náboženskej slobody, ktorá má prísť. Ale Biblia hovorí, že sa to stane - a ono sa to stane!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Mnoho ľudí bude zvedených tým, že uveria, že Boh vedie toto hnutie a zjednocuje všetky náboženstvá, aby zachovávala deň bohoslužby ustanovený šelmou.  </a:t>
            </a: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Budú veriť, že Boh podporuje túto šelmu podobnú baránkovi a nábožensko-politickú alianciu, pretože budú konať zázraky.</a:t>
            </a:r>
            <a:endParaRPr/>
          </a:p>
        </p:txBody>
      </p:sp>
      <p:sp>
        <p:nvSpPr>
          <p:cNvPr id="535" name="Google Shape;535;p6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6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0" name="Google Shape;540;p6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„Obyvateľov zeme zvádza znameniami, ktoré má dovolené konať pred očami šelmy;“</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Jediní ľudia, ktorí nebudú zvedení zázrakmi, budú tí, ktorí odmietnu uctievať šelmu. Ich mená sú zapísané v Knihe života, ale budú čeliť vyhrážkam a nakoniec im bude hroziť trest smrti.</a:t>
            </a:r>
            <a:endParaRPr dirty="0"/>
          </a:p>
        </p:txBody>
      </p:sp>
      <p:sp>
        <p:nvSpPr>
          <p:cNvPr id="541" name="Google Shape;541;p6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6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6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vydala rozkaz, aby boli zabití všetci, čo sa nebudú klaňať obrazu šelmy.“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šelma podobná baránkovi hovoriaca ako drak nechá vydať nariadenia, ako jeden pisateľ hovorí:</a:t>
            </a:r>
            <a:endParaRPr dirty="0"/>
          </a:p>
        </p:txBody>
      </p:sp>
      <p:sp>
        <p:nvSpPr>
          <p:cNvPr id="549" name="Google Shape;549;p6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6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6" name="Google Shape;556;p6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„Až sa predné cirkvi Spojených štátov zjednotia v tých bodoch vierouky, ktoré aj tak zachovávajú, a ovplyvnia štát, aby presadil ich nariadenia a podporil ich ustanovenie...“</a:t>
            </a:r>
            <a:endParaRPr dirty="0"/>
          </a:p>
        </p:txBody>
      </p:sp>
      <p:sp>
        <p:nvSpPr>
          <p:cNvPr id="557" name="Google Shape;557;p6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6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4" name="Google Shape;564;p6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„...vtedy protestantská Amerika vytvorí obraz rímskej cirkevnej vlády, ktorého nevyhnutným výsledkom bude zavedenie civilných trestov pre ľudí, ktorí sa nepodvolia.“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Tu vidíme problém, kvôli ktorému bude dovedený celý svet. Podľa biblického proroctva, budú Spojené štáty hlavným hýbateľom a činiteľom, ktorý podporuje zavedenie zákonov, aby každý uctieval šelmu.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Svet sa zjednotí v boji proti tým, ktorí sa odmietajú podvoliť ich represívnym náboženským obmedzeniam. Civilné tresty budú dopadať na tých, ktorí odmietajú uctievať šelmu a nakoniec nad nimi bude vynesený rozsudok smrti.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Božie varovanie je jasné.</a:t>
            </a:r>
            <a:endParaRPr dirty="0"/>
          </a:p>
        </p:txBody>
      </p:sp>
      <p:sp>
        <p:nvSpPr>
          <p:cNvPr id="565" name="Google Shape;565;p6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6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2" name="Google Shape;572;p6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14,9)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 sa niekto bude klaňať šelme a jej obrazu a prijme znak na svoje čelo alebo na ruku...“</a:t>
            </a:r>
            <a:endParaRPr dirty="0"/>
          </a:p>
        </p:txBody>
      </p:sp>
      <p:sp>
        <p:nvSpPr>
          <p:cNvPr id="573" name="Google Shape;573;p6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0" name="Google Shape;580;p6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14,10)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„...aj ten bude piť z vína Božieho hnevu, nezriedeného, naliateho do kalicha jeho hnevu;“</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Toto záverečné varovanie obyvateľom zeme je počuť zároveň s Božím láskavým volaním,</a:t>
            </a:r>
            <a:endParaRPr dirty="0"/>
          </a:p>
        </p:txBody>
      </p:sp>
      <p:sp>
        <p:nvSpPr>
          <p:cNvPr id="581" name="Google Shape;581;p6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6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8" name="Google Shape;588;p6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18,4)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„Vyjdi z neho, ľud môj, aby ste nemali účasť na jeho hriechoch a nedostalo sa vám z jeho rán.“</a:t>
            </a:r>
            <a:endParaRPr dirty="0"/>
          </a:p>
        </p:txBody>
      </p:sp>
      <p:sp>
        <p:nvSpPr>
          <p:cNvPr id="589" name="Google Shape;589;p6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dych berúce scenérie či miesta ako je Grand Canyon, ktorý mnohí považujú za najúchvatnejšie dielo na zemi.</a:t>
            </a:r>
            <a:endParaRPr/>
          </a:p>
        </p:txBody>
      </p:sp>
      <p:sp>
        <p:nvSpPr>
          <p:cNvPr id="122" name="Google Shape;122;p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7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6" name="Google Shape;596;p7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Mnoho úprimných ľudí je zmätených. Nasledovali šelmu nevedomky. Keď začujú Božie volanie, aby vyšli z Babylona - z falošného systému bohoslužby - vyjdú a pripoja sa do radov tých, ktorí odmietli uctievať šelmu či prijať rany. </a:t>
            </a:r>
            <a:br>
              <a:rPr lang="sk-SK" sz="1200" b="0" i="0">
                <a:solidFill>
                  <a:schemeClr val="dk1"/>
                </a:solidFill>
                <a:latin typeface="Calibri"/>
                <a:ea typeface="Calibri"/>
                <a:cs typeface="Calibri"/>
                <a:sym typeface="Calibri"/>
              </a:rPr>
            </a:br>
            <a:br>
              <a:rPr lang="sk-SK" sz="1200" b="0" i="0">
                <a:solidFill>
                  <a:schemeClr val="dk1"/>
                </a:solidFill>
                <a:latin typeface="Calibri"/>
                <a:ea typeface="Calibri"/>
                <a:cs typeface="Calibri"/>
                <a:sym typeface="Calibri"/>
              </a:rPr>
            </a:br>
            <a:r>
              <a:rPr lang="sk-SK" sz="1200" b="0" i="0">
                <a:solidFill>
                  <a:schemeClr val="dk1"/>
                </a:solidFill>
                <a:latin typeface="Calibri"/>
                <a:ea typeface="Calibri"/>
                <a:cs typeface="Calibri"/>
                <a:sym typeface="Calibri"/>
              </a:rPr>
              <a:t>Ján videl vo videní triumfálnu oslavu organizovanú v nebi pre tých, ktorí zvíťazili nad šelmou a nad jej sochou.</a:t>
            </a:r>
            <a:endParaRPr/>
          </a:p>
        </p:txBody>
      </p:sp>
      <p:sp>
        <p:nvSpPr>
          <p:cNvPr id="597" name="Google Shape;597;p7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7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2" name="Google Shape;602;p7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15,2)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„Videl som akési sklenené more, zmiešané s ohňom, a tí, čo zvíťazili nad šelmou...“</a:t>
            </a:r>
            <a:endParaRPr dirty="0"/>
          </a:p>
        </p:txBody>
      </p:sp>
      <p:sp>
        <p:nvSpPr>
          <p:cNvPr id="603" name="Google Shape;603;p7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7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7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15,2)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„...i nad jej obrazom a nad číslom jej mena, stáli na sklenenom mori. Mali Božie citary...“</a:t>
            </a:r>
            <a:endParaRPr dirty="0"/>
          </a:p>
        </p:txBody>
      </p:sp>
      <p:sp>
        <p:nvSpPr>
          <p:cNvPr id="611" name="Google Shape;611;p7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7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8" name="Google Shape;618;p7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15,3)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spievali pieseň Božieho služobníka Mojžiša a pieseň baránka: ‚Veľké a obdivuhodné sú tvoje skutky, Pán, Boh, Všemohúci. Spravodlivé a pravdivé sú tvoje cesty, Kráľ národov.‘“</a:t>
            </a:r>
            <a:endParaRPr dirty="0"/>
          </a:p>
        </p:txBody>
      </p:sp>
      <p:sp>
        <p:nvSpPr>
          <p:cNvPr id="619" name="Google Shape;619;p7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7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6" name="Google Shape;626;p7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Priateľu, chceš byť súčasťou tejto veľkej oslavy v nebi? Ježiš hovorí: „Hľa, prídem skoro.“ Si pripravený na slávu prichádzajúceho Pána?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Príde čoskoro! Snáď sa ten deň stretneme!  (Príbeh ako výzva) Je to príbeh o mužovi menom Milton </a:t>
            </a:r>
            <a:r>
              <a:rPr lang="sk-SK" sz="1200" b="0" i="0" dirty="0" err="1">
                <a:solidFill>
                  <a:schemeClr val="dk1"/>
                </a:solidFill>
                <a:latin typeface="Calibri"/>
                <a:ea typeface="Calibri"/>
                <a:cs typeface="Calibri"/>
                <a:sym typeface="Calibri"/>
              </a:rPr>
              <a:t>Schustek</a:t>
            </a:r>
            <a:r>
              <a:rPr lang="sk-SK" sz="1200" b="0" i="0" dirty="0">
                <a:solidFill>
                  <a:schemeClr val="dk1"/>
                </a:solidFill>
                <a:latin typeface="Calibri"/>
                <a:ea typeface="Calibri"/>
                <a:cs typeface="Calibri"/>
                <a:sym typeface="Calibri"/>
              </a:rPr>
              <a:t>, ktorý žil v strednej Európe v zemi, kde nebolo moc slobody.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 dobe nadvlády Sovietskeho zväzu, keď prebiehalo náboženské prenasledovanie, zažil túto skúšku: Keď sa v jeho zemi komunisti dostali k moci, chcel mať voľno, aby mohol Boha uctievať v sobotu.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Chcel slobodne čítať Bibliu. Chcel pokračovať vo svojej práci kazateľa. Ale komunisti to videli inak. Chceli všetkých kazateľov premiestniť do výroby. Milton vedel, že ho chcú poslať ďaleko od jeho zboru, čo možno najďalej do uholných baní: Ale dostal nápad. Prišiel na spôsob, ako by mohol zostať blízko svojmu zboru v Prahe.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Bola tam totiž práca, ktorú nikto nechcel robiť.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Nikto nechcel liezť do tých úzkych, špinavých kanálov, niekedy desiatky metrov pod zemou. Milton sa rozhodol, že pôjde za komunistickými úradníkmi a požiada o túto prácu.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najskôr pokľakol a modlil sa.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„Ježišu,„ povedal, „chcem ťa uctievať každú sobotu. Prosím, pomôž mi dodržovať tvoj zákon a byť čestný a tebe verný.“ Milton bol uvedený do kancelárie úradu. Úradníčke povedal: „Chápem, že ma chcete poslať pracovať do baní. Ale chcel by som vám niečo povedať. Môj dedko pracoval v bani a môj otec pracoval v bani a ja som ochotný pracovať, kdekoľvek ma pošlete.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mám pre vás návrh. Potrebujete niekoho, kto bude robiť aj tú najhoršiu prácu, ktorú máte. Ja viem, že to je práca v tých kanáloch a som ochotný ju robiť. Čo keby ste ma zapísala na čistenie kanálov v Prahe?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Rád by som to robil, pretože mi to dá možnosť uctievať môjho Boha.“ Niečo sa dotklo srdce tejto komunistickej úradníčky. Pozrela sa na neho a povedala: „Pán kazateľ, ja nie som zbožná žena. Ja sa len snažím urobiť zadanú prácu, ale nechám vás uctievať vášho Boha. Bežte a budete čistiť kanály.“ Mali by ste vidieť výraz na </a:t>
            </a:r>
            <a:r>
              <a:rPr lang="sk-SK" sz="1200" b="0" i="0" dirty="0" err="1">
                <a:solidFill>
                  <a:schemeClr val="dk1"/>
                </a:solidFill>
                <a:latin typeface="Calibri"/>
                <a:ea typeface="Calibri"/>
                <a:cs typeface="Calibri"/>
                <a:sym typeface="Calibri"/>
              </a:rPr>
              <a:t>Miltonovej</a:t>
            </a:r>
            <a:r>
              <a:rPr lang="sk-SK" sz="1200" b="0" i="0" dirty="0">
                <a:solidFill>
                  <a:schemeClr val="dk1"/>
                </a:solidFill>
                <a:latin typeface="Calibri"/>
                <a:ea typeface="Calibri"/>
                <a:cs typeface="Calibri"/>
                <a:sym typeface="Calibri"/>
              </a:rPr>
              <a:t> tvári, keď rozprával tento príbeh.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Priznával, že to bola veľmi ťažká, nepríjemná a stresujúca práca. Ale každý deň to stálo za to. Povedal: „Mohol som verne a v pravde uctievať Boha.“ Áno, Boh má svojich verných ľudí v každej dobe.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Svieti ako svetlo v temnom mieste.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ja by som rád, aby ste sa aj vy postavili medzi týchto verných ľudí: Netrápte sa nad prekážkami, ktorým môžete čeliť. Netrápte sa výzvami, ktoré vám vaše odhodlanie prinesie do cesty.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Milton </a:t>
            </a:r>
            <a:r>
              <a:rPr lang="sk-SK" sz="1200" b="0" i="0" dirty="0" err="1">
                <a:solidFill>
                  <a:schemeClr val="dk1"/>
                </a:solidFill>
                <a:latin typeface="Calibri"/>
                <a:ea typeface="Calibri"/>
                <a:cs typeface="Calibri"/>
                <a:sym typeface="Calibri"/>
              </a:rPr>
              <a:t>Schustek</a:t>
            </a:r>
            <a:r>
              <a:rPr lang="sk-SK" sz="1200" b="0" i="0" dirty="0">
                <a:solidFill>
                  <a:schemeClr val="dk1"/>
                </a:solidFill>
                <a:latin typeface="Calibri"/>
                <a:ea typeface="Calibri"/>
                <a:cs typeface="Calibri"/>
                <a:sym typeface="Calibri"/>
              </a:rPr>
              <a:t> bol ochotný slúžiť Bohu za akúkoľvek cenu. A Boh sa o neho postaral a postará sa aj o vás.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(Navrhovaná výzva) Chceli by ste odpovedať na Božie pozvanie, ktoré znie v anjelovom posolstve: „Vyjdite z neho ľud môj?„ Nechcete byť práve teraz súčasťou Božej cirkvi „...ktorá zachováva Božie prikázania a má vieru Ježišovu?„</a:t>
            </a:r>
            <a:endParaRPr dirty="0"/>
          </a:p>
        </p:txBody>
      </p:sp>
      <p:sp>
        <p:nvSpPr>
          <p:cNvPr id="627" name="Google Shape;627;p7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7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2" name="Google Shape;632;p7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5280" algn="l" rtl="0">
              <a:lnSpc>
                <a:spcPct val="100000"/>
              </a:lnSpc>
              <a:spcBef>
                <a:spcPts val="0"/>
              </a:spcBef>
              <a:spcAft>
                <a:spcPts val="0"/>
              </a:spcAft>
              <a:buNone/>
            </a:pPr>
            <a:r>
              <a:rPr lang="sk-SK" sz="1200" b="0" strike="noStrike" dirty="0">
                <a:latin typeface="Arial"/>
                <a:ea typeface="Arial"/>
                <a:cs typeface="Arial"/>
                <a:sym typeface="Arial"/>
              </a:rPr>
              <a:t>Milí priatelia, teším sa na vás na zajtrajšej prednáške s názvom:</a:t>
            </a:r>
          </a:p>
        </p:txBody>
      </p:sp>
      <p:sp>
        <p:nvSpPr>
          <p:cNvPr id="633" name="Google Shape;633;p7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pravdou, že táto skvelá krajina uchvacovala predstavivosť ľudí po celom svete.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napodiv akokoľvek to môže byť pravda, nebola to krása Nového sveta, ktorá pritiahla otca pútnikov na jej pobrežie ani to nebola túžba po bohatstve a sláve.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Boli to ľudia, ktorí boli hlboko oddaní Božej vôli a hľadali miesto, kde by mohli žiť v kľude a slobode.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Táto skupina ľudí, podobne ako mnohí iní pred nimi, volala pod nemilosrdným útlakom a prenasledovaním v Starom svete - prenasledovanie, ktoré malo za cieľ uhasiť reformáciu.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Španielska inkvizícia; masaker hugenotov; vraždenie </a:t>
            </a:r>
            <a:r>
              <a:rPr lang="sk-SK" sz="1200" b="0" i="0" dirty="0" err="1">
                <a:solidFill>
                  <a:schemeClr val="dk1"/>
                </a:solidFill>
                <a:latin typeface="Calibri"/>
                <a:ea typeface="Calibri"/>
                <a:cs typeface="Calibri"/>
                <a:sym typeface="Calibri"/>
              </a:rPr>
              <a:t>valdenských</a:t>
            </a:r>
            <a:r>
              <a:rPr lang="sk-SK" sz="1200" b="0" i="0" dirty="0">
                <a:solidFill>
                  <a:schemeClr val="dk1"/>
                </a:solidFill>
                <a:latin typeface="Calibri"/>
                <a:ea typeface="Calibri"/>
                <a:cs typeface="Calibri"/>
                <a:sym typeface="Calibri"/>
              </a:rPr>
              <a:t>; upaľovanie na hranici, obesenie, bičovanie a väznenie. Všetko to bolo v ich mysliach živé.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 takmer všetkých krajinách Európy, či už tam vládli katolíci alebo protestanti, nebola náboženská sloboda povolená. Len štátom uznané cirkvi mohli fungovať legálne.</a:t>
            </a:r>
            <a:endParaRPr dirty="0"/>
          </a:p>
        </p:txBody>
      </p:sp>
      <p:sp>
        <p:nvSpPr>
          <p:cNvPr id="128" name="Google Shape;128;p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Anglický kráľ Jakub I., ktorý  dal v r. 1611 podnet k prekladu Biblie - knihy, ktoré hlásajú „slobodu a spravodlivosť pre všetkých„, prehlásil, že puritáni buď príjmu učenie Anglikánskej cirkvi alebo ich „vyhodia z krajiny, alebo ich povesia„.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Tak sa šírili plamene prenasledovania proti protestantskej reformácii. Bola to ťažká doba pre tých, ktorí sa rozhodli uctievať Boha, ako ich k tomu viedlo ich svedomie.</a:t>
            </a:r>
            <a:endParaRPr dirty="0"/>
          </a:p>
        </p:txBody>
      </p:sp>
      <p:sp>
        <p:nvSpPr>
          <p:cNvPr id="134" name="Google Shape;134;p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8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8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8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8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8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8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8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8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5"/>
          <p:cNvSpPr>
            <a:spLocks noGrp="1"/>
          </p:cNvSpPr>
          <p:nvPr>
            <p:ph type="pic" idx="2"/>
          </p:nvPr>
        </p:nvSpPr>
        <p:spPr>
          <a:xfrm>
            <a:off x="1792288" y="612775"/>
            <a:ext cx="5486400" cy="4114800"/>
          </a:xfrm>
          <a:prstGeom prst="rect">
            <a:avLst/>
          </a:prstGeom>
          <a:noFill/>
          <a:ln>
            <a:noFill/>
          </a:ln>
        </p:spPr>
      </p:sp>
      <p:sp>
        <p:nvSpPr>
          <p:cNvPr id="64" name="Google Shape;64;p8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SK"/>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Google Shape;68;p1">
            <a:extLst>
              <a:ext uri="{FF2B5EF4-FFF2-40B4-BE49-F238E27FC236}">
                <a16:creationId xmlns:a16="http://schemas.microsoft.com/office/drawing/2014/main" id="{3BC12160-98B7-3859-E413-1CBB6B30040E}"/>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43DE79C3-F9C9-C711-A9F8-DEA6B923085E}"/>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D1A0671A-6E55-3D07-39C2-388C222C1FD2}"/>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0" descr="nb-en-26-1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43" name="Google Shape;143;p10"/>
          <p:cNvSpPr txBox="1"/>
          <p:nvPr/>
        </p:nvSpPr>
        <p:spPr>
          <a:xfrm>
            <a:off x="2926525" y="741363"/>
            <a:ext cx="8435065" cy="335444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u="none" strike="noStrike" cap="none" dirty="0">
                <a:solidFill>
                  <a:srgbClr val="FFFFFF"/>
                </a:solidFill>
                <a:latin typeface="Source Sans Pro"/>
                <a:ea typeface="Source Sans Pro"/>
                <a:cs typeface="Source Sans Pro"/>
                <a:sym typeface="Source Sans Pro"/>
              </a:rPr>
              <a:t>„Stíhanie, prenasledovanie a väznenie mohli len ťažko zahliadnuť v budúcnosti lepšie zajtrajšky a mnohí došli k záveru, že pre tých, ktorí chcú slúžiť Bohu podľa toho, ako im kázalo ich svedomie, prestalo byť Anglicko obývateľnou zemou.“</a:t>
            </a:r>
            <a:endParaRPr dirty="0"/>
          </a:p>
        </p:txBody>
      </p:sp>
      <p:sp>
        <p:nvSpPr>
          <p:cNvPr id="144" name="Google Shape;144;p10"/>
          <p:cNvSpPr txBox="1"/>
          <p:nvPr/>
        </p:nvSpPr>
        <p:spPr>
          <a:xfrm>
            <a:off x="6982297" y="4729943"/>
            <a:ext cx="3997928" cy="225235"/>
          </a:xfrm>
          <a:prstGeom prst="rect">
            <a:avLst/>
          </a:prstGeom>
          <a:noFill/>
          <a:ln>
            <a:noFill/>
          </a:ln>
        </p:spPr>
        <p:txBody>
          <a:bodyPr spcFirstLastPara="1" wrap="square" lIns="91425" tIns="45700" rIns="91425" bIns="45700" anchor="t" anchorCtr="0">
            <a:spAutoFit/>
          </a:bodyPr>
          <a:lstStyle/>
          <a:p>
            <a:pPr marL="0" marR="0" lvl="0" indent="0" algn="r" rtl="0">
              <a:lnSpc>
                <a:spcPct val="95156"/>
              </a:lnSpc>
              <a:spcBef>
                <a:spcPts val="0"/>
              </a:spcBef>
              <a:spcAft>
                <a:spcPts val="0"/>
              </a:spcAft>
              <a:buNone/>
            </a:pPr>
            <a:r>
              <a:rPr lang="sk-SK" sz="2662" b="0" i="0" u="none" strike="noStrike" cap="none">
                <a:solidFill>
                  <a:srgbClr val="FFFFFF"/>
                </a:solidFill>
                <a:latin typeface="Source Sans Pro"/>
                <a:ea typeface="Source Sans Pro"/>
                <a:cs typeface="Source Sans Pro"/>
                <a:sym typeface="Source Sans Pro"/>
              </a:rPr>
              <a:t> </a:t>
            </a:r>
            <a:r>
              <a:rPr lang="sk-SK" sz="2662" b="1" i="0" u="none" strike="noStrike" cap="none">
                <a:solidFill>
                  <a:srgbClr val="FFFFFF"/>
                </a:solidFill>
                <a:latin typeface="Source Sans Pro"/>
                <a:ea typeface="Source Sans Pro"/>
                <a:cs typeface="Source Sans Pro"/>
                <a:sym typeface="Source Sans Pro"/>
              </a:rPr>
              <a:t>History of New England </a:t>
            </a:r>
            <a:r>
              <a:rPr lang="sk-SK" sz="2662" b="0" i="0" u="none" strike="noStrike" cap="none">
                <a:solidFill>
                  <a:srgbClr val="FFFFFF"/>
                </a:solidFill>
                <a:latin typeface="Source Sans Pro"/>
                <a:ea typeface="Source Sans Pro"/>
                <a:cs typeface="Source Sans Pro"/>
                <a:sym typeface="Source Sans Pro"/>
              </a:rPr>
              <a:t>, 3. kap, odst. 43.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1" descr="nb-en-26-1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51" name="Google Shape;151;p11"/>
          <p:cNvSpPr txBox="1"/>
          <p:nvPr/>
        </p:nvSpPr>
        <p:spPr>
          <a:xfrm>
            <a:off x="779463" y="741363"/>
            <a:ext cx="5338200" cy="2743800"/>
          </a:xfrm>
          <a:prstGeom prst="rect">
            <a:avLst/>
          </a:prstGeom>
          <a:noFill/>
          <a:ln>
            <a:noFill/>
          </a:ln>
        </p:spPr>
        <p:txBody>
          <a:bodyPr spcFirstLastPara="1" wrap="square" lIns="91425" tIns="45700" rIns="91425" bIns="45700" anchor="t" anchorCtr="0">
            <a:spAutoFit/>
          </a:bodyPr>
          <a:lstStyle/>
          <a:p>
            <a:pPr marL="0" marR="0" lvl="0" indent="0" algn="l" rtl="0">
              <a:lnSpc>
                <a:spcPct val="104400"/>
              </a:lnSpc>
              <a:spcBef>
                <a:spcPts val="0"/>
              </a:spcBef>
              <a:spcAft>
                <a:spcPts val="0"/>
              </a:spcAft>
              <a:buNone/>
            </a:pPr>
            <a:r>
              <a:rPr lang="sk-SK" sz="3328" b="1" i="0" u="none" strike="noStrike" cap="none" dirty="0">
                <a:solidFill>
                  <a:srgbClr val="FFFFFF"/>
                </a:solidFill>
                <a:latin typeface="Source Sans Pro"/>
                <a:ea typeface="Source Sans Pro"/>
                <a:cs typeface="Source Sans Pro"/>
                <a:sym typeface="Source Sans Pro"/>
              </a:rPr>
              <a:t>„A keď sa zdalo, že im Božia prozreteľnosť ukazuje cestu cez oceán, do zeme, kde by mohli nájsť novú vlasť...“</a:t>
            </a:r>
            <a:endParaRPr dirty="0"/>
          </a:p>
        </p:txBody>
      </p:sp>
      <p:sp>
        <p:nvSpPr>
          <p:cNvPr id="152" name="Google Shape;152;p11"/>
          <p:cNvSpPr txBox="1"/>
          <p:nvPr/>
        </p:nvSpPr>
        <p:spPr>
          <a:xfrm>
            <a:off x="7173747" y="4718681"/>
            <a:ext cx="3727645" cy="905376"/>
          </a:xfrm>
          <a:prstGeom prst="rect">
            <a:avLst/>
          </a:prstGeom>
          <a:noFill/>
          <a:ln>
            <a:noFill/>
          </a:ln>
        </p:spPr>
        <p:txBody>
          <a:bodyPr spcFirstLastPara="1" wrap="square" lIns="91425" tIns="45700" rIns="91425" bIns="45700" anchor="t" anchorCtr="0">
            <a:spAutoFit/>
          </a:bodyPr>
          <a:lstStyle/>
          <a:p>
            <a:pPr marL="0" marR="0" lvl="0" indent="0" algn="r" rtl="0">
              <a:lnSpc>
                <a:spcPct val="100594"/>
              </a:lnSpc>
              <a:spcBef>
                <a:spcPts val="0"/>
              </a:spcBef>
              <a:spcAft>
                <a:spcPts val="0"/>
              </a:spcAft>
              <a:buNone/>
            </a:pPr>
            <a:r>
              <a:rPr lang="sk-SK" sz="2662" b="0" i="0" u="none" strike="noStrike" cap="none">
                <a:solidFill>
                  <a:srgbClr val="FFFFFF"/>
                </a:solidFill>
                <a:latin typeface="Source Sans Pro"/>
                <a:ea typeface="Source Sans Pro"/>
                <a:cs typeface="Source Sans Pro"/>
                <a:sym typeface="Source Sans Pro"/>
              </a:rPr>
              <a:t> </a:t>
            </a:r>
            <a:r>
              <a:rPr lang="sk-SK" sz="2662" b="1" i="0" u="none" strike="noStrike" cap="none">
                <a:solidFill>
                  <a:srgbClr val="FFFFFF"/>
                </a:solidFill>
                <a:latin typeface="Source Sans Pro"/>
                <a:ea typeface="Source Sans Pro"/>
                <a:cs typeface="Source Sans Pro"/>
                <a:sym typeface="Source Sans Pro"/>
              </a:rPr>
              <a:t>Veľký spor, </a:t>
            </a:r>
            <a:r>
              <a:rPr lang="sk-SK" sz="2662" b="0" i="0" u="none" strike="noStrike" cap="none">
                <a:solidFill>
                  <a:srgbClr val="FFFFFF"/>
                </a:solidFill>
                <a:latin typeface="Source Sans Pro"/>
                <a:ea typeface="Source Sans Pro"/>
                <a:cs typeface="Source Sans Pro"/>
                <a:sym typeface="Source Sans Pro"/>
              </a:rPr>
              <a:t>  </a:t>
            </a:r>
            <a:br>
              <a:rPr lang="sk-SK" sz="2662" b="0" i="0" u="none" strike="noStrike" cap="none">
                <a:solidFill>
                  <a:srgbClr val="FFFFFF"/>
                </a:solidFill>
                <a:latin typeface="Source Sans Pro"/>
                <a:ea typeface="Source Sans Pro"/>
                <a:cs typeface="Source Sans Pro"/>
                <a:sym typeface="Source Sans Pro"/>
              </a:rPr>
            </a:br>
            <a:r>
              <a:rPr lang="sk-SK" sz="2662" b="0" i="0" u="none" strike="noStrike" cap="none">
                <a:solidFill>
                  <a:srgbClr val="FFFFFF"/>
                </a:solidFill>
                <a:latin typeface="Source Sans Pro"/>
                <a:ea typeface="Source Sans Pro"/>
                <a:cs typeface="Source Sans Pro"/>
                <a:sym typeface="Source Sans Pro"/>
              </a:rPr>
              <a:t>Ellen Whiteová, s. 291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2" descr="nb-en-26-1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59" name="Google Shape;159;p12"/>
          <p:cNvSpPr txBox="1"/>
          <p:nvPr/>
        </p:nvSpPr>
        <p:spPr>
          <a:xfrm>
            <a:off x="779463" y="741363"/>
            <a:ext cx="7703050" cy="173620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u="none" strike="noStrike" cap="none" dirty="0">
                <a:solidFill>
                  <a:srgbClr val="FFFFFF"/>
                </a:solidFill>
                <a:latin typeface="Source Sans Pro"/>
                <a:ea typeface="Source Sans Pro"/>
                <a:cs typeface="Source Sans Pro"/>
                <a:sym typeface="Source Sans Pro"/>
              </a:rPr>
              <a:t>„...a zanechať svojim deťom tak cenné dedičstvo náboženskej slobody, bez váhania sa na túto cestu vydali.“</a:t>
            </a:r>
            <a:endParaRPr dirty="0"/>
          </a:p>
        </p:txBody>
      </p:sp>
      <p:sp>
        <p:nvSpPr>
          <p:cNvPr id="160" name="Google Shape;160;p12"/>
          <p:cNvSpPr txBox="1"/>
          <p:nvPr/>
        </p:nvSpPr>
        <p:spPr>
          <a:xfrm>
            <a:off x="7162486" y="4696157"/>
            <a:ext cx="3761430" cy="919739"/>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u="none" strike="noStrike" cap="none">
                <a:solidFill>
                  <a:srgbClr val="FFFFFF"/>
                </a:solidFill>
                <a:latin typeface="Source Sans Pro"/>
                <a:ea typeface="Source Sans Pro"/>
                <a:cs typeface="Source Sans Pro"/>
                <a:sym typeface="Source Sans Pro"/>
              </a:rPr>
              <a:t> </a:t>
            </a:r>
            <a:r>
              <a:rPr lang="sk-SK" sz="2662" b="1" i="0" u="none" strike="noStrike" cap="none">
                <a:solidFill>
                  <a:srgbClr val="FFFFFF"/>
                </a:solidFill>
                <a:latin typeface="Source Sans Pro"/>
                <a:ea typeface="Source Sans Pro"/>
                <a:cs typeface="Source Sans Pro"/>
                <a:sym typeface="Source Sans Pro"/>
              </a:rPr>
              <a:t>Veľký spor,  </a:t>
            </a:r>
            <a:r>
              <a:rPr lang="sk-SK" sz="2662" b="0" i="0" u="none" strike="noStrike" cap="none">
                <a:solidFill>
                  <a:srgbClr val="FFFFFF"/>
                </a:solidFill>
                <a:latin typeface="Source Sans Pro"/>
                <a:ea typeface="Source Sans Pro"/>
                <a:cs typeface="Source Sans Pro"/>
                <a:sym typeface="Source Sans Pro"/>
              </a:rPr>
              <a:t> </a:t>
            </a:r>
            <a:br>
              <a:rPr lang="sk-SK" sz="2662" b="0" i="0" u="none" strike="noStrike" cap="none">
                <a:solidFill>
                  <a:srgbClr val="FFFFFF"/>
                </a:solidFill>
                <a:latin typeface="Source Sans Pro"/>
                <a:ea typeface="Source Sans Pro"/>
                <a:cs typeface="Source Sans Pro"/>
                <a:sym typeface="Source Sans Pro"/>
              </a:rPr>
            </a:br>
            <a:r>
              <a:rPr lang="sk-SK" sz="2662" b="0" i="0" u="none" strike="noStrike" cap="none">
                <a:solidFill>
                  <a:srgbClr val="FFFFFF"/>
                </a:solidFill>
                <a:latin typeface="Source Sans Pro"/>
                <a:ea typeface="Source Sans Pro"/>
                <a:cs typeface="Source Sans Pro"/>
                <a:sym typeface="Source Sans Pro"/>
              </a:rPr>
              <a:t>Ellen Whiteová, s. 291</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3" descr="nb-en-26-1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4" descr="nb-en-26-1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73" name="Google Shape;173;p14"/>
          <p:cNvSpPr txBox="1"/>
          <p:nvPr/>
        </p:nvSpPr>
        <p:spPr>
          <a:xfrm>
            <a:off x="779463" y="741363"/>
            <a:ext cx="8919321" cy="280647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u="none" strike="noStrike" cap="none" dirty="0">
                <a:solidFill>
                  <a:srgbClr val="FFFFFF"/>
                </a:solidFill>
                <a:latin typeface="Source Sans Pro"/>
                <a:ea typeface="Source Sans Pro"/>
                <a:cs typeface="Source Sans Pro"/>
                <a:sym typeface="Source Sans Pro"/>
              </a:rPr>
              <a:t>„Pokladáme za samozrejmé pravdy, že všetci ľudia boli stvorení seberovní, že sú obdarení svojim Stvoriteľom určitými neodňateľnými právami, že medzi tieto práva náleží život, sloboda a sledovanie osobného šťastia.“</a:t>
            </a:r>
            <a:endParaRPr dirty="0"/>
          </a:p>
        </p:txBody>
      </p:sp>
      <p:sp>
        <p:nvSpPr>
          <p:cNvPr id="174" name="Google Shape;174;p14"/>
          <p:cNvSpPr txBox="1"/>
          <p:nvPr/>
        </p:nvSpPr>
        <p:spPr>
          <a:xfrm>
            <a:off x="7501036" y="4720216"/>
            <a:ext cx="3549586" cy="428579"/>
          </a:xfrm>
          <a:prstGeom prst="rect">
            <a:avLst/>
          </a:prstGeom>
          <a:noFill/>
          <a:ln>
            <a:noFill/>
          </a:ln>
        </p:spPr>
        <p:txBody>
          <a:bodyPr spcFirstLastPara="1" wrap="square" lIns="91425" tIns="45700" rIns="91425" bIns="45700" anchor="t" anchorCtr="0">
            <a:spAutoFit/>
          </a:bodyPr>
          <a:lstStyle/>
          <a:p>
            <a:pPr marL="0" marR="0" lvl="0" indent="0" algn="l" rtl="0">
              <a:lnSpc>
                <a:spcPct val="84194"/>
              </a:lnSpc>
              <a:spcBef>
                <a:spcPts val="0"/>
              </a:spcBef>
              <a:spcAft>
                <a:spcPts val="0"/>
              </a:spcAft>
              <a:buNone/>
            </a:pPr>
            <a:r>
              <a:rPr lang="sk-SK" sz="2579" b="1" i="0" u="none" strike="noStrike" cap="none" dirty="0">
                <a:solidFill>
                  <a:srgbClr val="FFFFFF"/>
                </a:solidFill>
                <a:latin typeface="Source Sans Pro"/>
                <a:ea typeface="Source Sans Pro"/>
                <a:cs typeface="Source Sans Pro"/>
                <a:sym typeface="Source Sans Pro"/>
              </a:rPr>
              <a:t>Deklarácia nezávislosti</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15" descr="nb-en-26-1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81" name="Google Shape;181;p15"/>
          <p:cNvSpPr txBox="1"/>
          <p:nvPr/>
        </p:nvSpPr>
        <p:spPr>
          <a:xfrm>
            <a:off x="5642145" y="751252"/>
            <a:ext cx="5416911" cy="335444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u="none" strike="noStrike" cap="none" dirty="0">
                <a:solidFill>
                  <a:srgbClr val="FFFFFF"/>
                </a:solidFill>
                <a:latin typeface="Source Sans Pro"/>
                <a:ea typeface="Source Sans Pro"/>
                <a:cs typeface="Source Sans Pro"/>
                <a:sym typeface="Source Sans Pro"/>
              </a:rPr>
              <a:t>„Kongres nesmie vydávať zákony zavádzajúce nejaké náboženstvo alebo zákony, ktoré by zakazovali slobodné vyznávanie nejakého náboženstva;“</a:t>
            </a:r>
            <a:endParaRPr dirty="0"/>
          </a:p>
        </p:txBody>
      </p:sp>
      <p:sp>
        <p:nvSpPr>
          <p:cNvPr id="182" name="Google Shape;182;p15"/>
          <p:cNvSpPr txBox="1"/>
          <p:nvPr/>
        </p:nvSpPr>
        <p:spPr>
          <a:xfrm>
            <a:off x="8074688" y="4752466"/>
            <a:ext cx="2984368" cy="225235"/>
          </a:xfrm>
          <a:prstGeom prst="rect">
            <a:avLst/>
          </a:prstGeom>
          <a:noFill/>
          <a:ln>
            <a:noFill/>
          </a:ln>
        </p:spPr>
        <p:txBody>
          <a:bodyPr spcFirstLastPara="1" wrap="square" lIns="91425" tIns="45700" rIns="91425" bIns="45700" anchor="t" anchorCtr="0">
            <a:spAutoFit/>
          </a:bodyPr>
          <a:lstStyle/>
          <a:p>
            <a:pPr marL="0" marR="0" lvl="0" indent="0" algn="l" rtl="0">
              <a:lnSpc>
                <a:spcPct val="81562"/>
              </a:lnSpc>
              <a:spcBef>
                <a:spcPts val="0"/>
              </a:spcBef>
              <a:spcAft>
                <a:spcPts val="0"/>
              </a:spcAft>
              <a:buNone/>
            </a:pPr>
            <a:r>
              <a:rPr lang="sk-SK" sz="2662" b="1" i="0" u="none" strike="noStrike" cap="none">
                <a:solidFill>
                  <a:srgbClr val="FFFFFF"/>
                </a:solidFill>
                <a:latin typeface="Source Sans Pro"/>
                <a:ea typeface="Source Sans Pro"/>
                <a:cs typeface="Source Sans Pro"/>
                <a:sym typeface="Source Sans Pro"/>
              </a:rPr>
              <a:t>Ústava z r.  1789</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6" descr="nb-en-26-1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7" descr="nb-en-26-1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95" name="Google Shape;195;p17"/>
          <p:cNvSpPr txBox="1"/>
          <p:nvPr/>
        </p:nvSpPr>
        <p:spPr>
          <a:xfrm>
            <a:off x="779463" y="741363"/>
            <a:ext cx="7827000" cy="214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u="none" strike="noStrike" cap="none" dirty="0">
                <a:solidFill>
                  <a:srgbClr val="FFFFFF"/>
                </a:solidFill>
                <a:latin typeface="Source Sans Pro"/>
                <a:ea typeface="Source Sans Pro"/>
                <a:cs typeface="Source Sans Pro"/>
                <a:sym typeface="Source Sans Pro"/>
              </a:rPr>
              <a:t>„Videl som vystupovať z mora šelmu. Mala desať rohov a sedem hláv, na rohoch desať diadémov a na hlavách rúhavé mená.“</a:t>
            </a:r>
            <a:endParaRPr dirty="0"/>
          </a:p>
        </p:txBody>
      </p:sp>
      <p:sp>
        <p:nvSpPr>
          <p:cNvPr id="196" name="Google Shape;196;p1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8" descr="nb-en-26-1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03" name="Google Shape;203;p18"/>
          <p:cNvSpPr txBox="1"/>
          <p:nvPr/>
        </p:nvSpPr>
        <p:spPr>
          <a:xfrm>
            <a:off x="7173747" y="741363"/>
            <a:ext cx="3772692"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„Šelma, ktorú som videl, podobala sa leopardovi; nohy mala ako medveď...“</a:t>
            </a:r>
            <a:endParaRPr dirty="0"/>
          </a:p>
        </p:txBody>
      </p:sp>
      <p:sp>
        <p:nvSpPr>
          <p:cNvPr id="204" name="Google Shape;204;p1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9" descr="nb-en-26-1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1" name="Google Shape;211;p19"/>
          <p:cNvSpPr txBox="1"/>
          <p:nvPr/>
        </p:nvSpPr>
        <p:spPr>
          <a:xfrm>
            <a:off x="6878465" y="741363"/>
            <a:ext cx="4335781"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 </a:t>
            </a:r>
            <a:r>
              <a:rPr lang="sk-SK" sz="3328" b="1" dirty="0">
                <a:solidFill>
                  <a:srgbClr val="FFFFFF"/>
                </a:solidFill>
                <a:latin typeface="Source Sans Pro"/>
                <a:ea typeface="Source Sans Pro"/>
                <a:cs typeface="Source Sans Pro"/>
                <a:sym typeface="Source Sans Pro"/>
              </a:rPr>
              <a:t>a</a:t>
            </a:r>
            <a:r>
              <a:rPr lang="sk-SK" sz="3328" b="1" i="0" dirty="0">
                <a:solidFill>
                  <a:srgbClr val="FFFFFF"/>
                </a:solidFill>
                <a:latin typeface="Source Sans Pro"/>
                <a:ea typeface="Source Sans Pro"/>
                <a:cs typeface="Source Sans Pro"/>
                <a:sym typeface="Source Sans Pro"/>
              </a:rPr>
              <a:t> jej tlama bola ako tlama leva. Drak jej dal svoju silu, svoj trón i svoju veľkú moc.“</a:t>
            </a:r>
            <a:endParaRPr dirty="0"/>
          </a:p>
        </p:txBody>
      </p:sp>
      <p:sp>
        <p:nvSpPr>
          <p:cNvPr id="212" name="Google Shape;212;p1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nb-en-26-2.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94" name="Google Shape;94;p2"/>
          <p:cNvSpPr txBox="1"/>
          <p:nvPr/>
        </p:nvSpPr>
        <p:spPr>
          <a:xfrm>
            <a:off x="779463" y="4145568"/>
            <a:ext cx="5904300" cy="1875000"/>
          </a:xfrm>
          <a:prstGeom prst="rect">
            <a:avLst/>
          </a:prstGeom>
          <a:noFill/>
          <a:ln>
            <a:noFill/>
          </a:ln>
        </p:spPr>
        <p:txBody>
          <a:bodyPr spcFirstLastPara="1" wrap="square" lIns="91425" tIns="45700" rIns="91425" bIns="45700" anchor="t" anchorCtr="0">
            <a:spAutoFit/>
          </a:bodyPr>
          <a:lstStyle/>
          <a:p>
            <a:pPr marL="0" marR="0" lvl="0" indent="0" algn="l" rtl="0">
              <a:lnSpc>
                <a:spcPct val="79091"/>
              </a:lnSpc>
              <a:spcBef>
                <a:spcPts val="0"/>
              </a:spcBef>
              <a:spcAft>
                <a:spcPts val="0"/>
              </a:spcAft>
              <a:buNone/>
            </a:pPr>
            <a:r>
              <a:rPr lang="sk-SK" sz="7322" b="0" i="0" u="none" strike="noStrike" cap="none" dirty="0">
                <a:solidFill>
                  <a:srgbClr val="FFFFFF"/>
                </a:solidFill>
                <a:latin typeface="Source Sans Pro"/>
                <a:ea typeface="Source Sans Pro"/>
                <a:cs typeface="Source Sans Pro"/>
                <a:sym typeface="Source Sans Pro"/>
              </a:rPr>
              <a:t>NECH ZAZNI</a:t>
            </a:r>
            <a:r>
              <a:rPr lang="sk-SK" sz="7322" dirty="0">
                <a:solidFill>
                  <a:srgbClr val="FFFFFF"/>
                </a:solidFill>
                <a:latin typeface="Source Sans Pro"/>
                <a:ea typeface="Source Sans Pro"/>
                <a:cs typeface="Source Sans Pro"/>
                <a:sym typeface="Source Sans Pro"/>
              </a:rPr>
              <a:t>E</a:t>
            </a:r>
            <a:br>
              <a:rPr lang="sk-SK" sz="7322" b="0" i="0" u="none" strike="noStrike" cap="none" dirty="0">
                <a:solidFill>
                  <a:srgbClr val="FFFFFF"/>
                </a:solidFill>
                <a:latin typeface="Source Sans Pro"/>
                <a:ea typeface="Source Sans Pro"/>
                <a:cs typeface="Source Sans Pro"/>
                <a:sym typeface="Source Sans Pro"/>
              </a:rPr>
            </a:br>
            <a:r>
              <a:rPr lang="sk-SK" sz="7322" b="1" i="0" u="none" strike="noStrike" cap="none" dirty="0">
                <a:solidFill>
                  <a:srgbClr val="FFFFFF"/>
                </a:solidFill>
                <a:latin typeface="Source Sans Pro"/>
                <a:ea typeface="Source Sans Pro"/>
                <a:cs typeface="Source Sans Pro"/>
                <a:sym typeface="Source Sans Pro"/>
              </a:rPr>
              <a:t>SLOBODA!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0" descr="nb-en-26-2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9" name="Google Shape;219;p20"/>
          <p:cNvSpPr txBox="1"/>
          <p:nvPr/>
        </p:nvSpPr>
        <p:spPr>
          <a:xfrm>
            <a:off x="6865146" y="741363"/>
            <a:ext cx="4223163"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„Dostala i schopnosť bojovať proti svätým a víťaziť nad nimi.“</a:t>
            </a:r>
            <a:endParaRPr dirty="0"/>
          </a:p>
        </p:txBody>
      </p:sp>
      <p:sp>
        <p:nvSpPr>
          <p:cNvPr id="220" name="Google Shape;220;p20"/>
          <p:cNvSpPr txBox="1"/>
          <p:nvPr/>
        </p:nvSpPr>
        <p:spPr>
          <a:xfrm>
            <a:off x="5664670" y="4647693"/>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13,7</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1" descr="nb-en-26-2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27" name="Google Shape;227;p21"/>
          <p:cNvSpPr txBox="1"/>
          <p:nvPr/>
        </p:nvSpPr>
        <p:spPr>
          <a:xfrm>
            <a:off x="779463" y="741363"/>
            <a:ext cx="7883238"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„Jednu z hláv mala akoby dobitú na smrť, ale jej smrteľná ran</a:t>
            </a:r>
            <a:r>
              <a:rPr lang="sk-SK" sz="3328" b="1" dirty="0">
                <a:solidFill>
                  <a:srgbClr val="FFFFFF"/>
                </a:solidFill>
                <a:latin typeface="Source Sans Pro"/>
                <a:ea typeface="Source Sans Pro"/>
                <a:cs typeface="Source Sans Pro"/>
                <a:sym typeface="Source Sans Pro"/>
              </a:rPr>
              <a:t>a sa zahojila. Celá zem sa s obdivom obzerala za šelmou</a:t>
            </a:r>
            <a:r>
              <a:rPr lang="sk-SK" sz="3328" b="1" i="0" dirty="0">
                <a:solidFill>
                  <a:srgbClr val="FFFFFF"/>
                </a:solidFill>
                <a:latin typeface="Source Sans Pro"/>
                <a:ea typeface="Source Sans Pro"/>
                <a:cs typeface="Source Sans Pro"/>
                <a:sym typeface="Source Sans Pro"/>
              </a:rPr>
              <a:t>;“</a:t>
            </a:r>
            <a:endParaRPr dirty="0"/>
          </a:p>
        </p:txBody>
      </p:sp>
      <p:sp>
        <p:nvSpPr>
          <p:cNvPr id="228" name="Google Shape;228;p2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2"/>
          <p:cNvPicPr preferRelativeResize="0"/>
          <p:nvPr/>
        </p:nvPicPr>
        <p:blipFill>
          <a:blip r:embed="rId3"/>
          <a:srcRect/>
          <a:stretch/>
        </p:blipFill>
        <p:spPr>
          <a:xfrm>
            <a:off x="0" y="0"/>
            <a:ext cx="11712240" cy="6594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3"/>
          <p:cNvPicPr preferRelativeResize="0"/>
          <p:nvPr/>
        </p:nvPicPr>
        <p:blipFill>
          <a:blip r:embed="rId3"/>
          <a:srcRect/>
          <a:stretch/>
        </p:blipFill>
        <p:spPr>
          <a:xfrm>
            <a:off x="0" y="0"/>
            <a:ext cx="11712239" cy="6588135"/>
          </a:xfrm>
          <a:prstGeom prst="rect">
            <a:avLst/>
          </a:prstGeom>
          <a:noFill/>
          <a:ln>
            <a:noFill/>
          </a:ln>
        </p:spPr>
      </p:pic>
      <p:sp>
        <p:nvSpPr>
          <p:cNvPr id="241" name="Google Shape;241;p23"/>
          <p:cNvSpPr txBox="1"/>
          <p:nvPr/>
        </p:nvSpPr>
        <p:spPr>
          <a:xfrm>
            <a:off x="779463" y="741363"/>
            <a:ext cx="3975404" cy="36771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„Potom som videl inú šelmu vystupovať zo zeme. Mala dva rohy podobné Baránkovým, ale hovorila ako drak.“</a:t>
            </a:r>
            <a:endParaRPr dirty="0"/>
          </a:p>
        </p:txBody>
      </p:sp>
      <p:sp>
        <p:nvSpPr>
          <p:cNvPr id="242" name="Google Shape;242;p2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a:ea typeface="Source Sans Pro"/>
                <a:cs typeface="Source Sans Pro"/>
                <a:sym typeface="Source Sans Pro"/>
              </a:rPr>
              <a:t>Zjavenie 13,11</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4"/>
          <p:cNvPicPr preferRelativeResize="0"/>
          <p:nvPr/>
        </p:nvPicPr>
        <p:blipFill>
          <a:blip r:embed="rId3"/>
          <a:srcRect/>
          <a:stretch/>
        </p:blipFill>
        <p:spPr>
          <a:xfrm>
            <a:off x="0" y="0"/>
            <a:ext cx="11712239" cy="658813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5" descr="nb-en-26-2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6" descr="nb-en-26-2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7" descr="nb-en-26-2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67" name="Google Shape;267;p27"/>
          <p:cNvSpPr txBox="1"/>
          <p:nvPr/>
        </p:nvSpPr>
        <p:spPr>
          <a:xfrm>
            <a:off x="8459715" y="741363"/>
            <a:ext cx="2691562"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 </a:t>
            </a:r>
            <a:r>
              <a:rPr lang="sk-SK" sz="3328" b="1" dirty="0">
                <a:solidFill>
                  <a:srgbClr val="FFFFFF"/>
                </a:solidFill>
                <a:latin typeface="Source Sans Pro"/>
                <a:ea typeface="Source Sans Pro"/>
                <a:cs typeface="Source Sans Pro"/>
                <a:sym typeface="Source Sans Pro"/>
              </a:rPr>
              <a:t>a</a:t>
            </a:r>
            <a:r>
              <a:rPr lang="sk-SK" sz="3328" b="1" i="0" dirty="0">
                <a:solidFill>
                  <a:srgbClr val="FFFFFF"/>
                </a:solidFill>
                <a:latin typeface="Source Sans Pro"/>
                <a:ea typeface="Source Sans Pro"/>
                <a:cs typeface="Source Sans Pro"/>
                <a:sym typeface="Source Sans Pro"/>
              </a:rPr>
              <a:t>le hovorila ako drak.“</a:t>
            </a:r>
            <a:endParaRPr dirty="0"/>
          </a:p>
        </p:txBody>
      </p:sp>
      <p:sp>
        <p:nvSpPr>
          <p:cNvPr id="268" name="Google Shape;268;p2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8" descr="nb-en-26-2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75" name="Google Shape;275;p28"/>
          <p:cNvSpPr txBox="1"/>
          <p:nvPr/>
        </p:nvSpPr>
        <p:spPr>
          <a:xfrm>
            <a:off x="779463" y="741363"/>
            <a:ext cx="5630884"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„Vykonáva všetku moc prvej šelmy pred jej očami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pôsobí, aby sa zem a jej obyvatelia klaňali prvej šelme...“</a:t>
            </a:r>
            <a:endParaRPr dirty="0"/>
          </a:p>
        </p:txBody>
      </p:sp>
      <p:sp>
        <p:nvSpPr>
          <p:cNvPr id="276" name="Google Shape;276;p2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9" descr="nb-en-26-2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83" name="Google Shape;283;p29"/>
          <p:cNvSpPr txBox="1"/>
          <p:nvPr/>
        </p:nvSpPr>
        <p:spPr>
          <a:xfrm>
            <a:off x="779463" y="741363"/>
            <a:ext cx="4200639"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 ktorej smrteľná rana sa zahojila.“</a:t>
            </a:r>
            <a:endParaRPr dirty="0"/>
          </a:p>
        </p:txBody>
      </p:sp>
      <p:sp>
        <p:nvSpPr>
          <p:cNvPr id="284" name="Google Shape;284;p2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nb-en-26-3.jpg"/>
          <p:cNvPicPr preferRelativeResize="0"/>
          <p:nvPr/>
        </p:nvPicPr>
        <p:blipFill rotWithShape="1">
          <a:blip r:embed="rId3">
            <a:alphaModFix/>
          </a:blip>
          <a:srcRect/>
          <a:stretch/>
        </p:blipFill>
        <p:spPr>
          <a:xfrm>
            <a:off x="0" y="0"/>
            <a:ext cx="11712240" cy="6594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0" descr="nb-en-26-3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91" name="Google Shape;291;p30"/>
          <p:cNvSpPr txBox="1"/>
          <p:nvPr/>
        </p:nvSpPr>
        <p:spPr>
          <a:xfrm>
            <a:off x="779464" y="741363"/>
            <a:ext cx="3841174"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„Robí veľké znamenia, takže aj oheň zostupuje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z neba na zem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pred zrakmi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ľudí.“</a:t>
            </a:r>
            <a:endParaRPr dirty="0"/>
          </a:p>
        </p:txBody>
      </p:sp>
      <p:sp>
        <p:nvSpPr>
          <p:cNvPr id="292" name="Google Shape;292;p3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13,13</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1" descr="nb-en-26-3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99" name="Google Shape;299;p31"/>
          <p:cNvSpPr txBox="1"/>
          <p:nvPr/>
        </p:nvSpPr>
        <p:spPr>
          <a:xfrm>
            <a:off x="5856120" y="741363"/>
            <a:ext cx="5204578"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„Obyvateľov zeme zvádza znameniami, ktoré má dovolené konať pred očami šelmy;“</a:t>
            </a:r>
            <a:endParaRPr dirty="0"/>
          </a:p>
        </p:txBody>
      </p:sp>
      <p:sp>
        <p:nvSpPr>
          <p:cNvPr id="300" name="Google Shape;300;p3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13,14</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2" descr="nb-en-26-3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07" name="Google Shape;307;p32"/>
          <p:cNvSpPr txBox="1"/>
          <p:nvPr/>
        </p:nvSpPr>
        <p:spPr>
          <a:xfrm>
            <a:off x="4921393" y="741363"/>
            <a:ext cx="6025046"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„...nahovára obyvateľov zeme, aby zhotovili obraz šelmy, ktorá má ranu od meča, ale ožila.“</a:t>
            </a:r>
            <a:endParaRPr dirty="0"/>
          </a:p>
        </p:txBody>
      </p:sp>
      <p:sp>
        <p:nvSpPr>
          <p:cNvPr id="308" name="Google Shape;308;p32"/>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13,14</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3" descr="nb-en-26-3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15" name="Google Shape;315;p33"/>
          <p:cNvSpPr txBox="1"/>
          <p:nvPr/>
        </p:nvSpPr>
        <p:spPr>
          <a:xfrm>
            <a:off x="779463" y="741363"/>
            <a:ext cx="6070093"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t>
            </a:r>
            <a:r>
              <a:rPr lang="sk-SK" sz="3328" b="1" dirty="0">
                <a:solidFill>
                  <a:srgbClr val="FFFFFF"/>
                </a:solidFill>
                <a:latin typeface="Source Sans Pro"/>
                <a:ea typeface="Source Sans Pro"/>
                <a:cs typeface="Source Sans Pro"/>
                <a:sym typeface="Source Sans Pro"/>
              </a:rPr>
              <a:t>Pôsobí, aby sa zem a jej obyvatelia klaňali prvej šelme, ktorej smrteľná rana sa zahojila</a:t>
            </a:r>
            <a:r>
              <a:rPr lang="sk-SK" sz="3328" b="1" i="0" dirty="0">
                <a:solidFill>
                  <a:srgbClr val="FFFFFF"/>
                </a:solidFill>
                <a:latin typeface="Source Sans Pro"/>
                <a:ea typeface="Source Sans Pro"/>
                <a:cs typeface="Source Sans Pro"/>
                <a:sym typeface="Source Sans Pro"/>
              </a:rPr>
              <a:t>.“</a:t>
            </a:r>
            <a:endParaRPr dirty="0"/>
          </a:p>
        </p:txBody>
      </p:sp>
      <p:sp>
        <p:nvSpPr>
          <p:cNvPr id="316" name="Google Shape;316;p3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13,12</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4" descr="nb-en-26-3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23" name="Google Shape;323;p34"/>
          <p:cNvSpPr txBox="1"/>
          <p:nvPr/>
        </p:nvSpPr>
        <p:spPr>
          <a:xfrm>
            <a:off x="5780424" y="741363"/>
            <a:ext cx="5328563"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„Ak sa niekto bude klaňať šelme a jej obrazu a prijme znak na svoje čelo alebo na ruku...“</a:t>
            </a:r>
            <a:endParaRPr dirty="0"/>
          </a:p>
        </p:txBody>
      </p:sp>
      <p:sp>
        <p:nvSpPr>
          <p:cNvPr id="324" name="Google Shape;324;p3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14,9</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5" descr="nb-en-26-3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31" name="Google Shape;331;p35"/>
          <p:cNvSpPr txBox="1"/>
          <p:nvPr/>
        </p:nvSpPr>
        <p:spPr>
          <a:xfrm>
            <a:off x="6150460" y="741363"/>
            <a:ext cx="4977702"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„...aj ten bude piť z vína Božieho hnevu, nezriedeného, naliateho do kalicha jeho hnevu...“</a:t>
            </a:r>
            <a:endParaRPr dirty="0"/>
          </a:p>
        </p:txBody>
      </p:sp>
      <p:sp>
        <p:nvSpPr>
          <p:cNvPr id="332" name="Google Shape;332;p3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14,10</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6" descr="nb-en-26-3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39" name="Google Shape;339;p36"/>
          <p:cNvSpPr txBox="1"/>
          <p:nvPr/>
        </p:nvSpPr>
        <p:spPr>
          <a:xfrm>
            <a:off x="779463" y="741363"/>
            <a:ext cx="6700752"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 tomto je trpezlivosť svätých, ktorí zachovávajú Božie prikázania a vieru Ježiša.“</a:t>
            </a:r>
            <a:endParaRPr dirty="0"/>
          </a:p>
        </p:txBody>
      </p:sp>
      <p:sp>
        <p:nvSpPr>
          <p:cNvPr id="340" name="Google Shape;340;p3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14,12</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37" descr="nb-en-26-3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47" name="Google Shape;347;p37"/>
          <p:cNvSpPr txBox="1"/>
          <p:nvPr/>
        </p:nvSpPr>
        <p:spPr>
          <a:xfrm>
            <a:off x="5048656" y="741363"/>
            <a:ext cx="5897784" cy="316505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k-SK" sz="3328" b="1" i="0" dirty="0">
                <a:solidFill>
                  <a:srgbClr val="FFFFFF"/>
                </a:solidFill>
                <a:latin typeface="Source Sans Pro"/>
                <a:ea typeface="Source Sans Pro"/>
                <a:cs typeface="Source Sans Pro"/>
                <a:sym typeface="Source Sans Pro"/>
              </a:rPr>
              <a:t>„Ktorý sa protiví a povyšuje nad všetko, čo nesie Božie meno alebo je predmetom úcty, a to tak, že sa posadí do Božieho chrámu a bude sa vydávať za Boha.“</a:t>
            </a:r>
            <a:endParaRPr dirty="0"/>
          </a:p>
        </p:txBody>
      </p:sp>
      <p:sp>
        <p:nvSpPr>
          <p:cNvPr id="348" name="Google Shape;348;p37"/>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a:ea typeface="Source Sans Pro"/>
                <a:cs typeface="Source Sans Pro"/>
                <a:sym typeface="Source Sans Pro"/>
              </a:rPr>
              <a:t>2. </a:t>
            </a:r>
            <a:r>
              <a:rPr lang="sk-SK" sz="2496" b="1" i="0" dirty="0" err="1">
                <a:solidFill>
                  <a:srgbClr val="FFFFFF"/>
                </a:solidFill>
                <a:latin typeface="Source Sans Pro"/>
                <a:ea typeface="Source Sans Pro"/>
                <a:cs typeface="Source Sans Pro"/>
                <a:sym typeface="Source Sans Pro"/>
              </a:rPr>
              <a:t>Tesaloničanom</a:t>
            </a:r>
            <a:r>
              <a:rPr lang="sk-SK" sz="2496" b="1" i="0" dirty="0">
                <a:solidFill>
                  <a:srgbClr val="FFFFFF"/>
                </a:solidFill>
                <a:latin typeface="Source Sans Pro"/>
                <a:ea typeface="Source Sans Pro"/>
                <a:cs typeface="Source Sans Pro"/>
                <a:sym typeface="Source Sans Pro"/>
              </a:rPr>
              <a:t> 2,4</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8" descr="nb-en-26-3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55" name="Google Shape;355;p38"/>
          <p:cNvSpPr txBox="1"/>
          <p:nvPr/>
        </p:nvSpPr>
        <p:spPr>
          <a:xfrm>
            <a:off x="779463" y="741363"/>
            <a:ext cx="8491374" cy="280647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„Cirkev... po zmene dňa odpočinku zo židovského sabatu čiže siedmeho dňa týždňa na prvý deň zmenila tretie prikázanie na nedeľu ako na deň, ktorý má byť svätený ako Deň Pánov.“</a:t>
            </a:r>
            <a:endParaRPr dirty="0"/>
          </a:p>
        </p:txBody>
      </p:sp>
      <p:sp>
        <p:nvSpPr>
          <p:cNvPr id="356" name="Google Shape;356;p38"/>
          <p:cNvSpPr txBox="1"/>
          <p:nvPr/>
        </p:nvSpPr>
        <p:spPr>
          <a:xfrm>
            <a:off x="6610658" y="4729943"/>
            <a:ext cx="4335781" cy="895245"/>
          </a:xfrm>
          <a:prstGeom prst="rect">
            <a:avLst/>
          </a:prstGeom>
          <a:noFill/>
          <a:ln>
            <a:noFill/>
          </a:ln>
        </p:spPr>
        <p:txBody>
          <a:bodyPr spcFirstLastPara="1" wrap="square" lIns="91425" tIns="45700" rIns="91425" bIns="45700" anchor="t" anchorCtr="0">
            <a:spAutoFit/>
          </a:bodyPr>
          <a:lstStyle/>
          <a:p>
            <a:pPr marL="0" marR="0" lvl="0" indent="0" algn="r" rtl="0">
              <a:lnSpc>
                <a:spcPct val="97875"/>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Katolícka encyklopédia,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sv. 4, s. 153</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9" descr="nb-en-26-3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63" name="Google Shape;363;p39"/>
          <p:cNvSpPr txBox="1"/>
          <p:nvPr/>
        </p:nvSpPr>
        <p:spPr>
          <a:xfrm>
            <a:off x="779463" y="741363"/>
            <a:ext cx="4741204" cy="335444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„Nedeľa je znamením autority... Cirkev je nad Bibliou a zmena dodržiavania sabatu je dokladom tejto skutočnosti.“</a:t>
            </a:r>
            <a:endParaRPr dirty="0"/>
          </a:p>
        </p:txBody>
      </p:sp>
      <p:sp>
        <p:nvSpPr>
          <p:cNvPr id="364" name="Google Shape;364;p39"/>
          <p:cNvSpPr txBox="1"/>
          <p:nvPr/>
        </p:nvSpPr>
        <p:spPr>
          <a:xfrm>
            <a:off x="8049491" y="4729943"/>
            <a:ext cx="2885686" cy="870751"/>
          </a:xfrm>
          <a:prstGeom prst="rect">
            <a:avLst/>
          </a:prstGeom>
          <a:noFill/>
          <a:ln>
            <a:noFill/>
          </a:ln>
        </p:spPr>
        <p:txBody>
          <a:bodyPr spcFirstLastPara="1" wrap="square" lIns="91425" tIns="45700" rIns="91425" bIns="45700" anchor="t" anchorCtr="0">
            <a:spAutoFit/>
          </a:bodyPr>
          <a:lstStyle/>
          <a:p>
            <a:pPr marL="0" marR="0" lvl="0" indent="0" algn="r" rtl="0">
              <a:lnSpc>
                <a:spcPct val="95156"/>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Catholic Record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1. septembra, 1923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descr="nb-en-26-4.jpg"/>
          <p:cNvPicPr preferRelativeResize="0"/>
          <p:nvPr/>
        </p:nvPicPr>
        <p:blipFill rotWithShape="1">
          <a:blip r:embed="rId3">
            <a:alphaModFix/>
          </a:blip>
          <a:srcRect/>
          <a:stretch/>
        </p:blipFill>
        <p:spPr>
          <a:xfrm>
            <a:off x="0" y="0"/>
            <a:ext cx="11712240" cy="6594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40" descr="nb-en-26-40.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41" descr="nb-en-26-4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77" name="Google Shape;377;p41"/>
          <p:cNvSpPr txBox="1"/>
          <p:nvPr/>
        </p:nvSpPr>
        <p:spPr>
          <a:xfrm>
            <a:off x="779463" y="741363"/>
            <a:ext cx="5844858" cy="280647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„Navzdory sami sebe protestanti, ktorí zachovávajú nedeľu, vzdávajú poctu samotnej autorite (katolíckej</a:t>
            </a:r>
            <a:r>
              <a:rPr lang="sk-SK" sz="3328" b="1" dirty="0">
                <a:solidFill>
                  <a:srgbClr val="FFFFFF"/>
                </a:solidFill>
                <a:latin typeface="Source Sans Pro"/>
                <a:ea typeface="Source Sans Pro"/>
                <a:cs typeface="Source Sans Pro"/>
                <a:sym typeface="Source Sans Pro"/>
              </a:rPr>
              <a:t>)</a:t>
            </a:r>
            <a:r>
              <a:rPr lang="sk-SK" sz="3328" b="1" i="0" dirty="0">
                <a:solidFill>
                  <a:srgbClr val="FFFFFF"/>
                </a:solidFill>
                <a:latin typeface="Source Sans Pro"/>
                <a:ea typeface="Source Sans Pro"/>
                <a:cs typeface="Source Sans Pro"/>
                <a:sym typeface="Source Sans Pro"/>
              </a:rPr>
              <a:t> cirkvi.“</a:t>
            </a:r>
            <a:endParaRPr dirty="0"/>
          </a:p>
        </p:txBody>
      </p:sp>
      <p:sp>
        <p:nvSpPr>
          <p:cNvPr id="378" name="Google Shape;378;p41"/>
          <p:cNvSpPr txBox="1"/>
          <p:nvPr/>
        </p:nvSpPr>
        <p:spPr>
          <a:xfrm>
            <a:off x="3829001" y="4684896"/>
            <a:ext cx="7117438" cy="22523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Plain Talk About the Protestantism of Today </a:t>
            </a:r>
            <a:r>
              <a:rPr lang="sk-SK" sz="2662" b="0" i="0">
                <a:solidFill>
                  <a:srgbClr val="FFFFFF"/>
                </a:solidFill>
                <a:latin typeface="Source Sans Pro"/>
                <a:ea typeface="Source Sans Pro"/>
                <a:cs typeface="Source Sans Pro"/>
                <a:sym typeface="Source Sans Pro"/>
              </a:rPr>
              <a:t>s.  213</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2" descr="nb-en-26-4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85" name="Google Shape;385;p42"/>
          <p:cNvSpPr txBox="1"/>
          <p:nvPr/>
        </p:nvSpPr>
        <p:spPr>
          <a:xfrm>
            <a:off x="779463" y="741363"/>
            <a:ext cx="10529754" cy="280647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„Pravdepodobne najodvážnejšia a najrevolučnejšia zmena, ktorú kedy cirkev urobila, nastala v </a:t>
            </a:r>
            <a:r>
              <a:rPr lang="sk-SK" sz="3328" b="1" dirty="0">
                <a:solidFill>
                  <a:srgbClr val="FFFFFF"/>
                </a:solidFill>
                <a:latin typeface="Source Sans Pro"/>
                <a:ea typeface="Source Sans Pro"/>
                <a:cs typeface="Source Sans Pro"/>
                <a:sym typeface="Source Sans Pro"/>
              </a:rPr>
              <a:t>prvom</a:t>
            </a:r>
            <a:r>
              <a:rPr lang="sk-SK" sz="3328" b="1" i="0" dirty="0">
                <a:solidFill>
                  <a:srgbClr val="FFFFFF"/>
                </a:solidFill>
                <a:latin typeface="Source Sans Pro"/>
                <a:ea typeface="Source Sans Pro"/>
                <a:cs typeface="Source Sans Pro"/>
                <a:sym typeface="Source Sans Pro"/>
              </a:rPr>
              <a:t> storočí. Svätý deň, sabat, bol zmenený zo soboty na nedeľu… nie z nejakého nariadenia zaznamenaného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v Písme, ale z pocitu cirkvi o svojej vlastnej moci…“</a:t>
            </a:r>
            <a:endParaRPr dirty="0"/>
          </a:p>
        </p:txBody>
      </p:sp>
      <p:sp>
        <p:nvSpPr>
          <p:cNvPr id="386" name="Google Shape;386;p42"/>
          <p:cNvSpPr txBox="1"/>
          <p:nvPr/>
        </p:nvSpPr>
        <p:spPr>
          <a:xfrm>
            <a:off x="4020451" y="4707419"/>
            <a:ext cx="6914726" cy="919739"/>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Saint Catherine Catholic Church Sentinel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21. mája, 1995</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43" descr="nb-en-26-4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93" name="Google Shape;393;p43"/>
          <p:cNvSpPr txBox="1"/>
          <p:nvPr/>
        </p:nvSpPr>
        <p:spPr>
          <a:xfrm>
            <a:off x="779464" y="741363"/>
            <a:ext cx="10155714" cy="173620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„Ľudia, ktorí si myslia, že by Písmo malo byť jedinou autoritou, by sa mali logicky stať adventistami siedmeho dňa a zachovávať ako svätý deň sobotu.“</a:t>
            </a:r>
            <a:endParaRPr dirty="0"/>
          </a:p>
        </p:txBody>
      </p:sp>
      <p:sp>
        <p:nvSpPr>
          <p:cNvPr id="394" name="Google Shape;394;p43"/>
          <p:cNvSpPr txBox="1"/>
          <p:nvPr/>
        </p:nvSpPr>
        <p:spPr>
          <a:xfrm>
            <a:off x="4133069" y="4718681"/>
            <a:ext cx="6802108" cy="919739"/>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Saint Catherine Catholic Church Sentinel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21. mája, 1995</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4" descr="nb-en-26-4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01" name="Google Shape;401;p44"/>
          <p:cNvSpPr txBox="1"/>
          <p:nvPr/>
        </p:nvSpPr>
        <p:spPr>
          <a:xfrm>
            <a:off x="6565611" y="741363"/>
            <a:ext cx="4515969"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„...budú sa jej klaňať všetci obyvatelia zeme, ktorých meno nie je zapísané v knihe života...“</a:t>
            </a:r>
            <a:endParaRPr dirty="0"/>
          </a:p>
        </p:txBody>
      </p:sp>
      <p:sp>
        <p:nvSpPr>
          <p:cNvPr id="402" name="Google Shape;402;p4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13,8</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45" descr="nb-en-26-4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09" name="Google Shape;409;p45"/>
          <p:cNvSpPr txBox="1"/>
          <p:nvPr/>
        </p:nvSpPr>
        <p:spPr>
          <a:xfrm>
            <a:off x="6079786" y="730056"/>
            <a:ext cx="5076511"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„Dostala moc dať ducha do obrazu šelmy, aby tak obraz šelmy aj hovoril, aj pôsobil, aby boli zabití všetci, čo sa nebudú klaňa</a:t>
            </a:r>
            <a:r>
              <a:rPr lang="sk-SK" sz="3328" b="1" dirty="0">
                <a:solidFill>
                  <a:srgbClr val="FFFFFF"/>
                </a:solidFill>
                <a:latin typeface="Source Sans Pro"/>
                <a:ea typeface="Source Sans Pro"/>
                <a:cs typeface="Source Sans Pro"/>
                <a:sym typeface="Source Sans Pro"/>
              </a:rPr>
              <a:t>ť</a:t>
            </a:r>
            <a:r>
              <a:rPr lang="sk-SK" sz="3328" b="1" i="0" dirty="0">
                <a:solidFill>
                  <a:srgbClr val="FFFFFF"/>
                </a:solidFill>
                <a:latin typeface="Source Sans Pro"/>
                <a:ea typeface="Source Sans Pro"/>
                <a:cs typeface="Source Sans Pro"/>
                <a:sym typeface="Source Sans Pro"/>
              </a:rPr>
              <a:t> obrazu šelmy.“</a:t>
            </a:r>
            <a:endParaRPr dirty="0"/>
          </a:p>
        </p:txBody>
      </p:sp>
      <p:sp>
        <p:nvSpPr>
          <p:cNvPr id="410" name="Google Shape;410;p4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13,15</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6" descr="nb-en-26-4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17" name="Google Shape;417;p46"/>
          <p:cNvSpPr txBox="1"/>
          <p:nvPr/>
        </p:nvSpPr>
        <p:spPr>
          <a:xfrm>
            <a:off x="5856120" y="741363"/>
            <a:ext cx="5149420"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pôsobí, že všetci – malí i veľkí, bohatí i chudobní, slobodní i otroci – dostanú znak na pravú ruku alebo na čelo...“</a:t>
            </a:r>
            <a:endParaRPr dirty="0"/>
          </a:p>
        </p:txBody>
      </p:sp>
      <p:sp>
        <p:nvSpPr>
          <p:cNvPr id="418" name="Google Shape;418;p4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13,16</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47" descr="nb-en-26-4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25" name="Google Shape;425;p47"/>
          <p:cNvSpPr txBox="1"/>
          <p:nvPr/>
        </p:nvSpPr>
        <p:spPr>
          <a:xfrm>
            <a:off x="779463" y="741363"/>
            <a:ext cx="5090319"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„...aby nemohol kupovať ani predávať nikto, kto nemá ako znak meno šelmy alebo číslo jej mena.“</a:t>
            </a:r>
            <a:endParaRPr dirty="0"/>
          </a:p>
        </p:txBody>
      </p:sp>
      <p:sp>
        <p:nvSpPr>
          <p:cNvPr id="426" name="Google Shape;426;p4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a:solidFill>
                  <a:srgbClr val="FFFFFF"/>
                </a:solidFill>
                <a:latin typeface="Source Sans Pro"/>
                <a:ea typeface="Source Sans Pro"/>
                <a:cs typeface="Source Sans Pro"/>
                <a:sym typeface="Source Sans Pro"/>
              </a:rPr>
              <a:t>Zjavenie</a:t>
            </a:r>
            <a:r>
              <a:rPr lang="sk-SK" sz="2496" b="1" i="0">
                <a:solidFill>
                  <a:srgbClr val="FFFFFF"/>
                </a:solidFill>
                <a:latin typeface="Source Sans Pro"/>
                <a:ea typeface="Source Sans Pro"/>
                <a:cs typeface="Source Sans Pro"/>
                <a:sym typeface="Source Sans Pro"/>
              </a:rPr>
              <a:t> 13,17</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48" descr="nb-en-26-4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9" descr="nb-en-26-4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39" name="Google Shape;439;p49"/>
          <p:cNvSpPr txBox="1"/>
          <p:nvPr/>
        </p:nvSpPr>
        <p:spPr>
          <a:xfrm>
            <a:off x="4572000" y="741363"/>
            <a:ext cx="6385701" cy="2832145"/>
          </a:xfrm>
          <a:prstGeom prst="rect">
            <a:avLst/>
          </a:prstGeom>
          <a:noFill/>
          <a:ln>
            <a:noFill/>
          </a:ln>
        </p:spPr>
        <p:txBody>
          <a:bodyPr spcFirstLastPara="1" wrap="square" lIns="91425" tIns="45700" rIns="91425" bIns="45700" anchor="t" anchorCtr="0">
            <a:spAutoFit/>
          </a:bodyPr>
          <a:lstStyle/>
          <a:p>
            <a:pPr marL="0" marR="0" lvl="0" indent="0" algn="r"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„...žiadne náboženské vyznanie sa však nesmie vyžadovať ako podmienka k zaujatiu funkcie či plneniu akejkoľvek spoločenskej povinnosti v Spojených štátoch.“</a:t>
            </a:r>
            <a:endParaRPr dirty="0"/>
          </a:p>
        </p:txBody>
      </p:sp>
      <p:sp>
        <p:nvSpPr>
          <p:cNvPr id="440" name="Google Shape;440;p49"/>
          <p:cNvSpPr txBox="1"/>
          <p:nvPr/>
        </p:nvSpPr>
        <p:spPr>
          <a:xfrm>
            <a:off x="9491573" y="4756062"/>
            <a:ext cx="1245699" cy="497765"/>
          </a:xfrm>
          <a:prstGeom prst="rect">
            <a:avLst/>
          </a:prstGeom>
          <a:noFill/>
          <a:ln>
            <a:noFill/>
          </a:ln>
        </p:spPr>
        <p:txBody>
          <a:bodyPr spcFirstLastPara="1" wrap="square" lIns="91425" tIns="45700" rIns="91425" bIns="45700" anchor="b" anchorCtr="0">
            <a:spAutoFit/>
          </a:bodyPr>
          <a:lstStyle/>
          <a:p>
            <a:pPr marL="0" marR="0" lvl="0" indent="0" algn="l" rtl="0">
              <a:lnSpc>
                <a:spcPct val="103312"/>
              </a:lnSpc>
              <a:spcBef>
                <a:spcPts val="0"/>
              </a:spcBef>
              <a:spcAft>
                <a:spcPts val="0"/>
              </a:spcAft>
              <a:buNone/>
            </a:pPr>
            <a:r>
              <a:rPr lang="sk-SK" sz="2662" b="1" i="0">
                <a:solidFill>
                  <a:srgbClr val="FFFFFF"/>
                </a:solidFill>
                <a:latin typeface="Source Sans Pro"/>
                <a:ea typeface="Source Sans Pro"/>
                <a:cs typeface="Source Sans Pro"/>
                <a:sym typeface="Source Sans Pro"/>
              </a:rPr>
              <a:t>Ústava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5" descr="nb-en-26-5.jpg"/>
          <p:cNvPicPr preferRelativeResize="0"/>
          <p:nvPr/>
        </p:nvPicPr>
        <p:blipFill rotWithShape="1">
          <a:blip r:embed="rId3">
            <a:alphaModFix/>
          </a:blip>
          <a:srcRect/>
          <a:stretch/>
        </p:blipFill>
        <p:spPr>
          <a:xfrm>
            <a:off x="0" y="0"/>
            <a:ext cx="11712240" cy="65944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50" descr="nb-en-26-50.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51" descr="nb-en-26-5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53" name="Google Shape;453;p51"/>
          <p:cNvSpPr txBox="1"/>
          <p:nvPr/>
        </p:nvSpPr>
        <p:spPr>
          <a:xfrm>
            <a:off x="779463" y="741363"/>
            <a:ext cx="6081355" cy="335444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„Pokiaľ sa kresťania spoja, môžeme urobiť čokoľvek. Môžeme presadiť akýkoľvek zákon alebo akýkoľvek dodatok a to je presne to, </a:t>
            </a:r>
            <a:r>
              <a:rPr lang="sk-SK" sz="3328" b="1" dirty="0">
                <a:solidFill>
                  <a:srgbClr val="FFFFFF"/>
                </a:solidFill>
                <a:latin typeface="Source Sans Pro"/>
                <a:ea typeface="Source Sans Pro"/>
                <a:cs typeface="Source Sans Pro"/>
                <a:sym typeface="Source Sans Pro"/>
              </a:rPr>
              <a:t>č</a:t>
            </a:r>
            <a:r>
              <a:rPr lang="sk-SK" sz="3328" b="1" i="0" dirty="0">
                <a:solidFill>
                  <a:srgbClr val="FFFFFF"/>
                </a:solidFill>
                <a:latin typeface="Source Sans Pro"/>
                <a:ea typeface="Source Sans Pro"/>
                <a:cs typeface="Source Sans Pro"/>
                <a:sym typeface="Source Sans Pro"/>
              </a:rPr>
              <a:t>o je naším zámerom.“</a:t>
            </a:r>
            <a:endParaRPr dirty="0"/>
          </a:p>
        </p:txBody>
      </p:sp>
      <p:sp>
        <p:nvSpPr>
          <p:cNvPr id="454" name="Google Shape;454;p51"/>
          <p:cNvSpPr txBox="1"/>
          <p:nvPr/>
        </p:nvSpPr>
        <p:spPr>
          <a:xfrm>
            <a:off x="8198568" y="4707419"/>
            <a:ext cx="3063201" cy="919739"/>
          </a:xfrm>
          <a:prstGeom prst="rect">
            <a:avLst/>
          </a:prstGeom>
          <a:noFill/>
          <a:ln>
            <a:noFill/>
          </a:ln>
        </p:spPr>
        <p:txBody>
          <a:bodyPr spcFirstLastPara="1" wrap="square" lIns="91425" tIns="45700" rIns="91425" bIns="45700" anchor="t" anchorCtr="0">
            <a:spAutoFit/>
          </a:bodyPr>
          <a:lstStyle/>
          <a:p>
            <a:pPr marL="0" marR="0" lvl="0" indent="0" algn="l"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Liberty Magazine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máj/jún 1980, s. 4</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52" descr="nb-en-26-5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53" descr="nb-en-26-5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67" name="Google Shape;467;p53"/>
          <p:cNvSpPr txBox="1"/>
          <p:nvPr/>
        </p:nvSpPr>
        <p:spPr>
          <a:xfrm>
            <a:off x="779463" y="605175"/>
            <a:ext cx="7666864" cy="3928086"/>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„Od roku 1986 je pápežstvo hostiteľom a pozýva Spojené národy na každoročné stretnutie s veľkými svetovými náboženstvami v Assisi,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Taliansku k diskusii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o náboženskom zjednotení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o politických otázkach.“</a:t>
            </a:r>
            <a:endParaRPr dirty="0"/>
          </a:p>
        </p:txBody>
      </p:sp>
      <p:sp>
        <p:nvSpPr>
          <p:cNvPr id="468" name="Google Shape;468;p53"/>
          <p:cNvSpPr txBox="1"/>
          <p:nvPr/>
        </p:nvSpPr>
        <p:spPr>
          <a:xfrm>
            <a:off x="8446327" y="4696157"/>
            <a:ext cx="2466327" cy="22523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Current Issues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s. 1</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54" descr="nb-en-26-5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75" name="Google Shape;475;p54"/>
          <p:cNvSpPr txBox="1"/>
          <p:nvPr/>
        </p:nvSpPr>
        <p:spPr>
          <a:xfrm>
            <a:off x="0" y="741363"/>
            <a:ext cx="11712240" cy="1736204"/>
          </a:xfrm>
          <a:prstGeom prst="rect">
            <a:avLst/>
          </a:prstGeom>
          <a:noFill/>
          <a:ln>
            <a:noFill/>
          </a:ln>
        </p:spPr>
        <p:txBody>
          <a:bodyPr spcFirstLastPara="1" wrap="square" lIns="91425" tIns="45700" rIns="91425" bIns="45700" anchor="t" anchorCtr="0">
            <a:spAutoFit/>
          </a:bodyPr>
          <a:lstStyle/>
          <a:p>
            <a:pPr marL="0" marR="0" lvl="0" indent="0" algn="ctr"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„Spojené národy vnímajú, že Vatikán má kľúčovú rolu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k dosiahnutiu náboženskej tolerancie a k jednote,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ktorá prinesie svetu mier.“</a:t>
            </a:r>
            <a:endParaRPr dirty="0"/>
          </a:p>
        </p:txBody>
      </p:sp>
      <p:sp>
        <p:nvSpPr>
          <p:cNvPr id="476" name="Google Shape;476;p54"/>
          <p:cNvSpPr txBox="1"/>
          <p:nvPr/>
        </p:nvSpPr>
        <p:spPr>
          <a:xfrm>
            <a:off x="7973333" y="4707419"/>
            <a:ext cx="2950583" cy="22523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Current Issues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s. 1</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55" descr="nb-en-26-5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83" name="Google Shape;483;p55"/>
          <p:cNvSpPr txBox="1"/>
          <p:nvPr/>
        </p:nvSpPr>
        <p:spPr>
          <a:xfrm>
            <a:off x="8382069" y="741363"/>
            <a:ext cx="2765829"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„Celá zem sa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s obdivom obzerala za šelmou;“</a:t>
            </a:r>
            <a:endParaRPr dirty="0"/>
          </a:p>
        </p:txBody>
      </p:sp>
      <p:sp>
        <p:nvSpPr>
          <p:cNvPr id="484" name="Google Shape;484;p5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13,3</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56" descr="nb-en-26-5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91" name="Google Shape;491;p56"/>
          <p:cNvSpPr txBox="1"/>
          <p:nvPr/>
        </p:nvSpPr>
        <p:spPr>
          <a:xfrm>
            <a:off x="779463" y="741363"/>
            <a:ext cx="9944142" cy="280647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V roku 1977 John </a:t>
            </a:r>
            <a:r>
              <a:rPr lang="sk-SK" sz="3328" b="1" i="0" dirty="0" err="1">
                <a:solidFill>
                  <a:srgbClr val="FFFFFF"/>
                </a:solidFill>
                <a:latin typeface="Source Sans Pro"/>
                <a:ea typeface="Source Sans Pro"/>
                <a:cs typeface="Source Sans Pro"/>
                <a:sym typeface="Source Sans Pro"/>
              </a:rPr>
              <a:t>Stott</a:t>
            </a:r>
            <a:r>
              <a:rPr lang="sk-SK" sz="3328" b="1" i="0" dirty="0">
                <a:solidFill>
                  <a:srgbClr val="FFFFFF"/>
                </a:solidFill>
                <a:latin typeface="Source Sans Pro"/>
                <a:ea typeface="Source Sans Pro"/>
                <a:cs typeface="Source Sans Pro"/>
                <a:sym typeface="Source Sans Pro"/>
              </a:rPr>
              <a:t>, poradca pre Svetovú radu cirkví povedal: „Viditeľná jednota kresťanov by mala byť naším cieľom... a evanjelici by sa mali pridať k Anglikánskej cirkvi, aby sa dopracovali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k plnému spoločenstvu s Katolíckou cirkvou.“</a:t>
            </a:r>
            <a:endParaRPr dirty="0"/>
          </a:p>
        </p:txBody>
      </p:sp>
      <p:sp>
        <p:nvSpPr>
          <p:cNvPr id="492" name="Google Shape;492;p56"/>
          <p:cNvSpPr txBox="1"/>
          <p:nvPr/>
        </p:nvSpPr>
        <p:spPr>
          <a:xfrm>
            <a:off x="6971035" y="4696157"/>
            <a:ext cx="3919095" cy="22523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All Roads Lead to Rome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Michael Semylen, s. 30-31</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7" descr="nb-en-26-5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99" name="Google Shape;499;p57"/>
          <p:cNvSpPr txBox="1"/>
          <p:nvPr/>
        </p:nvSpPr>
        <p:spPr>
          <a:xfrm>
            <a:off x="6449438" y="741363"/>
            <a:ext cx="4615231" cy="2832145"/>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„Protestanti zo Spojených štátov ako prví napriahnu ruku cez priepasť, aby uchopili ruku špiritizmu...“</a:t>
            </a:r>
            <a:endParaRPr dirty="0"/>
          </a:p>
        </p:txBody>
      </p:sp>
      <p:sp>
        <p:nvSpPr>
          <p:cNvPr id="500" name="Google Shape;500;p57"/>
          <p:cNvSpPr txBox="1"/>
          <p:nvPr/>
        </p:nvSpPr>
        <p:spPr>
          <a:xfrm>
            <a:off x="7162485" y="4707419"/>
            <a:ext cx="3772692" cy="919739"/>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Veľký spor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Ellen Whiteová, s. 588</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58" descr="nb-en-26-5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07" name="Google Shape;507;p58"/>
          <p:cNvSpPr txBox="1"/>
          <p:nvPr/>
        </p:nvSpPr>
        <p:spPr>
          <a:xfrm>
            <a:off x="5116749" y="741363"/>
            <a:ext cx="6086790" cy="335444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„a podajú ruku cez priepasť, aby si ju potriasli s Rímom. Pod vplyvom tohto trojnásobného spojenectva pôjdu Spojené štáty v stopách Ríma a pošliapu slobodu svedomia.“</a:t>
            </a:r>
            <a:endParaRPr dirty="0"/>
          </a:p>
        </p:txBody>
      </p:sp>
      <p:sp>
        <p:nvSpPr>
          <p:cNvPr id="508" name="Google Shape;508;p58"/>
          <p:cNvSpPr txBox="1"/>
          <p:nvPr/>
        </p:nvSpPr>
        <p:spPr>
          <a:xfrm>
            <a:off x="6858417" y="4718681"/>
            <a:ext cx="4076760" cy="919827"/>
          </a:xfrm>
          <a:prstGeom prst="rect">
            <a:avLst/>
          </a:prstGeom>
          <a:noFill/>
          <a:ln>
            <a:noFill/>
          </a:ln>
        </p:spPr>
        <p:txBody>
          <a:bodyPr spcFirstLastPara="1" wrap="square" lIns="91425" tIns="45700" rIns="91425" bIns="45700" anchor="t" anchorCtr="0">
            <a:spAutoFit/>
          </a:bodyPr>
          <a:lstStyle/>
          <a:p>
            <a:pPr marL="0" marR="0" lvl="0" indent="0" algn="r" rtl="0">
              <a:lnSpc>
                <a:spcPct val="100594"/>
              </a:lnSpc>
              <a:spcBef>
                <a:spcPts val="0"/>
              </a:spcBef>
              <a:spcAft>
                <a:spcPts val="0"/>
              </a:spcAft>
              <a:buNone/>
            </a:pPr>
            <a:r>
              <a:rPr lang="sk-SK" sz="2662" b="0" i="0" dirty="0">
                <a:solidFill>
                  <a:srgbClr val="FFFFFF"/>
                </a:solidFill>
                <a:latin typeface="Source Sans Pro"/>
                <a:ea typeface="Source Sans Pro"/>
                <a:cs typeface="Source Sans Pro"/>
                <a:sym typeface="Source Sans Pro"/>
              </a:rPr>
              <a:t> </a:t>
            </a:r>
            <a:r>
              <a:rPr lang="sk-SK" sz="2662" b="1" i="0" dirty="0" err="1">
                <a:solidFill>
                  <a:srgbClr val="FFFFFF"/>
                </a:solidFill>
                <a:latin typeface="Source Sans Pro"/>
                <a:ea typeface="Source Sans Pro"/>
                <a:cs typeface="Source Sans Pro"/>
                <a:sym typeface="Source Sans Pro"/>
              </a:rPr>
              <a:t>Velký</a:t>
            </a:r>
            <a:r>
              <a:rPr lang="sk-SK" sz="2662" b="1" i="0" dirty="0">
                <a:solidFill>
                  <a:srgbClr val="FFFFFF"/>
                </a:solidFill>
                <a:latin typeface="Source Sans Pro"/>
                <a:ea typeface="Source Sans Pro"/>
                <a:cs typeface="Source Sans Pro"/>
                <a:sym typeface="Source Sans Pro"/>
              </a:rPr>
              <a:t> spor </a:t>
            </a:r>
            <a:r>
              <a:rPr lang="sk-SK" sz="2662" b="0" i="0" dirty="0">
                <a:solidFill>
                  <a:srgbClr val="FFFFFF"/>
                </a:solidFill>
                <a:latin typeface="Source Sans Pro"/>
                <a:ea typeface="Source Sans Pro"/>
                <a:cs typeface="Source Sans Pro"/>
                <a:sym typeface="Source Sans Pro"/>
              </a:rPr>
              <a:t> </a:t>
            </a:r>
            <a:br>
              <a:rPr lang="sk-SK" sz="2662" b="0" i="0" dirty="0">
                <a:solidFill>
                  <a:srgbClr val="FFFFFF"/>
                </a:solidFill>
                <a:latin typeface="Source Sans Pro"/>
                <a:ea typeface="Source Sans Pro"/>
                <a:cs typeface="Source Sans Pro"/>
                <a:sym typeface="Source Sans Pro"/>
              </a:rPr>
            </a:br>
            <a:r>
              <a:rPr lang="sk-SK" sz="2662" b="0" i="0" dirty="0" err="1">
                <a:solidFill>
                  <a:srgbClr val="FFFFFF"/>
                </a:solidFill>
                <a:latin typeface="Source Sans Pro"/>
                <a:ea typeface="Source Sans Pro"/>
                <a:cs typeface="Source Sans Pro"/>
                <a:sym typeface="Source Sans Pro"/>
              </a:rPr>
              <a:t>Ellen</a:t>
            </a:r>
            <a:r>
              <a:rPr lang="sk-SK" sz="2662" b="0" i="0" dirty="0">
                <a:solidFill>
                  <a:srgbClr val="FFFFFF"/>
                </a:solidFill>
                <a:latin typeface="Source Sans Pro"/>
                <a:ea typeface="Source Sans Pro"/>
                <a:cs typeface="Source Sans Pro"/>
                <a:sym typeface="Source Sans Pro"/>
              </a:rPr>
              <a:t> </a:t>
            </a:r>
            <a:r>
              <a:rPr lang="sk-SK" sz="2662" b="0" i="0" dirty="0" err="1">
                <a:solidFill>
                  <a:srgbClr val="FFFFFF"/>
                </a:solidFill>
                <a:latin typeface="Source Sans Pro"/>
                <a:ea typeface="Source Sans Pro"/>
                <a:cs typeface="Source Sans Pro"/>
                <a:sym typeface="Source Sans Pro"/>
              </a:rPr>
              <a:t>Whiteová</a:t>
            </a:r>
            <a:r>
              <a:rPr lang="sk-SK" sz="2662" b="0" i="0" dirty="0">
                <a:solidFill>
                  <a:srgbClr val="FFFFFF"/>
                </a:solidFill>
                <a:latin typeface="Source Sans Pro"/>
                <a:ea typeface="Source Sans Pro"/>
                <a:cs typeface="Source Sans Pro"/>
                <a:sym typeface="Source Sans Pro"/>
              </a:rPr>
              <a:t>, s. 588</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59" descr="nb-en-26-5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15" name="Google Shape;515;p59"/>
          <p:cNvSpPr txBox="1"/>
          <p:nvPr/>
        </p:nvSpPr>
        <p:spPr>
          <a:xfrm>
            <a:off x="5632558" y="741363"/>
            <a:ext cx="5664669" cy="335444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„...nemôžu vydať zákon, ktorý napomáha jednému náboženstvu, napomáha všetkým náboženstvám, či uprednostňuje jedno náboženstvo pred druhým.“</a:t>
            </a:r>
            <a:endParaRPr dirty="0"/>
          </a:p>
        </p:txBody>
      </p:sp>
      <p:sp>
        <p:nvSpPr>
          <p:cNvPr id="516" name="Google Shape;516;p59"/>
          <p:cNvSpPr txBox="1"/>
          <p:nvPr/>
        </p:nvSpPr>
        <p:spPr>
          <a:xfrm>
            <a:off x="5405650" y="4707419"/>
            <a:ext cx="5518266" cy="919739"/>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Najvyšší súd USA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Everson v Board of Education, 1947</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6" descr="nb-en-26-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60" descr="nb-en-26-60.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523" name="Google Shape;523;p60"/>
          <p:cNvSpPr txBox="1"/>
          <p:nvPr/>
        </p:nvSpPr>
        <p:spPr>
          <a:xfrm>
            <a:off x="779463" y="741363"/>
            <a:ext cx="6243907" cy="52629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sk-SK" sz="7000" b="1" i="0" dirty="0">
                <a:solidFill>
                  <a:srgbClr val="FFFFFF"/>
                </a:solidFill>
                <a:latin typeface="Source Sans Pro"/>
                <a:ea typeface="Source Sans Pro"/>
                <a:cs typeface="Source Sans Pro"/>
                <a:sym typeface="Source Sans Pro"/>
              </a:rPr>
              <a:t>ŽIADNA </a:t>
            </a:r>
          </a:p>
          <a:p>
            <a:pPr marL="0" marR="0" lvl="0" indent="0" algn="l" rtl="0">
              <a:lnSpc>
                <a:spcPct val="80000"/>
              </a:lnSpc>
              <a:spcBef>
                <a:spcPts val="0"/>
              </a:spcBef>
              <a:spcAft>
                <a:spcPts val="0"/>
              </a:spcAft>
              <a:buNone/>
            </a:pPr>
            <a:r>
              <a:rPr lang="sk-SK" sz="7000" b="1" i="0" dirty="0">
                <a:solidFill>
                  <a:srgbClr val="FFFFFF"/>
                </a:solidFill>
                <a:latin typeface="Source Sans Pro"/>
                <a:ea typeface="Source Sans Pro"/>
                <a:cs typeface="Source Sans Pro"/>
                <a:sym typeface="Source Sans Pro"/>
              </a:rPr>
              <a:t>NÁBOŽENSKÁ DENOMINÁCIA</a:t>
            </a:r>
            <a:br>
              <a:rPr lang="sk-SK" sz="7000" b="0" i="0" dirty="0">
                <a:solidFill>
                  <a:srgbClr val="FFFFFF"/>
                </a:solidFill>
                <a:latin typeface="Source Sans Pro"/>
                <a:ea typeface="Source Sans Pro"/>
                <a:cs typeface="Source Sans Pro"/>
                <a:sym typeface="Source Sans Pro"/>
              </a:rPr>
            </a:br>
            <a:r>
              <a:rPr lang="sk-SK" sz="7000" b="0" i="0"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NEMÁ BYŤ </a:t>
            </a:r>
          </a:p>
          <a:p>
            <a:pPr marL="0" marR="0" lvl="0" indent="0" algn="l" rtl="0">
              <a:lnSpc>
                <a:spcPct val="80000"/>
              </a:lnSpc>
              <a:spcBef>
                <a:spcPts val="0"/>
              </a:spcBef>
              <a:spcAft>
                <a:spcPts val="0"/>
              </a:spcAft>
              <a:buNone/>
            </a:pPr>
            <a:r>
              <a:rPr lang="sk-SK" sz="7000" b="0" i="0"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PODPOROVANÁ LEGISLATÍVOU!</a:t>
            </a:r>
            <a:endParaRPr sz="7000" dirty="0">
              <a:latin typeface="Source Sans Pro Light" panose="020B0403030403020204" pitchFamily="34" charset="0"/>
              <a:ea typeface="Source Sans Pro Light" panose="020B0403030403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61" descr="nb-en-26-6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30" name="Google Shape;530;p61"/>
          <p:cNvSpPr txBox="1"/>
          <p:nvPr/>
        </p:nvSpPr>
        <p:spPr>
          <a:xfrm>
            <a:off x="779463" y="750651"/>
            <a:ext cx="5212775"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„Vykonáva všetku moc prvej šelmy pred jej očami a pôsobí, aby sa zem a jej obyvatelia klaňali prvej šelme, ktorej smrteľná rana sa zahojila.“</a:t>
            </a:r>
            <a:endParaRPr dirty="0"/>
          </a:p>
        </p:txBody>
      </p:sp>
      <p:sp>
        <p:nvSpPr>
          <p:cNvPr id="531" name="Google Shape;531;p6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13,12</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62" descr="nb-en-26-6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63" descr="nb-en-26-6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44" name="Google Shape;544;p63"/>
          <p:cNvSpPr txBox="1"/>
          <p:nvPr/>
        </p:nvSpPr>
        <p:spPr>
          <a:xfrm>
            <a:off x="6994420" y="741363"/>
            <a:ext cx="4143753"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„Obyvateľov zeme zvádza znameniami, ktoré má dovolené konať pred očami šelmy;“</a:t>
            </a:r>
            <a:endParaRPr dirty="0"/>
          </a:p>
        </p:txBody>
      </p:sp>
      <p:sp>
        <p:nvSpPr>
          <p:cNvPr id="545" name="Google Shape;545;p6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13,14</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64" descr="nb-en-26-6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52" name="Google Shape;552;p64"/>
          <p:cNvSpPr txBox="1"/>
          <p:nvPr/>
        </p:nvSpPr>
        <p:spPr>
          <a:xfrm>
            <a:off x="779463" y="741363"/>
            <a:ext cx="7072391"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vydala rozkaz, aby boli zabití všetci, čo sa nebudú klaňať obrazu šelmy.“</a:t>
            </a:r>
            <a:endParaRPr dirty="0"/>
          </a:p>
        </p:txBody>
      </p:sp>
      <p:sp>
        <p:nvSpPr>
          <p:cNvPr id="553" name="Google Shape;553;p6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13,15</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65" descr="nb-en-26-65.jpg"/>
          <p:cNvPicPr preferRelativeResize="0"/>
          <p:nvPr/>
        </p:nvPicPr>
        <p:blipFill rotWithShape="1">
          <a:blip r:embed="rId3">
            <a:alphaModFix/>
          </a:blip>
          <a:srcRect/>
          <a:stretch/>
        </p:blipFill>
        <p:spPr>
          <a:xfrm>
            <a:off x="335" y="0"/>
            <a:ext cx="11712240" cy="6588135"/>
          </a:xfrm>
          <a:prstGeom prst="rect">
            <a:avLst/>
          </a:prstGeom>
          <a:noFill/>
          <a:ln>
            <a:noFill/>
          </a:ln>
        </p:spPr>
      </p:pic>
      <p:sp>
        <p:nvSpPr>
          <p:cNvPr id="560" name="Google Shape;560;p65"/>
          <p:cNvSpPr txBox="1"/>
          <p:nvPr/>
        </p:nvSpPr>
        <p:spPr>
          <a:xfrm>
            <a:off x="779463" y="741363"/>
            <a:ext cx="7162485" cy="3380116"/>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„Až sa predné cirkvi Spojených štátov zjednotia v tých bodoch vierouky, ktoré aj tak zachovávajú,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ovplyvnia štát, aby presadil ich nariadenia a podporil ich ustanovenie...“</a:t>
            </a:r>
            <a:endParaRPr dirty="0"/>
          </a:p>
        </p:txBody>
      </p:sp>
      <p:sp>
        <p:nvSpPr>
          <p:cNvPr id="561" name="Google Shape;561;p65"/>
          <p:cNvSpPr txBox="1"/>
          <p:nvPr/>
        </p:nvSpPr>
        <p:spPr>
          <a:xfrm>
            <a:off x="7061129" y="4696157"/>
            <a:ext cx="3885310" cy="919739"/>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Veľký spor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Ellen Whiteová, s. 445</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66" descr="nb-en-26-66.jpg"/>
          <p:cNvPicPr preferRelativeResize="0"/>
          <p:nvPr/>
        </p:nvPicPr>
        <p:blipFill rotWithShape="1">
          <a:blip r:embed="rId3">
            <a:alphaModFix/>
          </a:blip>
          <a:srcRect/>
          <a:stretch/>
        </p:blipFill>
        <p:spPr>
          <a:xfrm>
            <a:off x="335" y="0"/>
            <a:ext cx="11712240" cy="6588135"/>
          </a:xfrm>
          <a:prstGeom prst="rect">
            <a:avLst/>
          </a:prstGeom>
          <a:noFill/>
          <a:ln>
            <a:noFill/>
          </a:ln>
        </p:spPr>
      </p:pic>
      <p:sp>
        <p:nvSpPr>
          <p:cNvPr id="568" name="Google Shape;568;p66"/>
          <p:cNvSpPr txBox="1"/>
          <p:nvPr/>
        </p:nvSpPr>
        <p:spPr>
          <a:xfrm>
            <a:off x="4340594" y="741363"/>
            <a:ext cx="6583322" cy="3380116"/>
          </a:xfrm>
          <a:prstGeom prst="rect">
            <a:avLst/>
          </a:prstGeom>
          <a:noFill/>
          <a:ln>
            <a:noFill/>
          </a:ln>
        </p:spPr>
        <p:txBody>
          <a:bodyPr spcFirstLastPara="1" wrap="square" lIns="91425" tIns="45700" rIns="91425" bIns="45700" anchor="t" anchorCtr="0">
            <a:spAutoFit/>
          </a:bodyPr>
          <a:lstStyle/>
          <a:p>
            <a:pPr marL="0" marR="0" lvl="0" indent="0" algn="r" rtl="0">
              <a:lnSpc>
                <a:spcPct val="10657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„...vtedy protestantská Amerika vytvorí obraz rímskej cirkevnej vlády, ktorého nevyhnutným výsledkom bude zavedenie civilných trestov pre ľudí,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ktorí sa nepodvolia.“</a:t>
            </a:r>
            <a:endParaRPr dirty="0"/>
          </a:p>
        </p:txBody>
      </p:sp>
      <p:sp>
        <p:nvSpPr>
          <p:cNvPr id="569" name="Google Shape;569;p66"/>
          <p:cNvSpPr txBox="1"/>
          <p:nvPr/>
        </p:nvSpPr>
        <p:spPr>
          <a:xfrm>
            <a:off x="6948512" y="4707419"/>
            <a:ext cx="3975404" cy="919739"/>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0" i="0">
                <a:solidFill>
                  <a:srgbClr val="FFFFFF"/>
                </a:solidFill>
                <a:latin typeface="Source Sans Pro"/>
                <a:ea typeface="Source Sans Pro"/>
                <a:cs typeface="Source Sans Pro"/>
                <a:sym typeface="Source Sans Pro"/>
              </a:rPr>
              <a:t> </a:t>
            </a:r>
            <a:r>
              <a:rPr lang="sk-SK" sz="2662" b="1" i="0">
                <a:solidFill>
                  <a:srgbClr val="FFFFFF"/>
                </a:solidFill>
                <a:latin typeface="Source Sans Pro"/>
                <a:ea typeface="Source Sans Pro"/>
                <a:cs typeface="Source Sans Pro"/>
                <a:sym typeface="Source Sans Pro"/>
              </a:rPr>
              <a:t>Veľký spor </a:t>
            </a:r>
            <a:r>
              <a:rPr lang="sk-SK" sz="2662" b="0" i="0">
                <a:solidFill>
                  <a:srgbClr val="FFFFFF"/>
                </a:solidFill>
                <a:latin typeface="Source Sans Pro"/>
                <a:ea typeface="Source Sans Pro"/>
                <a:cs typeface="Source Sans Pro"/>
                <a:sym typeface="Source Sans Pro"/>
              </a:rPr>
              <a:t> </a:t>
            </a:r>
            <a:br>
              <a:rPr lang="sk-SK" sz="2662" b="0" i="0">
                <a:solidFill>
                  <a:srgbClr val="FFFFFF"/>
                </a:solidFill>
                <a:latin typeface="Source Sans Pro"/>
                <a:ea typeface="Source Sans Pro"/>
                <a:cs typeface="Source Sans Pro"/>
                <a:sym typeface="Source Sans Pro"/>
              </a:rPr>
            </a:br>
            <a:r>
              <a:rPr lang="sk-SK" sz="2662" b="0" i="0">
                <a:solidFill>
                  <a:srgbClr val="FFFFFF"/>
                </a:solidFill>
                <a:latin typeface="Source Sans Pro"/>
                <a:ea typeface="Source Sans Pro"/>
                <a:cs typeface="Source Sans Pro"/>
                <a:sym typeface="Source Sans Pro"/>
              </a:rPr>
              <a:t>Ellen Whiteová, s. 445</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67" descr="nb-en-26-6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76" name="Google Shape;576;p67"/>
          <p:cNvSpPr txBox="1"/>
          <p:nvPr/>
        </p:nvSpPr>
        <p:spPr>
          <a:xfrm>
            <a:off x="6744859" y="741363"/>
            <a:ext cx="4373857"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„Ak sa niekto bude klaňať šelme a jej obrazu a prijme znak na svoje čelo alebo na ruku...“</a:t>
            </a:r>
            <a:endParaRPr dirty="0"/>
          </a:p>
        </p:txBody>
      </p:sp>
      <p:sp>
        <p:nvSpPr>
          <p:cNvPr id="577" name="Google Shape;577;p6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14,9</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68" descr="nb-en-26-6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84" name="Google Shape;584;p68"/>
          <p:cNvSpPr txBox="1"/>
          <p:nvPr/>
        </p:nvSpPr>
        <p:spPr>
          <a:xfrm>
            <a:off x="6838544" y="741363"/>
            <a:ext cx="4339756"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„...aj ten bude piť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z vína Božieho hnevu, nezriedeného, naliateho do kalicha jeho hnevu;“</a:t>
            </a:r>
            <a:endParaRPr dirty="0"/>
          </a:p>
        </p:txBody>
      </p:sp>
      <p:sp>
        <p:nvSpPr>
          <p:cNvPr id="585" name="Google Shape;585;p6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14,10</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69" descr="nb-en-26-6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92" name="Google Shape;592;p69"/>
          <p:cNvSpPr txBox="1"/>
          <p:nvPr/>
        </p:nvSpPr>
        <p:spPr>
          <a:xfrm>
            <a:off x="779463" y="741363"/>
            <a:ext cx="3675805" cy="31650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„Vyjdi z neho, ľud môj, aby ste nemali účasť na jeho hriechoch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nedostalo sa vám z jeho rán.“</a:t>
            </a:r>
            <a:endParaRPr dirty="0"/>
          </a:p>
        </p:txBody>
      </p:sp>
      <p:sp>
        <p:nvSpPr>
          <p:cNvPr id="593" name="Google Shape;593;p6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18,4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7" descr="nb-en-26-7.jpg"/>
          <p:cNvPicPr preferRelativeResize="0"/>
          <p:nvPr/>
        </p:nvPicPr>
        <p:blipFill rotWithShape="1">
          <a:blip r:embed="rId3">
            <a:alphaModFix/>
          </a:blip>
          <a:srcRect/>
          <a:stretch/>
        </p:blipFill>
        <p:spPr>
          <a:xfrm>
            <a:off x="0" y="0"/>
            <a:ext cx="11712240" cy="65944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70" descr="nb-en-26-70.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71" descr="nb-en-26-7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06" name="Google Shape;606;p71"/>
          <p:cNvSpPr txBox="1"/>
          <p:nvPr/>
        </p:nvSpPr>
        <p:spPr>
          <a:xfrm>
            <a:off x="779463" y="741363"/>
            <a:ext cx="7421505"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„Videl som akési sklenené more, zmiešané s ohňom, a tí, čo zvíťazili nad šelmou...“</a:t>
            </a:r>
            <a:endParaRPr dirty="0"/>
          </a:p>
        </p:txBody>
      </p:sp>
      <p:sp>
        <p:nvSpPr>
          <p:cNvPr id="607" name="Google Shape;607;p7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15,2</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72" descr="nb-en-26-7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14" name="Google Shape;614;p72"/>
          <p:cNvSpPr txBox="1"/>
          <p:nvPr/>
        </p:nvSpPr>
        <p:spPr>
          <a:xfrm>
            <a:off x="779463" y="741363"/>
            <a:ext cx="8390018"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„...i nad jej obrazom a nad číslom jej mena, stáli na sklenenom mori.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Mali Božie citary...“</a:t>
            </a:r>
            <a:endParaRPr dirty="0"/>
          </a:p>
        </p:txBody>
      </p:sp>
      <p:sp>
        <p:nvSpPr>
          <p:cNvPr id="615" name="Google Shape;615;p72"/>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15,2</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73" descr="nb-en-26-7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22" name="Google Shape;622;p73"/>
          <p:cNvSpPr txBox="1"/>
          <p:nvPr/>
        </p:nvSpPr>
        <p:spPr>
          <a:xfrm>
            <a:off x="779463" y="741363"/>
            <a:ext cx="6573900" cy="367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spievali pieseň Božieho služobníka Mojžiša a pieseň baránka: „Veľké a obdivuhodné sú tvoje skutky, Pán, Boh, Všemohúci. Spravodlivé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pravdivé sú tvoje cesty,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Kráľ národov.‘</a:t>
            </a:r>
            <a:r>
              <a:rPr lang="sk-SK" sz="3328" b="1" dirty="0">
                <a:solidFill>
                  <a:srgbClr val="FFFFFF"/>
                </a:solidFill>
                <a:latin typeface="Source Sans Pro"/>
                <a:ea typeface="Source Sans Pro"/>
                <a:cs typeface="Source Sans Pro"/>
                <a:sym typeface="Source Sans Pro"/>
              </a:rPr>
              <a:t>“</a:t>
            </a:r>
            <a:endParaRPr dirty="0"/>
          </a:p>
        </p:txBody>
      </p:sp>
      <p:sp>
        <p:nvSpPr>
          <p:cNvPr id="623" name="Google Shape;623;p7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15,3</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74" descr="nb-en-26-7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4" name="Google Shape;626;p75">
            <a:extLst>
              <a:ext uri="{FF2B5EF4-FFF2-40B4-BE49-F238E27FC236}">
                <a16:creationId xmlns:a16="http://schemas.microsoft.com/office/drawing/2014/main" id="{2616EE94-CFD4-88BE-DD86-E4FCC4F4E47A}"/>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8" descr="nb-en-26-8.jpg"/>
          <p:cNvPicPr preferRelativeResize="0"/>
          <p:nvPr/>
        </p:nvPicPr>
        <p:blipFill rotWithShape="1">
          <a:blip r:embed="rId3">
            <a:alphaModFix/>
          </a:blip>
          <a:srcRect/>
          <a:stretch/>
        </p:blipFill>
        <p:spPr>
          <a:xfrm>
            <a:off x="335" y="0"/>
            <a:ext cx="11712240" cy="65881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9" descr="nb-en-26-9.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6325</Words>
  <Application>Microsoft Office PowerPoint</Application>
  <PresentationFormat>Vlastní</PresentationFormat>
  <Paragraphs>189</Paragraphs>
  <Slides>75</Slides>
  <Notes>75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75</vt:i4>
      </vt:variant>
    </vt:vector>
  </HeadingPairs>
  <TitlesOfParts>
    <vt:vector size="80" baseType="lpstr">
      <vt:lpstr>Arial</vt:lpstr>
      <vt:lpstr>Calibri</vt:lpstr>
      <vt:lpstr>Source Sans Pro</vt:lpstr>
      <vt:lpstr>Source Sans Pro Light</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Filip Podsedník</dc:creator>
  <cp:lastModifiedBy>Filip Podsedník</cp:lastModifiedBy>
  <cp:revision>2</cp:revision>
  <dcterms:created xsi:type="dcterms:W3CDTF">2013-01-27T09:14:16Z</dcterms:created>
  <dcterms:modified xsi:type="dcterms:W3CDTF">2025-05-28T11:21:40Z</dcterms:modified>
</cp:coreProperties>
</file>